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20" y="792088"/>
            <a:ext cx="8999984" cy="60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Elektromotor je založen na otáčení cívky s proudem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magnetickém poli. Je to stroj, ve kterém se elektrická energie přeměňuje na pohybovou energii.</a:t>
            </a:r>
            <a:endParaRPr lang="cs-CZ" sz="2800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Stejnosměrný elektromotor</a:t>
            </a:r>
          </a:p>
        </p:txBody>
      </p:sp>
      <p:grpSp>
        <p:nvGrpSpPr>
          <p:cNvPr id="1031" name="Skupina 1030">
            <a:extLst>
              <a:ext uri="{FF2B5EF4-FFF2-40B4-BE49-F238E27FC236}">
                <a16:creationId xmlns:a16="http://schemas.microsoft.com/office/drawing/2014/main" id="{74F93E9D-5893-4F63-84F3-21C969084FDE}"/>
              </a:ext>
            </a:extLst>
          </p:cNvPr>
          <p:cNvGrpSpPr/>
          <p:nvPr/>
        </p:nvGrpSpPr>
        <p:grpSpPr>
          <a:xfrm>
            <a:off x="647566" y="2524598"/>
            <a:ext cx="6732746" cy="4144762"/>
            <a:chOff x="107506" y="2161805"/>
            <a:chExt cx="6732746" cy="4144762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DB22F3FA-97CB-4002-9543-7AB735B736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53198" y="3155776"/>
              <a:ext cx="3548009" cy="2952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F17514DF-1A97-441A-A1A2-39AB7A8E2F48}"/>
                </a:ext>
              </a:extLst>
            </p:cNvPr>
            <p:cNvGrpSpPr/>
            <p:nvPr/>
          </p:nvGrpSpPr>
          <p:grpSpPr>
            <a:xfrm>
              <a:off x="4860033" y="4938415"/>
              <a:ext cx="1980219" cy="1368152"/>
              <a:chOff x="3573189" y="4514444"/>
              <a:chExt cx="1980219" cy="1368152"/>
            </a:xfrm>
          </p:grpSpPr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E9DD5588-E886-4A98-877C-15F2D38040C7}"/>
                  </a:ext>
                </a:extLst>
              </p:cNvPr>
              <p:cNvSpPr txBox="1"/>
              <p:nvPr/>
            </p:nvSpPr>
            <p:spPr>
              <a:xfrm>
                <a:off x="4310671" y="5420931"/>
                <a:ext cx="1242737" cy="461665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/>
                  <a:t>ROTOR</a:t>
                </a:r>
              </a:p>
            </p:txBody>
          </p:sp>
          <p:cxnSp>
            <p:nvCxnSpPr>
              <p:cNvPr id="18" name="Přímá spojnice se šipkou 17">
                <a:extLst>
                  <a:ext uri="{FF2B5EF4-FFF2-40B4-BE49-F238E27FC236}">
                    <a16:creationId xmlns:a16="http://schemas.microsoft.com/office/drawing/2014/main" id="{A0CA4D8C-3744-4075-A927-4A5A3BE778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73189" y="4514444"/>
                <a:ext cx="1358852" cy="911812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82B1EA88-BFBD-4DA5-8F2E-B60F2F4A2D04}"/>
                </a:ext>
              </a:extLst>
            </p:cNvPr>
            <p:cNvGrpSpPr/>
            <p:nvPr/>
          </p:nvGrpSpPr>
          <p:grpSpPr>
            <a:xfrm>
              <a:off x="107506" y="5013176"/>
              <a:ext cx="3096343" cy="461665"/>
              <a:chOff x="4103964" y="5420931"/>
              <a:chExt cx="2222097" cy="461665"/>
            </a:xfrm>
          </p:grpSpPr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95DECB65-8F9A-41C5-BCEA-FEA681931F9C}"/>
                  </a:ext>
                </a:extLst>
              </p:cNvPr>
              <p:cNvSpPr txBox="1"/>
              <p:nvPr/>
            </p:nvSpPr>
            <p:spPr>
              <a:xfrm>
                <a:off x="4103964" y="5420931"/>
                <a:ext cx="1449444" cy="461665"/>
              </a:xfrm>
              <a:prstGeom prst="rect">
                <a:avLst/>
              </a:prstGeom>
              <a:noFill/>
              <a:ln w="1905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dirty="0"/>
                  <a:t>KOMUTÁTOR</a:t>
                </a:r>
              </a:p>
            </p:txBody>
          </p:sp>
          <p:cxnSp>
            <p:nvCxnSpPr>
              <p:cNvPr id="24" name="Přímá spojnice se šipkou 23">
                <a:extLst>
                  <a:ext uri="{FF2B5EF4-FFF2-40B4-BE49-F238E27FC236}">
                    <a16:creationId xmlns:a16="http://schemas.microsoft.com/office/drawing/2014/main" id="{42171982-52E5-4C74-9020-A7BE71443EA6}"/>
                  </a:ext>
                </a:extLst>
              </p:cNvPr>
              <p:cNvCxnSpPr>
                <a:cxnSpLocks/>
                <a:stCxn id="23" idx="3"/>
              </p:cNvCxnSpPr>
              <p:nvPr/>
            </p:nvCxnSpPr>
            <p:spPr>
              <a:xfrm>
                <a:off x="5553408" y="5651764"/>
                <a:ext cx="772653" cy="129207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9" name="Skupina 1028">
              <a:extLst>
                <a:ext uri="{FF2B5EF4-FFF2-40B4-BE49-F238E27FC236}">
                  <a16:creationId xmlns:a16="http://schemas.microsoft.com/office/drawing/2014/main" id="{181355D8-E2A2-4947-96CD-D3662C28A732}"/>
                </a:ext>
              </a:extLst>
            </p:cNvPr>
            <p:cNvGrpSpPr/>
            <p:nvPr/>
          </p:nvGrpSpPr>
          <p:grpSpPr>
            <a:xfrm>
              <a:off x="3412311" y="2161805"/>
              <a:ext cx="2527841" cy="1541535"/>
              <a:chOff x="3412311" y="2161805"/>
              <a:chExt cx="2527841" cy="1541535"/>
            </a:xfrm>
          </p:grpSpPr>
          <p:grpSp>
            <p:nvGrpSpPr>
              <p:cNvPr id="10" name="Skupina 9">
                <a:extLst>
                  <a:ext uri="{FF2B5EF4-FFF2-40B4-BE49-F238E27FC236}">
                    <a16:creationId xmlns:a16="http://schemas.microsoft.com/office/drawing/2014/main" id="{5F82C818-8B84-497C-BE50-843E1F16A1A8}"/>
                  </a:ext>
                </a:extLst>
              </p:cNvPr>
              <p:cNvGrpSpPr/>
              <p:nvPr/>
            </p:nvGrpSpPr>
            <p:grpSpPr>
              <a:xfrm>
                <a:off x="3412311" y="2161805"/>
                <a:ext cx="1242737" cy="1541535"/>
                <a:chOff x="5652120" y="3356992"/>
                <a:chExt cx="1242737" cy="1541535"/>
              </a:xfrm>
            </p:grpSpPr>
            <p:sp>
              <p:nvSpPr>
                <p:cNvPr id="2" name="TextovéPole 1">
                  <a:extLst>
                    <a:ext uri="{FF2B5EF4-FFF2-40B4-BE49-F238E27FC236}">
                      <a16:creationId xmlns:a16="http://schemas.microsoft.com/office/drawing/2014/main" id="{8DB54617-EBFB-4B2B-AF10-A6CA4222EB54}"/>
                    </a:ext>
                  </a:extLst>
                </p:cNvPr>
                <p:cNvSpPr txBox="1"/>
                <p:nvPr/>
              </p:nvSpPr>
              <p:spPr>
                <a:xfrm>
                  <a:off x="5652120" y="3356992"/>
                  <a:ext cx="1242737" cy="461665"/>
                </a:xfrm>
                <a:prstGeom prst="rect">
                  <a:avLst/>
                </a:prstGeom>
                <a:noFill/>
                <a:ln w="19050"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400" dirty="0"/>
                    <a:t>STATOR</a:t>
                  </a:r>
                </a:p>
              </p:txBody>
            </p:sp>
            <p:cxnSp>
              <p:nvCxnSpPr>
                <p:cNvPr id="9" name="Přímá spojnice se šipkou 8">
                  <a:extLst>
                    <a:ext uri="{FF2B5EF4-FFF2-40B4-BE49-F238E27FC236}">
                      <a16:creationId xmlns:a16="http://schemas.microsoft.com/office/drawing/2014/main" id="{25170B77-939F-439B-8E9E-3DBE571A2285}"/>
                    </a:ext>
                  </a:extLst>
                </p:cNvPr>
                <p:cNvCxnSpPr>
                  <a:cxnSpLocks/>
                  <a:stCxn id="2" idx="2"/>
                </p:cNvCxnSpPr>
                <p:nvPr/>
              </p:nvCxnSpPr>
              <p:spPr>
                <a:xfrm flipH="1">
                  <a:off x="5947713" y="3818657"/>
                  <a:ext cx="325776" cy="107987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Přímá spojnice se šipkou 28">
                <a:extLst>
                  <a:ext uri="{FF2B5EF4-FFF2-40B4-BE49-F238E27FC236}">
                    <a16:creationId xmlns:a16="http://schemas.microsoft.com/office/drawing/2014/main" id="{208A0E3A-D02B-4284-9DB2-003ABA7724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41684" y="2641823"/>
                <a:ext cx="1898468" cy="949655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4F547-8E59-4BFD-9AAF-25BEC8DD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STATOR</a:t>
            </a:r>
            <a:r>
              <a:rPr lang="cs-CZ" sz="2800" dirty="0"/>
              <a:t> – nepohyblivá část elektromotoru – </a:t>
            </a:r>
            <a:r>
              <a:rPr lang="pl-PL" sz="2800" dirty="0"/>
              <a:t>tvořena </a:t>
            </a:r>
            <a:br>
              <a:rPr lang="pl-PL" sz="2800" dirty="0"/>
            </a:br>
            <a:r>
              <a:rPr lang="pl-PL" sz="2800" dirty="0"/>
              <a:t>                  trvalými magnety nebo elektromagnety</a:t>
            </a:r>
            <a:endParaRPr lang="cs-CZ" sz="2800" dirty="0"/>
          </a:p>
          <a:p>
            <a:pPr marL="0" indent="0">
              <a:buNone/>
            </a:pPr>
            <a:br>
              <a:rPr lang="cs-CZ" sz="2800" b="1" dirty="0"/>
            </a:br>
            <a:r>
              <a:rPr lang="cs-CZ" sz="2800" b="1" dirty="0"/>
              <a:t>ROTOR</a:t>
            </a:r>
            <a:r>
              <a:rPr lang="cs-CZ" sz="2800" dirty="0"/>
              <a:t> – otáčivá část elektromotoru – skládá se z jedné </a:t>
            </a:r>
            <a:br>
              <a:rPr lang="cs-CZ" sz="2800" dirty="0"/>
            </a:br>
            <a:r>
              <a:rPr lang="cs-CZ" sz="2800" dirty="0"/>
              <a:t>                 nebo více cívek s jádry z magneticky měkké látky</a:t>
            </a:r>
          </a:p>
          <a:p>
            <a:pPr marL="0" indent="0">
              <a:buNone/>
            </a:pPr>
            <a:br>
              <a:rPr lang="cs-CZ" sz="2800" dirty="0"/>
            </a:br>
            <a:r>
              <a:rPr lang="cs-CZ" sz="2800" b="1" dirty="0"/>
              <a:t>KOMUTÁTOR</a:t>
            </a:r>
            <a:r>
              <a:rPr lang="cs-CZ" sz="2800" dirty="0"/>
              <a:t> - mění směr proudu v cívce (cívkách) rotoru </a:t>
            </a:r>
            <a:br>
              <a:rPr lang="cs-CZ" sz="2800" dirty="0"/>
            </a:br>
            <a:r>
              <a:rPr lang="cs-CZ" sz="2800" dirty="0"/>
              <a:t>                 a tím umožňuje jejich stálé otáčení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Užití stejnosměrného elektromotoru:</a:t>
            </a:r>
          </a:p>
          <a:p>
            <a:pPr>
              <a:buFontTx/>
              <a:buChar char="-"/>
            </a:pPr>
            <a:r>
              <a:rPr lang="cs-CZ" sz="2800"/>
              <a:t>akumulátorová vrtačka, </a:t>
            </a:r>
            <a:r>
              <a:rPr lang="cs-CZ" sz="2800" dirty="0"/>
              <a:t>pračka, vysavač, …</a:t>
            </a:r>
          </a:p>
          <a:p>
            <a:pPr>
              <a:buFontTx/>
              <a:buChar char="-"/>
            </a:pPr>
            <a:r>
              <a:rPr lang="cs-CZ" sz="2800" dirty="0"/>
              <a:t>pohon tramvají, elektrických lokomotiv, …</a:t>
            </a:r>
          </a:p>
          <a:p>
            <a:pPr>
              <a:buFontTx/>
              <a:buChar char="-"/>
            </a:pPr>
            <a:r>
              <a:rPr lang="cs-CZ" sz="2800" dirty="0"/>
              <a:t>hračky (elektrický vláček apod.) </a:t>
            </a:r>
          </a:p>
        </p:txBody>
      </p:sp>
    </p:spTree>
    <p:extLst>
      <p:ext uri="{BB962C8B-B14F-4D97-AF65-F5344CB8AC3E}">
        <p14:creationId xmlns:p14="http://schemas.microsoft.com/office/powerpoint/2010/main" val="19852414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113</Words>
  <Application>Microsoft Office PowerPoint</Application>
  <PresentationFormat>Předvádění na obrazovce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14</cp:revision>
  <dcterms:created xsi:type="dcterms:W3CDTF">2014-06-08T20:35:38Z</dcterms:created>
  <dcterms:modified xsi:type="dcterms:W3CDTF">2022-02-23T07:26:16Z</dcterms:modified>
</cp:coreProperties>
</file>