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43CC756F-DA14-45FF-A99B-42AC29F86479}"/>
              </a:ext>
            </a:extLst>
          </p:cNvPr>
          <p:cNvSpPr txBox="1">
            <a:spLocks/>
          </p:cNvSpPr>
          <p:nvPr/>
        </p:nvSpPr>
        <p:spPr>
          <a:xfrm>
            <a:off x="755576" y="42193"/>
            <a:ext cx="7772400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u="sng" dirty="0">
                <a:solidFill>
                  <a:srgbClr val="C00000"/>
                </a:solidFill>
              </a:rPr>
              <a:t>Elektrostatické jevy - opakování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181E448-F5F4-4320-81B0-A8351CF89793}"/>
              </a:ext>
            </a:extLst>
          </p:cNvPr>
          <p:cNvSpPr txBox="1"/>
          <p:nvPr/>
        </p:nvSpPr>
        <p:spPr>
          <a:xfrm>
            <a:off x="36512" y="908720"/>
            <a:ext cx="9071992" cy="2446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/>
              <a:t>1)</a:t>
            </a:r>
            <a:r>
              <a:rPr lang="cs-CZ" sz="2600" dirty="0"/>
              <a:t> Jaký je rozdíl mezi vodičem a izolantem? Jmenuj konkrétní </a:t>
            </a:r>
            <a:br>
              <a:rPr lang="cs-CZ" sz="2600" dirty="0"/>
            </a:br>
            <a:r>
              <a:rPr lang="cs-CZ" sz="2600" dirty="0"/>
              <a:t>     příklad každého z nich.</a:t>
            </a:r>
          </a:p>
          <a:p>
            <a:br>
              <a:rPr lang="cs-CZ" sz="2600" dirty="0"/>
            </a:br>
            <a:r>
              <a:rPr lang="cs-CZ" sz="2600" b="1" dirty="0"/>
              <a:t>2)</a:t>
            </a:r>
            <a:r>
              <a:rPr lang="cs-CZ" sz="2600" dirty="0"/>
              <a:t> Může elektricky nabité těleso přitahovat i nenabitá tělesa? </a:t>
            </a:r>
            <a:br>
              <a:rPr lang="cs-CZ" sz="2600" dirty="0"/>
            </a:br>
            <a:r>
              <a:rPr lang="cs-CZ" sz="2600" dirty="0"/>
              <a:t>    Jak se nazývají tyto jevy?</a:t>
            </a:r>
          </a:p>
          <a:p>
            <a:pPr eaLnBrk="1" hangingPunct="1">
              <a:lnSpc>
                <a:spcPct val="80000"/>
              </a:lnSpc>
              <a:buSzTx/>
            </a:pPr>
            <a:endParaRPr lang="cs-CZ" sz="2800" dirty="0"/>
          </a:p>
        </p:txBody>
      </p:sp>
      <p:pic>
        <p:nvPicPr>
          <p:cNvPr id="3" name="Picture 5" descr="obr">
            <a:extLst>
              <a:ext uri="{FF2B5EF4-FFF2-40B4-BE49-F238E27FC236}">
                <a16:creationId xmlns:a16="http://schemas.microsoft.com/office/drawing/2014/main" id="{CB8D3C29-6F2E-EC5B-89FF-1AC76E8958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9"/>
          <a:stretch/>
        </p:blipFill>
        <p:spPr>
          <a:xfrm>
            <a:off x="5547731" y="3861048"/>
            <a:ext cx="352478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10EAF8D1-3F44-EA03-AA91-5DF396CBD440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3501355"/>
            <a:ext cx="5796137" cy="3168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cs-CZ" altLang="cs-CZ" sz="2600" b="1" dirty="0"/>
              <a:t>3)</a:t>
            </a:r>
            <a:r>
              <a:rPr lang="cs-CZ" altLang="cs-CZ" sz="2400" dirty="0"/>
              <a:t> </a:t>
            </a:r>
            <a:r>
              <a:rPr lang="cs-CZ" altLang="cs-CZ" sz="2600" dirty="0"/>
              <a:t>Při pokusu se dvě kuličky z polystyrenu </a:t>
            </a:r>
            <a:br>
              <a:rPr lang="cs-CZ" altLang="cs-CZ" sz="2600" dirty="0"/>
            </a:br>
            <a:r>
              <a:rPr lang="cs-CZ" altLang="cs-CZ" sz="2600" dirty="0"/>
              <a:t>    zavěšené na hedvábných nitích</a:t>
            </a:r>
          </a:p>
          <a:p>
            <a:pPr marL="247650" indent="-24765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600" dirty="0"/>
              <a:t>	</a:t>
            </a:r>
            <a:r>
              <a:rPr lang="cs-CZ" altLang="cs-CZ" sz="2600" b="1" dirty="0"/>
              <a:t>a)</a:t>
            </a:r>
            <a:r>
              <a:rPr lang="cs-CZ" altLang="cs-CZ" sz="2600" dirty="0"/>
              <a:t> odpuzovaly. Je možné z výsledku pokusu usoudit, že byly kuličky nabity souhlasně? </a:t>
            </a:r>
          </a:p>
          <a:p>
            <a:pPr marL="247650" indent="-24765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600" dirty="0"/>
              <a:t>	</a:t>
            </a:r>
            <a:r>
              <a:rPr lang="cs-CZ" altLang="cs-CZ" sz="2600" b="1" dirty="0"/>
              <a:t>b)</a:t>
            </a:r>
            <a:r>
              <a:rPr lang="cs-CZ" altLang="cs-CZ" sz="2600" dirty="0"/>
              <a:t> přitahovaly. Je možné z výsledku pokusu usoudit, že byly kuličky nabity nesouhlasně? </a:t>
            </a:r>
          </a:p>
        </p:txBody>
      </p:sp>
    </p:spTree>
    <p:extLst>
      <p:ext uri="{BB962C8B-B14F-4D97-AF65-F5344CB8AC3E}">
        <p14:creationId xmlns:p14="http://schemas.microsoft.com/office/powerpoint/2010/main" val="381814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42EBA107-6A9F-4968-8A8B-849757179BB1}"/>
              </a:ext>
            </a:extLst>
          </p:cNvPr>
          <p:cNvSpPr txBox="1"/>
          <p:nvPr/>
        </p:nvSpPr>
        <p:spPr>
          <a:xfrm>
            <a:off x="36512" y="332656"/>
            <a:ext cx="907199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/>
              <a:t>4)</a:t>
            </a:r>
            <a:r>
              <a:rPr lang="cs-CZ" sz="2600" dirty="0"/>
              <a:t> </a:t>
            </a:r>
            <a:r>
              <a:rPr lang="pl-PL" sz="2600" dirty="0"/>
              <a:t>Co jsou to siločáry elektrického pole?</a:t>
            </a:r>
          </a:p>
          <a:p>
            <a:br>
              <a:rPr lang="pl-PL" sz="2600" dirty="0"/>
            </a:br>
            <a:r>
              <a:rPr lang="pl-PL" sz="2600" b="1" dirty="0"/>
              <a:t>5)</a:t>
            </a:r>
            <a:r>
              <a:rPr lang="pl-PL" sz="2600" dirty="0"/>
              <a:t> Jaký směr mají siločáry elektrického pole?</a:t>
            </a:r>
          </a:p>
          <a:p>
            <a:r>
              <a:rPr lang="cs-CZ" sz="2600" dirty="0"/>
              <a:t> </a:t>
            </a:r>
            <a:br>
              <a:rPr lang="cs-CZ" sz="2600" dirty="0"/>
            </a:br>
            <a:r>
              <a:rPr lang="cs-CZ" sz="2600" b="1" dirty="0"/>
              <a:t>6)</a:t>
            </a:r>
            <a:r>
              <a:rPr lang="cs-CZ" sz="2600" dirty="0"/>
              <a:t> Zakresli siločáry elektrického pole kladně nabité kruhové </a:t>
            </a:r>
            <a:br>
              <a:rPr lang="cs-CZ" sz="2600" dirty="0"/>
            </a:br>
            <a:r>
              <a:rPr lang="cs-CZ" sz="2600" dirty="0"/>
              <a:t>    destičky.</a:t>
            </a:r>
          </a:p>
          <a:p>
            <a:br>
              <a:rPr lang="cs-CZ" sz="2600" dirty="0"/>
            </a:br>
            <a:r>
              <a:rPr lang="cs-CZ" sz="2600" b="1" dirty="0"/>
              <a:t>7) </a:t>
            </a:r>
            <a:r>
              <a:rPr lang="cs-CZ" sz="2600" dirty="0"/>
              <a:t>Zakresli siločáry elektrického pole mezi dvěma rovnoběžnými </a:t>
            </a:r>
            <a:br>
              <a:rPr lang="cs-CZ" sz="2600" dirty="0"/>
            </a:br>
            <a:r>
              <a:rPr lang="cs-CZ" sz="2600" dirty="0"/>
              <a:t>    nesouhlasně nabitými deskami. Jak toto pole nazýváme?</a:t>
            </a:r>
          </a:p>
          <a:p>
            <a:endParaRPr lang="cs-CZ" sz="2600" dirty="0"/>
          </a:p>
          <a:p>
            <a:r>
              <a:rPr lang="cs-CZ" sz="2600" b="1" dirty="0"/>
              <a:t>8)</a:t>
            </a:r>
            <a:r>
              <a:rPr lang="cs-CZ" sz="2600" dirty="0"/>
              <a:t> Jak bude působit kladně </a:t>
            </a:r>
            <a:r>
              <a:rPr lang="cs-CZ" sz="2600" dirty="0" err="1"/>
              <a:t>zelektrovaná</a:t>
            </a:r>
            <a:r>
              <a:rPr lang="cs-CZ" sz="2600" dirty="0"/>
              <a:t> tyč na neutrální kovový </a:t>
            </a:r>
            <a:br>
              <a:rPr lang="cs-CZ" sz="2600" dirty="0"/>
            </a:br>
            <a:r>
              <a:rPr lang="cs-CZ" sz="2600" dirty="0"/>
              <a:t>     předmět? </a:t>
            </a:r>
            <a:r>
              <a:rPr lang="cs-CZ" sz="2600"/>
              <a:t>Proč?</a:t>
            </a:r>
            <a:endParaRPr lang="cs-CZ" sz="2600" dirty="0"/>
          </a:p>
          <a:p>
            <a:br>
              <a:rPr lang="cs-CZ" sz="2600" dirty="0"/>
            </a:br>
            <a:r>
              <a:rPr lang="cs-CZ" sz="2600" b="1" dirty="0"/>
              <a:t>9)</a:t>
            </a:r>
            <a:r>
              <a:rPr lang="cs-CZ" sz="2600" dirty="0"/>
              <a:t> Jak bude působit kladně </a:t>
            </a:r>
            <a:r>
              <a:rPr lang="cs-CZ" sz="2600" dirty="0" err="1"/>
              <a:t>zelektrovaná</a:t>
            </a:r>
            <a:r>
              <a:rPr lang="cs-CZ" sz="2600" dirty="0"/>
              <a:t> tyč na neutrální předmět </a:t>
            </a:r>
            <a:br>
              <a:rPr lang="cs-CZ" sz="2600" dirty="0"/>
            </a:br>
            <a:r>
              <a:rPr lang="cs-CZ" sz="2600" dirty="0"/>
              <a:t>    z izolantu? Proč?</a:t>
            </a:r>
          </a:p>
        </p:txBody>
      </p:sp>
    </p:spTree>
    <p:extLst>
      <p:ext uri="{BB962C8B-B14F-4D97-AF65-F5344CB8AC3E}">
        <p14:creationId xmlns:p14="http://schemas.microsoft.com/office/powerpoint/2010/main" val="42167435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185</Words>
  <Application>Microsoft Office PowerPoint</Application>
  <PresentationFormat>Předvádění na obrazovce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9</cp:revision>
  <dcterms:created xsi:type="dcterms:W3CDTF">2014-06-08T20:35:38Z</dcterms:created>
  <dcterms:modified xsi:type="dcterms:W3CDTF">2022-10-06T05:09:55Z</dcterms:modified>
</cp:coreProperties>
</file>