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87" r:id="rId4"/>
    <p:sldId id="289" r:id="rId5"/>
    <p:sldId id="291" r:id="rId6"/>
    <p:sldId id="292" r:id="rId7"/>
    <p:sldId id="293" r:id="rId8"/>
    <p:sldId id="294" r:id="rId9"/>
    <p:sldId id="312" r:id="rId10"/>
    <p:sldId id="296" r:id="rId11"/>
    <p:sldId id="297" r:id="rId12"/>
    <p:sldId id="298" r:id="rId13"/>
    <p:sldId id="336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3" r:id="rId27"/>
    <p:sldId id="310" r:id="rId28"/>
    <p:sldId id="314" r:id="rId29"/>
    <p:sldId id="315" r:id="rId30"/>
    <p:sldId id="322" r:id="rId31"/>
    <p:sldId id="317" r:id="rId32"/>
    <p:sldId id="318" r:id="rId33"/>
    <p:sldId id="319" r:id="rId34"/>
    <p:sldId id="320" r:id="rId35"/>
    <p:sldId id="321" r:id="rId36"/>
    <p:sldId id="327" r:id="rId37"/>
    <p:sldId id="329" r:id="rId38"/>
    <p:sldId id="328" r:id="rId39"/>
    <p:sldId id="324" r:id="rId40"/>
    <p:sldId id="330" r:id="rId41"/>
    <p:sldId id="325" r:id="rId42"/>
    <p:sldId id="331" r:id="rId43"/>
    <p:sldId id="326" r:id="rId44"/>
    <p:sldId id="316" r:id="rId45"/>
    <p:sldId id="323" r:id="rId46"/>
    <p:sldId id="332" r:id="rId47"/>
    <p:sldId id="334" r:id="rId48"/>
    <p:sldId id="335" r:id="rId49"/>
    <p:sldId id="333" r:id="rId50"/>
    <p:sldId id="342" r:id="rId51"/>
    <p:sldId id="343" r:id="rId52"/>
    <p:sldId id="338" r:id="rId53"/>
    <p:sldId id="341" r:id="rId54"/>
    <p:sldId id="337" r:id="rId55"/>
    <p:sldId id="339" r:id="rId56"/>
    <p:sldId id="340" r:id="rId57"/>
    <p:sldId id="344" r:id="rId58"/>
    <p:sldId id="345" r:id="rId59"/>
    <p:sldId id="346" r:id="rId60"/>
    <p:sldId id="284" r:id="rId6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5380" autoAdjust="0"/>
  </p:normalViewPr>
  <p:slideViewPr>
    <p:cSldViewPr snapToGrid="0">
      <p:cViewPr varScale="1">
        <p:scale>
          <a:sx n="72" d="100"/>
          <a:sy n="72" d="100"/>
        </p:scale>
        <p:origin x="4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8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73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9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8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7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36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06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00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89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7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65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1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128A-5028-4705-998A-57F7260412D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EE83-FB44-41B2-ADAE-5808DA9547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29.xml"/><Relationship Id="rId18" Type="http://schemas.openxmlformats.org/officeDocument/2006/relationships/slide" Target="slide19.xml"/><Relationship Id="rId26" Type="http://schemas.openxmlformats.org/officeDocument/2006/relationships/slide" Target="slide45.xml"/><Relationship Id="rId3" Type="http://schemas.openxmlformats.org/officeDocument/2006/relationships/slide" Target="slide14.xml"/><Relationship Id="rId21" Type="http://schemas.openxmlformats.org/officeDocument/2006/relationships/slide" Target="slide20.xml"/><Relationship Id="rId34" Type="http://schemas.openxmlformats.org/officeDocument/2006/relationships/slide" Target="slide36.xml"/><Relationship Id="rId7" Type="http://schemas.openxmlformats.org/officeDocument/2006/relationships/slide" Target="slide27.xml"/><Relationship Id="rId12" Type="http://schemas.openxmlformats.org/officeDocument/2006/relationships/slide" Target="slide17.xml"/><Relationship Id="rId17" Type="http://schemas.openxmlformats.org/officeDocument/2006/relationships/slide" Target="slide42.xml"/><Relationship Id="rId25" Type="http://schemas.openxmlformats.org/officeDocument/2006/relationships/slide" Target="slide33.xml"/><Relationship Id="rId33" Type="http://schemas.openxmlformats.org/officeDocument/2006/relationships/slide" Target="slide24.xml"/><Relationship Id="rId38" Type="http://schemas.openxmlformats.org/officeDocument/2006/relationships/slide" Target="slide49.xml"/><Relationship Id="rId2" Type="http://schemas.openxmlformats.org/officeDocument/2006/relationships/image" Target="../media/image2.png"/><Relationship Id="rId16" Type="http://schemas.openxmlformats.org/officeDocument/2006/relationships/slide" Target="slide30.xml"/><Relationship Id="rId20" Type="http://schemas.openxmlformats.org/officeDocument/2006/relationships/slide" Target="slide43.xml"/><Relationship Id="rId29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40.xml"/><Relationship Id="rId24" Type="http://schemas.openxmlformats.org/officeDocument/2006/relationships/slide" Target="slide21.xml"/><Relationship Id="rId32" Type="http://schemas.openxmlformats.org/officeDocument/2006/relationships/slide" Target="slide47.xml"/><Relationship Id="rId37" Type="http://schemas.openxmlformats.org/officeDocument/2006/relationships/slide" Target="slide37.xml"/><Relationship Id="rId5" Type="http://schemas.openxmlformats.org/officeDocument/2006/relationships/slide" Target="slide38.xml"/><Relationship Id="rId15" Type="http://schemas.openxmlformats.org/officeDocument/2006/relationships/slide" Target="slide18.xml"/><Relationship Id="rId23" Type="http://schemas.openxmlformats.org/officeDocument/2006/relationships/slide" Target="slide44.xml"/><Relationship Id="rId28" Type="http://schemas.openxmlformats.org/officeDocument/2006/relationships/slide" Target="slide34.xml"/><Relationship Id="rId36" Type="http://schemas.openxmlformats.org/officeDocument/2006/relationships/slide" Target="slide25.xml"/><Relationship Id="rId10" Type="http://schemas.openxmlformats.org/officeDocument/2006/relationships/slide" Target="slide28.xml"/><Relationship Id="rId19" Type="http://schemas.openxmlformats.org/officeDocument/2006/relationships/slide" Target="slide31.xml"/><Relationship Id="rId31" Type="http://schemas.openxmlformats.org/officeDocument/2006/relationships/slide" Target="slide35.xml"/><Relationship Id="rId4" Type="http://schemas.openxmlformats.org/officeDocument/2006/relationships/slide" Target="slide26.xml"/><Relationship Id="rId9" Type="http://schemas.openxmlformats.org/officeDocument/2006/relationships/slide" Target="slide16.xml"/><Relationship Id="rId14" Type="http://schemas.openxmlformats.org/officeDocument/2006/relationships/slide" Target="slide41.xml"/><Relationship Id="rId22" Type="http://schemas.openxmlformats.org/officeDocument/2006/relationships/slide" Target="slide32.xml"/><Relationship Id="rId27" Type="http://schemas.openxmlformats.org/officeDocument/2006/relationships/slide" Target="slide22.xml"/><Relationship Id="rId30" Type="http://schemas.openxmlformats.org/officeDocument/2006/relationships/slide" Target="slide23.xml"/><Relationship Id="rId35" Type="http://schemas.openxmlformats.org/officeDocument/2006/relationships/slide" Target="slide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slide" Target="slide13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slide" Target="slide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slide" Target="slide13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1.png"/><Relationship Id="rId12" Type="http://schemas.openxmlformats.org/officeDocument/2006/relationships/image" Target="../media/image1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0" Type="http://schemas.openxmlformats.org/officeDocument/2006/relationships/image" Target="../media/image1012.png"/><Relationship Id="rId4" Type="http://schemas.openxmlformats.org/officeDocument/2006/relationships/image" Target="../media/image410.png"/><Relationship Id="rId9" Type="http://schemas.openxmlformats.org/officeDocument/2006/relationships/image" Target="../media/image9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slide" Target="slide13.xml"/><Relationship Id="rId7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slide" Target="slide13.xml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slide" Target="slide13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.pn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slide" Target="slide13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slide" Target="slide13.xml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slide" Target="slide13.xml"/><Relationship Id="rId4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slide" Target="slide13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1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551.png"/><Relationship Id="rId4" Type="http://schemas.openxmlformats.org/officeDocument/2006/relationships/image" Target="../media/image6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40.png"/><Relationship Id="rId4" Type="http://schemas.openxmlformats.org/officeDocument/2006/relationships/image" Target="../media/image6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.png"/><Relationship Id="rId7" Type="http://schemas.openxmlformats.org/officeDocument/2006/relationships/image" Target="../media/image1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50.png"/><Relationship Id="rId5" Type="http://schemas.openxmlformats.org/officeDocument/2006/relationships/image" Target="../media/image6.png"/><Relationship Id="rId10" Type="http://schemas.openxmlformats.org/officeDocument/2006/relationships/image" Target="../media/image140.png"/><Relationship Id="rId4" Type="http://schemas.openxmlformats.org/officeDocument/2006/relationships/image" Target="../media/image5.png"/><Relationship Id="rId9" Type="http://schemas.openxmlformats.org/officeDocument/2006/relationships/image" Target="../media/image1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700.png"/><Relationship Id="rId4" Type="http://schemas.openxmlformats.org/officeDocument/2006/relationships/image" Target="../media/image6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slide" Target="slide13.xml"/><Relationship Id="rId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slide" Target="slide13.xml"/><Relationship Id="rId4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2.png"/><Relationship Id="rId7" Type="http://schemas.openxmlformats.org/officeDocument/2006/relationships/image" Target="../media/image1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slide" Target="slide13.xml"/><Relationship Id="rId4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slide" Target="slide13.xml"/><Relationship Id="rId4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slide" Target="slide13.xml"/><Relationship Id="rId4" Type="http://schemas.openxmlformats.org/officeDocument/2006/relationships/image" Target="../media/image1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slide" Target="slide13.xml"/><Relationship Id="rId4" Type="http://schemas.openxmlformats.org/officeDocument/2006/relationships/image" Target="../media/image1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slide" Target="slide13.xml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6.png"/><Relationship Id="rId7" Type="http://schemas.openxmlformats.org/officeDocument/2006/relationships/image" Target="../media/image1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slide" Target="slide13.xml"/><Relationship Id="rId4" Type="http://schemas.openxmlformats.org/officeDocument/2006/relationships/image" Target="../media/image1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3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1.png"/><Relationship Id="rId7" Type="http://schemas.openxmlformats.org/officeDocument/2006/relationships/image" Target="../media/image1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6.png"/><Relationship Id="rId7" Type="http://schemas.openxmlformats.org/officeDocument/2006/relationships/image" Target="../media/image1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slide" Target="slide13.xml"/><Relationship Id="rId4" Type="http://schemas.openxmlformats.org/officeDocument/2006/relationships/image" Target="../media/image18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1.png"/><Relationship Id="rId7" Type="http://schemas.openxmlformats.org/officeDocument/2006/relationships/image" Target="../media/image1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7.png"/><Relationship Id="rId7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slide" Target="slide13.xml"/><Relationship Id="rId4" Type="http://schemas.openxmlformats.org/officeDocument/2006/relationships/image" Target="../media/image198.png"/><Relationship Id="rId9" Type="http://schemas.openxmlformats.org/officeDocument/2006/relationships/image" Target="../media/image20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3.png"/><Relationship Id="rId7" Type="http://schemas.openxmlformats.org/officeDocument/2006/relationships/image" Target="../media/image2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Relationship Id="rId9" Type="http://schemas.openxmlformats.org/officeDocument/2006/relationships/image" Target="../media/image20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slide" Target="slide13.xml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0.png"/><Relationship Id="rId4" Type="http://schemas.openxmlformats.org/officeDocument/2006/relationships/image" Target="../media/image17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slide" Target="slide13.xml"/><Relationship Id="rId4" Type="http://schemas.openxmlformats.org/officeDocument/2006/relationships/image" Target="../media/image2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8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8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9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40.png"/><Relationship Id="rId4" Type="http://schemas.openxmlformats.org/officeDocument/2006/relationships/image" Target="../media/image19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0.png"/><Relationship Id="rId7" Type="http://schemas.openxmlformats.org/officeDocument/2006/relationships/image" Target="../media/image19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0.png"/><Relationship Id="rId5" Type="http://schemas.openxmlformats.org/officeDocument/2006/relationships/slide" Target="slide13.xml"/><Relationship Id="rId4" Type="http://schemas.openxmlformats.org/officeDocument/2006/relationships/image" Target="../media/image19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0.png"/><Relationship Id="rId7" Type="http://schemas.openxmlformats.org/officeDocument/2006/relationships/image" Target="../media/image20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1.png"/><Relationship Id="rId5" Type="http://schemas.openxmlformats.org/officeDocument/2006/relationships/slide" Target="slide13.xml"/><Relationship Id="rId4" Type="http://schemas.openxmlformats.org/officeDocument/2006/relationships/image" Target="../media/image20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0.png"/><Relationship Id="rId7" Type="http://schemas.openxmlformats.org/officeDocument/2006/relationships/image" Target="../media/image2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0.png"/><Relationship Id="rId5" Type="http://schemas.openxmlformats.org/officeDocument/2006/relationships/slide" Target="slide13.xml"/><Relationship Id="rId4" Type="http://schemas.openxmlformats.org/officeDocument/2006/relationships/image" Target="../media/image20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0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0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514350" y="1089812"/>
            <a:ext cx="82677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7200" kern="0" dirty="0">
                <a:latin typeface="Verdana" pitchFamily="34" charset="0"/>
              </a:rPr>
              <a:t>Trojčlenka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55961" y="4886178"/>
            <a:ext cx="548569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Výukový materiál pro 7.ročník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2933" y="580526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>
            <a:hlinkClick r:id="" action="ppaction://hlinkshowjump?jump=nextslide"/>
          </p:cNvPr>
          <p:cNvSpPr/>
          <p:nvPr/>
        </p:nvSpPr>
        <p:spPr>
          <a:xfrm>
            <a:off x="2953265" y="2792627"/>
            <a:ext cx="281734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opakování</a:t>
            </a:r>
          </a:p>
        </p:txBody>
      </p:sp>
      <p:sp>
        <p:nvSpPr>
          <p:cNvPr id="7" name="Obdélník 6">
            <a:hlinkClick r:id="rId3" action="ppaction://hlinksldjump"/>
          </p:cNvPr>
          <p:cNvSpPr/>
          <p:nvPr/>
        </p:nvSpPr>
        <p:spPr>
          <a:xfrm>
            <a:off x="2953265" y="3518641"/>
            <a:ext cx="281734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výkladové úlohy</a:t>
            </a:r>
          </a:p>
        </p:txBody>
      </p:sp>
      <p:sp>
        <p:nvSpPr>
          <p:cNvPr id="8" name="Obdélník 7">
            <a:hlinkClick r:id="rId4" action="ppaction://hlinksldjump"/>
          </p:cNvPr>
          <p:cNvSpPr/>
          <p:nvPr/>
        </p:nvSpPr>
        <p:spPr>
          <a:xfrm>
            <a:off x="2953265" y="4247690"/>
            <a:ext cx="2817340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řešené úlohy</a:t>
            </a:r>
          </a:p>
        </p:txBody>
      </p:sp>
    </p:spTree>
    <p:extLst>
      <p:ext uri="{BB962C8B-B14F-4D97-AF65-F5344CB8AC3E}">
        <p14:creationId xmlns:p14="http://schemas.microsoft.com/office/powerpoint/2010/main" val="142058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611188" y="965200"/>
            <a:ext cx="806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Alej byla vysázena ze 490 stromů vzdálených 6 metrů. Kolik stromů by se vysázelo, kdyby vzdálenost byla </a:t>
            </a:r>
            <a:br>
              <a:rPr lang="cs-CZ" altLang="cs-CZ" sz="2800" dirty="0">
                <a:latin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</a:rPr>
              <a:t>7 m? Délka aleje zůstane stejná.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971550" y="2765425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490 stromů ………. 6 m</a:t>
            </a:r>
          </a:p>
        </p:txBody>
      </p:sp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971550" y="3341688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x stromů ....………. 7 m</a:t>
            </a: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827088" y="3860800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7627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780468" y="4050745"/>
                <a:ext cx="1335716" cy="9851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32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490</m:t>
                          </m:r>
                        </m:den>
                      </m:f>
                      <m:r>
                        <a:rPr lang="cs-CZ" sz="32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6762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780468" y="4050745"/>
                <a:ext cx="1335716" cy="985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7630" name="Text Box 14"/>
          <p:cNvSpPr txBox="1">
            <a:spLocks noChangeArrowheads="1"/>
          </p:cNvSpPr>
          <p:nvPr/>
        </p:nvSpPr>
        <p:spPr bwMode="auto">
          <a:xfrm>
            <a:off x="3963262" y="6183405"/>
            <a:ext cx="5044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Alej by byla osázena 420 stromy.</a:t>
            </a:r>
          </a:p>
        </p:txBody>
      </p:sp>
      <p:sp>
        <p:nvSpPr>
          <p:cNvPr id="367631" name="Line 15"/>
          <p:cNvSpPr>
            <a:spLocks noChangeShapeType="1"/>
          </p:cNvSpPr>
          <p:nvPr/>
        </p:nvSpPr>
        <p:spPr bwMode="auto">
          <a:xfrm flipV="1">
            <a:off x="900113" y="277971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7632" name="Text Box 16"/>
          <p:cNvSpPr txBox="1">
            <a:spLocks noChangeArrowheads="1"/>
          </p:cNvSpPr>
          <p:nvPr/>
        </p:nvSpPr>
        <p:spPr bwMode="auto">
          <a:xfrm>
            <a:off x="5294313" y="2582863"/>
            <a:ext cx="3525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Kolikrát se zvětší vzdálenost, tolikrát se sníží počet stromů.</a:t>
            </a: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4932363" y="2708275"/>
            <a:ext cx="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5294313" y="3303588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Nepřímá úměra – šipky budou mít různý směr.</a:t>
            </a:r>
          </a:p>
        </p:txBody>
      </p:sp>
      <p:sp>
        <p:nvSpPr>
          <p:cNvPr id="1435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29091" y="5458247"/>
                <a:ext cx="82682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32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1" y="5458247"/>
                <a:ext cx="82682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Přímá spojnice 32"/>
          <p:cNvCxnSpPr/>
          <p:nvPr/>
        </p:nvCxnSpPr>
        <p:spPr>
          <a:xfrm flipH="1">
            <a:off x="1581163" y="5330971"/>
            <a:ext cx="720000" cy="286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2494124" y="5913298"/>
            <a:ext cx="252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1661604" y="4919409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70</a:t>
            </a:r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2504505" y="6134647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11">
                <a:extLst>
                  <a:ext uri="{FF2B5EF4-FFF2-40B4-BE49-F238E27FC236}">
                    <a16:creationId xmlns:a16="http://schemas.microsoft.com/office/drawing/2014/main" id="{D510BFAC-32DE-4FE4-9666-25C32AC4912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0217" y="4027129"/>
                <a:ext cx="510100" cy="9851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7" name="Object 11">
                <a:extLst>
                  <a:ext uri="{FF2B5EF4-FFF2-40B4-BE49-F238E27FC236}">
                    <a16:creationId xmlns:a16="http://schemas.microsoft.com/office/drawing/2014/main" id="{D510BFAC-32DE-4FE4-9666-25C32AC49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0217" y="4027129"/>
                <a:ext cx="510100" cy="985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154AE248-59F2-4236-9E44-4EC1D600C367}"/>
                  </a:ext>
                </a:extLst>
              </p:cNvPr>
              <p:cNvSpPr/>
              <p:nvPr/>
            </p:nvSpPr>
            <p:spPr>
              <a:xfrm>
                <a:off x="1531739" y="5225872"/>
                <a:ext cx="1858308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490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154AE248-59F2-4236-9E44-4EC1D600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739" y="5225872"/>
                <a:ext cx="1858308" cy="1015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09C2F127-A708-4A0F-98AC-6926770B6264}"/>
                  </a:ext>
                </a:extLst>
              </p:cNvPr>
              <p:cNvSpPr/>
              <p:nvPr/>
            </p:nvSpPr>
            <p:spPr>
              <a:xfrm>
                <a:off x="3184888" y="5474067"/>
                <a:ext cx="9429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3200" b="1" i="0" smtClean="0">
                          <a:latin typeface="Cambria Math"/>
                        </a:rPr>
                        <m:t>𝟒𝟐𝟎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09C2F127-A708-4A0F-98AC-6926770B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88" y="5474067"/>
                <a:ext cx="94297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0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4" grpId="0"/>
      <p:bldP spid="367625" grpId="0"/>
      <p:bldP spid="367626" grpId="0" animBg="1"/>
      <p:bldP spid="367627" grpId="0" build="p"/>
      <p:bldP spid="367630" grpId="0"/>
      <p:bldP spid="367631" grpId="0" animBg="1"/>
      <p:bldP spid="367632" grpId="0"/>
      <p:bldP spid="367633" grpId="0" animBg="1"/>
      <p:bldP spid="367634" grpId="0"/>
      <p:bldP spid="31" grpId="0"/>
      <p:bldP spid="35" grpId="0"/>
      <p:bldP spid="36" grpId="0"/>
      <p:bldP spid="37" grpId="0" build="p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413504" y="979273"/>
            <a:ext cx="83349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4 dělníci provedou montáž konstrukce zahradního skleníku za 54 hodin. Za kolik hodin provede montáž </a:t>
            </a:r>
            <a:br>
              <a:rPr lang="cs-CZ" altLang="cs-CZ" sz="2800" dirty="0">
                <a:latin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</a:rPr>
              <a:t>9 dělníků?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884460" y="2512869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4 dělníci ………. 54 hod.</a:t>
            </a: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884460" y="3089132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9 dělníků ....……. x hod.</a:t>
            </a:r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739998" y="3608244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2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817564" y="3731220"/>
                <a:ext cx="1054780" cy="9765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172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817564" y="3731220"/>
                <a:ext cx="1054780" cy="976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3240882" y="6216059"/>
            <a:ext cx="590311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9 dělníků provede montáž za 24 hodin.</a:t>
            </a:r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V="1">
            <a:off x="4700810" y="252715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1728" name="Text Box 16"/>
          <p:cNvSpPr txBox="1">
            <a:spLocks noChangeArrowheads="1"/>
          </p:cNvSpPr>
          <p:nvPr/>
        </p:nvSpPr>
        <p:spPr bwMode="auto">
          <a:xfrm>
            <a:off x="5207223" y="2258869"/>
            <a:ext cx="3525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Kolikrát se zvýší počet dělníků, tolikrát se sníží počet hodin.</a:t>
            </a:r>
          </a:p>
        </p:txBody>
      </p:sp>
      <p:sp>
        <p:nvSpPr>
          <p:cNvPr id="371729" name="Line 17"/>
          <p:cNvSpPr>
            <a:spLocks noChangeShapeType="1"/>
          </p:cNvSpPr>
          <p:nvPr/>
        </p:nvSpPr>
        <p:spPr bwMode="auto">
          <a:xfrm>
            <a:off x="813023" y="2455719"/>
            <a:ext cx="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1730" name="Text Box 18"/>
          <p:cNvSpPr txBox="1">
            <a:spLocks noChangeArrowheads="1"/>
          </p:cNvSpPr>
          <p:nvPr/>
        </p:nvSpPr>
        <p:spPr bwMode="auto">
          <a:xfrm>
            <a:off x="5207223" y="2979594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Nepřímá úměra – šipky budou mít různý směr.</a:t>
            </a:r>
          </a:p>
        </p:txBody>
      </p:sp>
      <p:sp>
        <p:nvSpPr>
          <p:cNvPr id="15380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5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828969" y="4954362"/>
                <a:ext cx="2335447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32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9" y="4954362"/>
                <a:ext cx="2335447" cy="1027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/>
          <p:cNvCxnSpPr/>
          <p:nvPr/>
        </p:nvCxnSpPr>
        <p:spPr>
          <a:xfrm flipH="1">
            <a:off x="1611128" y="5025335"/>
            <a:ext cx="493740" cy="29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2271099" y="5630897"/>
            <a:ext cx="300233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679846" y="4625285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6</a:t>
            </a: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2262699" y="5920138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11">
                <a:extLst>
                  <a:ext uri="{FF2B5EF4-FFF2-40B4-BE49-F238E27FC236}">
                    <a16:creationId xmlns:a16="http://schemas.microsoft.com/office/drawing/2014/main" id="{1C76DB79-E957-444C-B452-2BD1B66377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06156" y="3699713"/>
                <a:ext cx="528639" cy="9764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6" name="Object 11">
                <a:extLst>
                  <a:ext uri="{FF2B5EF4-FFF2-40B4-BE49-F238E27FC236}">
                    <a16:creationId xmlns:a16="http://schemas.microsoft.com/office/drawing/2014/main" id="{1C76DB79-E957-444C-B452-2BD1B663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6156" y="3699713"/>
                <a:ext cx="528639" cy="9764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F8A38B8C-3AAA-4459-85D2-3DDD53F69030}"/>
                  </a:ext>
                </a:extLst>
              </p:cNvPr>
              <p:cNvSpPr/>
              <p:nvPr/>
            </p:nvSpPr>
            <p:spPr>
              <a:xfrm>
                <a:off x="2992198" y="5229157"/>
                <a:ext cx="11095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200" b="1" i="1" smtClean="0">
                          <a:latin typeface="Cambria Math"/>
                        </a:rPr>
                        <m:t>𝟐𝟒</m:t>
                      </m:r>
                      <m:r>
                        <a:rPr lang="cs-CZ" altLang="cs-CZ" sz="3200" b="1" i="1" smtClean="0">
                          <a:latin typeface="Cambria Math"/>
                        </a:rPr>
                        <m:t> </m:t>
                      </m:r>
                      <m:r>
                        <a:rPr lang="cs-CZ" altLang="cs-CZ" sz="3200" b="1" i="0" smtClean="0">
                          <a:latin typeface="Cambria Math"/>
                        </a:rPr>
                        <m:t>𝐡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F8A38B8C-3AAA-4459-85D2-3DDD53F69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98" y="5229157"/>
                <a:ext cx="11095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0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0" grpId="0"/>
      <p:bldP spid="371721" grpId="0"/>
      <p:bldP spid="371722" grpId="0" animBg="1"/>
      <p:bldP spid="371723" grpId="0" build="p"/>
      <p:bldP spid="371726" grpId="0"/>
      <p:bldP spid="371727" grpId="0" animBg="1"/>
      <p:bldP spid="371728" grpId="0"/>
      <p:bldP spid="371729" grpId="0" animBg="1"/>
      <p:bldP spid="371730" grpId="0"/>
      <p:bldP spid="31" grpId="0"/>
      <p:bldP spid="34" grpId="0"/>
      <p:bldP spid="35" grpId="0"/>
      <p:bldP spid="36" grpId="0" build="p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395288" y="1036638"/>
            <a:ext cx="8172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Vytěžené dřevo sváží z lesa na pilu. Řidič denně vykoná cestu čtyřikrát a práce mu </a:t>
            </a:r>
            <a:r>
              <a:rPr lang="cs-CZ" altLang="cs-CZ" sz="2800">
                <a:latin typeface="Times New Roman" panose="02020603050405020304" pitchFamily="18" charset="0"/>
              </a:rPr>
              <a:t>trvá 15 </a:t>
            </a:r>
            <a:r>
              <a:rPr lang="cs-CZ" altLang="cs-CZ" sz="2800" dirty="0">
                <a:latin typeface="Times New Roman" panose="02020603050405020304" pitchFamily="18" charset="0"/>
              </a:rPr>
              <a:t>dní. Kolikrát by musel denně jet, aby byl s prací hotov o 3 dny dříve?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2744" name="Text Box 8"/>
          <p:cNvSpPr txBox="1">
            <a:spLocks noChangeArrowheads="1"/>
          </p:cNvSpPr>
          <p:nvPr/>
        </p:nvSpPr>
        <p:spPr bwMode="auto">
          <a:xfrm>
            <a:off x="971550" y="2765425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4 cesty ………. 15 dní</a:t>
            </a:r>
          </a:p>
        </p:txBody>
      </p: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971550" y="3341688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cest ......……. 12 dní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827088" y="3860800"/>
            <a:ext cx="392779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747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848452" y="4027221"/>
                <a:ext cx="841012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274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848452" y="4027221"/>
                <a:ext cx="841012" cy="1028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748" name="Object 12"/>
              <p:cNvSpPr txBox="1"/>
              <p:nvPr/>
            </p:nvSpPr>
            <p:spPr bwMode="auto">
              <a:xfrm>
                <a:off x="719504" y="5513937"/>
                <a:ext cx="867138" cy="685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274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04" y="5513937"/>
                <a:ext cx="867138" cy="685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2750" name="Text Box 14"/>
          <p:cNvSpPr txBox="1">
            <a:spLocks noChangeArrowheads="1"/>
          </p:cNvSpPr>
          <p:nvPr/>
        </p:nvSpPr>
        <p:spPr bwMode="auto">
          <a:xfrm>
            <a:off x="4613603" y="6207126"/>
            <a:ext cx="439977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Řidič by musel jet denně 5x.</a:t>
            </a:r>
          </a:p>
        </p:txBody>
      </p:sp>
      <p:sp>
        <p:nvSpPr>
          <p:cNvPr id="372751" name="Line 15"/>
          <p:cNvSpPr>
            <a:spLocks noChangeShapeType="1"/>
          </p:cNvSpPr>
          <p:nvPr/>
        </p:nvSpPr>
        <p:spPr bwMode="auto">
          <a:xfrm flipV="1">
            <a:off x="900113" y="277971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5294313" y="2582863"/>
            <a:ext cx="3525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Kolikrát se sníží počet dní, tolikrát se zvýší počet cest.</a:t>
            </a:r>
          </a:p>
        </p:txBody>
      </p:sp>
      <p:sp>
        <p:nvSpPr>
          <p:cNvPr id="372753" name="Line 17"/>
          <p:cNvSpPr>
            <a:spLocks noChangeShapeType="1"/>
          </p:cNvSpPr>
          <p:nvPr/>
        </p:nvSpPr>
        <p:spPr bwMode="auto">
          <a:xfrm>
            <a:off x="4572000" y="2781300"/>
            <a:ext cx="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2754" name="Text Box 18"/>
          <p:cNvSpPr txBox="1">
            <a:spLocks noChangeArrowheads="1"/>
          </p:cNvSpPr>
          <p:nvPr/>
        </p:nvSpPr>
        <p:spPr bwMode="auto">
          <a:xfrm>
            <a:off x="5294313" y="3303588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Nepřímá úměra – šipky budou mít různý směr.</a:t>
            </a:r>
          </a:p>
        </p:txBody>
      </p:sp>
      <p:sp>
        <p:nvSpPr>
          <p:cNvPr id="16404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6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cxnSp>
        <p:nvCxnSpPr>
          <p:cNvPr id="32" name="Přímá spojnice 31"/>
          <p:cNvCxnSpPr>
            <a:cxnSpLocks/>
          </p:cNvCxnSpPr>
          <p:nvPr/>
        </p:nvCxnSpPr>
        <p:spPr>
          <a:xfrm flipH="1">
            <a:off x="1520475" y="5350588"/>
            <a:ext cx="246818" cy="273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1965343" y="5971769"/>
            <a:ext cx="468482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031612" y="6231218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1502974" y="4974364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11">
                <a:extLst>
                  <a:ext uri="{FF2B5EF4-FFF2-40B4-BE49-F238E27FC236}">
                    <a16:creationId xmlns:a16="http://schemas.microsoft.com/office/drawing/2014/main" id="{1B3D8DA4-A6A5-40BE-A180-4BF3BC5AD0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19137" y="3952921"/>
                <a:ext cx="692411" cy="1028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6" name="Object 11">
                <a:extLst>
                  <a:ext uri="{FF2B5EF4-FFF2-40B4-BE49-F238E27FC236}">
                    <a16:creationId xmlns:a16="http://schemas.microsoft.com/office/drawing/2014/main" id="{1B3D8DA4-A6A5-40BE-A180-4BF3BC5AD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137" y="3952921"/>
                <a:ext cx="692411" cy="1028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12">
                <a:extLst>
                  <a:ext uri="{FF2B5EF4-FFF2-40B4-BE49-F238E27FC236}">
                    <a16:creationId xmlns:a16="http://schemas.microsoft.com/office/drawing/2014/main" id="{127DF11F-A7D6-4F51-9490-C34AB960772E}"/>
                  </a:ext>
                </a:extLst>
              </p:cNvPr>
              <p:cNvSpPr txBox="1"/>
              <p:nvPr/>
            </p:nvSpPr>
            <p:spPr bwMode="auto">
              <a:xfrm>
                <a:off x="1437209" y="5253853"/>
                <a:ext cx="1523705" cy="10937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" name="Object 12">
                <a:extLst>
                  <a:ext uri="{FF2B5EF4-FFF2-40B4-BE49-F238E27FC236}">
                    <a16:creationId xmlns:a16="http://schemas.microsoft.com/office/drawing/2014/main" id="{127DF11F-A7D6-4F51-9490-C34AB9607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209" y="5253853"/>
                <a:ext cx="1523705" cy="1093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id="{553716F2-B4F2-400E-8C16-3CE31104F09B}"/>
                  </a:ext>
                </a:extLst>
              </p:cNvPr>
              <p:cNvSpPr txBox="1"/>
              <p:nvPr/>
            </p:nvSpPr>
            <p:spPr bwMode="auto">
              <a:xfrm>
                <a:off x="2933827" y="5539106"/>
                <a:ext cx="392556" cy="5826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id="{553716F2-B4F2-400E-8C16-3CE31104F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3827" y="5539106"/>
                <a:ext cx="392556" cy="582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5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4" grpId="0"/>
      <p:bldP spid="372745" grpId="0"/>
      <p:bldP spid="372746" grpId="0" animBg="1"/>
      <p:bldP spid="372747" grpId="0" build="p"/>
      <p:bldP spid="372748" grpId="0"/>
      <p:bldP spid="372750" grpId="0"/>
      <p:bldP spid="372751" grpId="0" animBg="1"/>
      <p:bldP spid="372752" grpId="0"/>
      <p:bldP spid="372753" grpId="0" animBg="1"/>
      <p:bldP spid="372754" grpId="0"/>
      <p:bldP spid="34" grpId="0"/>
      <p:bldP spid="35" grpId="0"/>
      <p:bldP spid="36" grpId="0" build="p"/>
      <p:bldP spid="37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2400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3" name="Obdélník 2">
            <a:hlinkClick r:id="rId3" action="ppaction://hlinksldjump"/>
          </p:cNvPr>
          <p:cNvSpPr/>
          <p:nvPr/>
        </p:nvSpPr>
        <p:spPr>
          <a:xfrm>
            <a:off x="160637" y="720000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7</a:t>
            </a:r>
          </a:p>
        </p:txBody>
      </p:sp>
      <p:sp>
        <p:nvSpPr>
          <p:cNvPr id="36" name="Obdélník 35">
            <a:hlinkClick r:id="rId3" action="ppaction://hlinksldjump"/>
          </p:cNvPr>
          <p:cNvSpPr/>
          <p:nvPr/>
        </p:nvSpPr>
        <p:spPr>
          <a:xfrm>
            <a:off x="827901" y="720000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10 dělníků</a:t>
            </a:r>
          </a:p>
        </p:txBody>
      </p:sp>
      <p:sp>
        <p:nvSpPr>
          <p:cNvPr id="37" name="Obdélník 36">
            <a:hlinkClick r:id="rId4" action="ppaction://hlinksldjump"/>
          </p:cNvPr>
          <p:cNvSpPr/>
          <p:nvPr/>
        </p:nvSpPr>
        <p:spPr>
          <a:xfrm>
            <a:off x="3130433" y="720000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19</a:t>
            </a:r>
          </a:p>
        </p:txBody>
      </p:sp>
      <p:sp>
        <p:nvSpPr>
          <p:cNvPr id="38" name="Obdélník 37">
            <a:hlinkClick r:id="rId4" action="ppaction://hlinksldjump"/>
          </p:cNvPr>
          <p:cNvSpPr/>
          <p:nvPr/>
        </p:nvSpPr>
        <p:spPr>
          <a:xfrm>
            <a:off x="3797697" y="720000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40 m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Obdélník 38">
            <a:hlinkClick r:id="rId5" action="ppaction://hlinksldjump"/>
          </p:cNvPr>
          <p:cNvSpPr/>
          <p:nvPr/>
        </p:nvSpPr>
        <p:spPr>
          <a:xfrm>
            <a:off x="6075515" y="720000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31</a:t>
            </a:r>
          </a:p>
        </p:txBody>
      </p:sp>
      <p:sp>
        <p:nvSpPr>
          <p:cNvPr id="40" name="Obdélník 39">
            <a:hlinkClick r:id="rId5" action="ppaction://hlinksldjump"/>
          </p:cNvPr>
          <p:cNvSpPr/>
          <p:nvPr/>
        </p:nvSpPr>
        <p:spPr>
          <a:xfrm>
            <a:off x="6742779" y="720000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120 hl</a:t>
            </a:r>
          </a:p>
        </p:txBody>
      </p:sp>
      <p:sp>
        <p:nvSpPr>
          <p:cNvPr id="41" name="Obdélník 40">
            <a:hlinkClick r:id="rId6" action="ppaction://hlinksldjump"/>
          </p:cNvPr>
          <p:cNvSpPr/>
          <p:nvPr/>
        </p:nvSpPr>
        <p:spPr>
          <a:xfrm>
            <a:off x="152396" y="1218396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8</a:t>
            </a:r>
          </a:p>
        </p:txBody>
      </p:sp>
      <p:sp>
        <p:nvSpPr>
          <p:cNvPr id="42" name="Obdélník 41">
            <a:hlinkClick r:id="rId6" action="ppaction://hlinksldjump"/>
          </p:cNvPr>
          <p:cNvSpPr/>
          <p:nvPr/>
        </p:nvSpPr>
        <p:spPr>
          <a:xfrm>
            <a:off x="819660" y="1218396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165 kg</a:t>
            </a:r>
          </a:p>
        </p:txBody>
      </p:sp>
      <p:sp>
        <p:nvSpPr>
          <p:cNvPr id="43" name="Obdélník 42">
            <a:hlinkClick r:id="rId7" action="ppaction://hlinksldjump"/>
          </p:cNvPr>
          <p:cNvSpPr/>
          <p:nvPr/>
        </p:nvSpPr>
        <p:spPr>
          <a:xfrm>
            <a:off x="3122192" y="1218396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20</a:t>
            </a:r>
          </a:p>
        </p:txBody>
      </p:sp>
      <p:sp>
        <p:nvSpPr>
          <p:cNvPr id="44" name="Obdélník 43">
            <a:hlinkClick r:id="rId7" action="ppaction://hlinksldjump"/>
          </p:cNvPr>
          <p:cNvSpPr/>
          <p:nvPr/>
        </p:nvSpPr>
        <p:spPr>
          <a:xfrm>
            <a:off x="3789456" y="1218396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6 Kč</a:t>
            </a:r>
          </a:p>
        </p:txBody>
      </p:sp>
      <p:sp>
        <p:nvSpPr>
          <p:cNvPr id="45" name="Obdélník 44">
            <a:hlinkClick r:id="rId8" action="ppaction://hlinksldjump"/>
          </p:cNvPr>
          <p:cNvSpPr/>
          <p:nvPr/>
        </p:nvSpPr>
        <p:spPr>
          <a:xfrm>
            <a:off x="6067274" y="1218396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32</a:t>
            </a:r>
          </a:p>
        </p:txBody>
      </p:sp>
      <p:sp>
        <p:nvSpPr>
          <p:cNvPr id="46" name="Obdélník 45">
            <a:hlinkClick r:id="rId8" action="ppaction://hlinksldjump"/>
          </p:cNvPr>
          <p:cNvSpPr/>
          <p:nvPr/>
        </p:nvSpPr>
        <p:spPr>
          <a:xfrm>
            <a:off x="6734538" y="1218396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40 Kč</a:t>
            </a:r>
          </a:p>
        </p:txBody>
      </p:sp>
      <p:sp>
        <p:nvSpPr>
          <p:cNvPr id="47" name="Obdélník 46">
            <a:hlinkClick r:id="rId9" action="ppaction://hlinksldjump"/>
          </p:cNvPr>
          <p:cNvSpPr/>
          <p:nvPr/>
        </p:nvSpPr>
        <p:spPr>
          <a:xfrm>
            <a:off x="164753" y="172503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9</a:t>
            </a:r>
          </a:p>
        </p:txBody>
      </p:sp>
      <p:sp>
        <p:nvSpPr>
          <p:cNvPr id="48" name="Obdélník 47">
            <a:hlinkClick r:id="rId9" action="ppaction://hlinksldjump"/>
          </p:cNvPr>
          <p:cNvSpPr/>
          <p:nvPr/>
        </p:nvSpPr>
        <p:spPr>
          <a:xfrm>
            <a:off x="832017" y="172503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>
                <a:solidFill>
                  <a:schemeClr val="tx1"/>
                </a:solidFill>
              </a:rPr>
              <a:t>3 900  </a:t>
            </a:r>
            <a:r>
              <a:rPr lang="cs-CZ" sz="2400" dirty="0">
                <a:solidFill>
                  <a:schemeClr val="tx1"/>
                </a:solidFill>
              </a:rPr>
              <a:t>Kč</a:t>
            </a:r>
          </a:p>
        </p:txBody>
      </p:sp>
      <p:sp>
        <p:nvSpPr>
          <p:cNvPr id="49" name="Obdélník 48">
            <a:hlinkClick r:id="rId10" action="ppaction://hlinksldjump"/>
          </p:cNvPr>
          <p:cNvSpPr/>
          <p:nvPr/>
        </p:nvSpPr>
        <p:spPr>
          <a:xfrm>
            <a:off x="3134549" y="172503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21</a:t>
            </a:r>
          </a:p>
        </p:txBody>
      </p:sp>
      <p:sp>
        <p:nvSpPr>
          <p:cNvPr id="50" name="Obdélník 49">
            <a:hlinkClick r:id="rId10" action="ppaction://hlinksldjump"/>
          </p:cNvPr>
          <p:cNvSpPr/>
          <p:nvPr/>
        </p:nvSpPr>
        <p:spPr>
          <a:xfrm>
            <a:off x="3801813" y="172503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 h 12 min</a:t>
            </a:r>
          </a:p>
        </p:txBody>
      </p:sp>
      <p:sp>
        <p:nvSpPr>
          <p:cNvPr id="51" name="Obdélník 50">
            <a:hlinkClick r:id="rId11" action="ppaction://hlinksldjump"/>
          </p:cNvPr>
          <p:cNvSpPr/>
          <p:nvPr/>
        </p:nvSpPr>
        <p:spPr>
          <a:xfrm>
            <a:off x="6079631" y="172503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33</a:t>
            </a:r>
          </a:p>
        </p:txBody>
      </p:sp>
      <p:sp>
        <p:nvSpPr>
          <p:cNvPr id="52" name="Obdélník 51">
            <a:hlinkClick r:id="rId11" action="ppaction://hlinksldjump"/>
          </p:cNvPr>
          <p:cNvSpPr/>
          <p:nvPr/>
        </p:nvSpPr>
        <p:spPr>
          <a:xfrm>
            <a:off x="6746895" y="172503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240 Kč</a:t>
            </a:r>
          </a:p>
        </p:txBody>
      </p:sp>
      <p:sp>
        <p:nvSpPr>
          <p:cNvPr id="53" name="Obdélník 52">
            <a:hlinkClick r:id="rId12" action="ppaction://hlinksldjump"/>
          </p:cNvPr>
          <p:cNvSpPr/>
          <p:nvPr/>
        </p:nvSpPr>
        <p:spPr>
          <a:xfrm>
            <a:off x="156512" y="2223429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10</a:t>
            </a:r>
          </a:p>
        </p:txBody>
      </p:sp>
      <p:sp>
        <p:nvSpPr>
          <p:cNvPr id="54" name="Obdélník 53">
            <a:hlinkClick r:id="rId12" action="ppaction://hlinksldjump"/>
          </p:cNvPr>
          <p:cNvSpPr/>
          <p:nvPr/>
        </p:nvSpPr>
        <p:spPr>
          <a:xfrm>
            <a:off x="823776" y="2223429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16 přepravek</a:t>
            </a:r>
          </a:p>
        </p:txBody>
      </p:sp>
      <p:sp>
        <p:nvSpPr>
          <p:cNvPr id="55" name="Obdélník 54">
            <a:hlinkClick r:id="rId13" action="ppaction://hlinksldjump"/>
          </p:cNvPr>
          <p:cNvSpPr/>
          <p:nvPr/>
        </p:nvSpPr>
        <p:spPr>
          <a:xfrm>
            <a:off x="3126308" y="2223429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22</a:t>
            </a:r>
          </a:p>
        </p:txBody>
      </p:sp>
      <p:sp>
        <p:nvSpPr>
          <p:cNvPr id="56" name="Obdélník 55">
            <a:hlinkClick r:id="rId13" action="ppaction://hlinksldjump"/>
          </p:cNvPr>
          <p:cNvSpPr/>
          <p:nvPr/>
        </p:nvSpPr>
        <p:spPr>
          <a:xfrm>
            <a:off x="3793572" y="2223429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ne</a:t>
            </a:r>
          </a:p>
        </p:txBody>
      </p:sp>
      <p:sp>
        <p:nvSpPr>
          <p:cNvPr id="57" name="Obdélník 56">
            <a:hlinkClick r:id="rId14" action="ppaction://hlinksldjump"/>
          </p:cNvPr>
          <p:cNvSpPr/>
          <p:nvPr/>
        </p:nvSpPr>
        <p:spPr>
          <a:xfrm>
            <a:off x="6071390" y="2223429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34</a:t>
            </a:r>
          </a:p>
        </p:txBody>
      </p:sp>
      <p:sp>
        <p:nvSpPr>
          <p:cNvPr id="58" name="Obdélník 57">
            <a:hlinkClick r:id="rId14" action="ppaction://hlinksldjump"/>
          </p:cNvPr>
          <p:cNvSpPr/>
          <p:nvPr/>
        </p:nvSpPr>
        <p:spPr>
          <a:xfrm>
            <a:off x="6738654" y="2223429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2 h 15 min</a:t>
            </a:r>
          </a:p>
        </p:txBody>
      </p:sp>
      <p:sp>
        <p:nvSpPr>
          <p:cNvPr id="59" name="Obdélník 58">
            <a:hlinkClick r:id="rId15" action="ppaction://hlinksldjump"/>
          </p:cNvPr>
          <p:cNvSpPr/>
          <p:nvPr/>
        </p:nvSpPr>
        <p:spPr>
          <a:xfrm>
            <a:off x="164753" y="273830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11</a:t>
            </a:r>
          </a:p>
        </p:txBody>
      </p:sp>
      <p:sp>
        <p:nvSpPr>
          <p:cNvPr id="60" name="Obdélník 59">
            <a:hlinkClick r:id="rId15" action="ppaction://hlinksldjump"/>
          </p:cNvPr>
          <p:cNvSpPr/>
          <p:nvPr/>
        </p:nvSpPr>
        <p:spPr>
          <a:xfrm>
            <a:off x="832017" y="273830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o 15 cm</a:t>
            </a:r>
          </a:p>
        </p:txBody>
      </p:sp>
      <p:sp>
        <p:nvSpPr>
          <p:cNvPr id="61" name="Obdélník 60">
            <a:hlinkClick r:id="rId16" action="ppaction://hlinksldjump"/>
          </p:cNvPr>
          <p:cNvSpPr/>
          <p:nvPr/>
        </p:nvSpPr>
        <p:spPr>
          <a:xfrm>
            <a:off x="3134549" y="273830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23</a:t>
            </a:r>
          </a:p>
        </p:txBody>
      </p:sp>
      <p:sp>
        <p:nvSpPr>
          <p:cNvPr id="62" name="Obdélník 61">
            <a:hlinkClick r:id="rId16" action="ppaction://hlinksldjump"/>
          </p:cNvPr>
          <p:cNvSpPr/>
          <p:nvPr/>
        </p:nvSpPr>
        <p:spPr>
          <a:xfrm>
            <a:off x="3801813" y="273830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2,5 h</a:t>
            </a:r>
          </a:p>
        </p:txBody>
      </p:sp>
      <p:sp>
        <p:nvSpPr>
          <p:cNvPr id="63" name="Obdélník 62">
            <a:hlinkClick r:id="rId17" action="ppaction://hlinksldjump"/>
          </p:cNvPr>
          <p:cNvSpPr/>
          <p:nvPr/>
        </p:nvSpPr>
        <p:spPr>
          <a:xfrm>
            <a:off x="6079631" y="273830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35</a:t>
            </a:r>
          </a:p>
        </p:txBody>
      </p:sp>
      <p:sp>
        <p:nvSpPr>
          <p:cNvPr id="64" name="Obdélník 63">
            <a:hlinkClick r:id="rId17" action="ppaction://hlinksldjump"/>
          </p:cNvPr>
          <p:cNvSpPr/>
          <p:nvPr/>
        </p:nvSpPr>
        <p:spPr>
          <a:xfrm>
            <a:off x="6746895" y="273830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128 litrů</a:t>
            </a:r>
          </a:p>
        </p:txBody>
      </p:sp>
      <p:sp>
        <p:nvSpPr>
          <p:cNvPr id="65" name="Obdélník 64">
            <a:hlinkClick r:id="rId18" action="ppaction://hlinksldjump"/>
          </p:cNvPr>
          <p:cNvSpPr/>
          <p:nvPr/>
        </p:nvSpPr>
        <p:spPr>
          <a:xfrm>
            <a:off x="156512" y="323670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12</a:t>
            </a:r>
          </a:p>
        </p:txBody>
      </p:sp>
      <p:sp>
        <p:nvSpPr>
          <p:cNvPr id="66" name="Obdélník 65">
            <a:hlinkClick r:id="rId18" action="ppaction://hlinksldjump"/>
          </p:cNvPr>
          <p:cNvSpPr/>
          <p:nvPr/>
        </p:nvSpPr>
        <p:spPr>
          <a:xfrm>
            <a:off x="823776" y="323670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45x</a:t>
            </a:r>
          </a:p>
        </p:txBody>
      </p:sp>
      <p:sp>
        <p:nvSpPr>
          <p:cNvPr id="67" name="Obdélník 66">
            <a:hlinkClick r:id="rId19" action="ppaction://hlinksldjump"/>
          </p:cNvPr>
          <p:cNvSpPr/>
          <p:nvPr/>
        </p:nvSpPr>
        <p:spPr>
          <a:xfrm>
            <a:off x="3126308" y="323670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24</a:t>
            </a:r>
          </a:p>
        </p:txBody>
      </p:sp>
      <p:sp>
        <p:nvSpPr>
          <p:cNvPr id="68" name="Obdélník 67">
            <a:hlinkClick r:id="rId19" action="ppaction://hlinksldjump"/>
          </p:cNvPr>
          <p:cNvSpPr/>
          <p:nvPr/>
        </p:nvSpPr>
        <p:spPr>
          <a:xfrm>
            <a:off x="3793572" y="323670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18 t</a:t>
            </a:r>
          </a:p>
        </p:txBody>
      </p:sp>
      <p:sp>
        <p:nvSpPr>
          <p:cNvPr id="69" name="Obdélník 68">
            <a:hlinkClick r:id="rId20" action="ppaction://hlinksldjump"/>
          </p:cNvPr>
          <p:cNvSpPr/>
          <p:nvPr/>
        </p:nvSpPr>
        <p:spPr>
          <a:xfrm>
            <a:off x="6071390" y="323670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36</a:t>
            </a:r>
          </a:p>
        </p:txBody>
      </p:sp>
      <p:sp>
        <p:nvSpPr>
          <p:cNvPr id="70" name="Obdélník 69">
            <a:hlinkClick r:id="rId20" action="ppaction://hlinksldjump"/>
          </p:cNvPr>
          <p:cNvSpPr/>
          <p:nvPr/>
        </p:nvSpPr>
        <p:spPr>
          <a:xfrm>
            <a:off x="6738654" y="323670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1 200 Kč</a:t>
            </a:r>
          </a:p>
        </p:txBody>
      </p:sp>
      <p:sp>
        <p:nvSpPr>
          <p:cNvPr id="71" name="Obdélník 70">
            <a:hlinkClick r:id="rId21" action="ppaction://hlinksldjump"/>
          </p:cNvPr>
          <p:cNvSpPr/>
          <p:nvPr/>
        </p:nvSpPr>
        <p:spPr>
          <a:xfrm>
            <a:off x="168869" y="3743340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13</a:t>
            </a:r>
          </a:p>
        </p:txBody>
      </p:sp>
      <p:sp>
        <p:nvSpPr>
          <p:cNvPr id="72" name="Obdélník 71">
            <a:hlinkClick r:id="rId21" action="ppaction://hlinksldjump"/>
          </p:cNvPr>
          <p:cNvSpPr/>
          <p:nvPr/>
        </p:nvSpPr>
        <p:spPr>
          <a:xfrm>
            <a:off x="836133" y="3743340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7,5 cm</a:t>
            </a:r>
          </a:p>
        </p:txBody>
      </p:sp>
      <p:sp>
        <p:nvSpPr>
          <p:cNvPr id="73" name="Obdélník 72">
            <a:hlinkClick r:id="rId22" action="ppaction://hlinksldjump"/>
          </p:cNvPr>
          <p:cNvSpPr/>
          <p:nvPr/>
        </p:nvSpPr>
        <p:spPr>
          <a:xfrm>
            <a:off x="3138665" y="3743340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25</a:t>
            </a:r>
          </a:p>
        </p:txBody>
      </p:sp>
      <p:sp>
        <p:nvSpPr>
          <p:cNvPr id="74" name="Obdélník 73">
            <a:hlinkClick r:id="rId22" action="ppaction://hlinksldjump"/>
          </p:cNvPr>
          <p:cNvSpPr/>
          <p:nvPr/>
        </p:nvSpPr>
        <p:spPr>
          <a:xfrm>
            <a:off x="3805929" y="3743340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1,89 m</a:t>
            </a:r>
          </a:p>
        </p:txBody>
      </p:sp>
      <p:sp>
        <p:nvSpPr>
          <p:cNvPr id="75" name="Obdélník 74">
            <a:hlinkClick r:id="rId23" action="ppaction://hlinksldjump"/>
          </p:cNvPr>
          <p:cNvSpPr/>
          <p:nvPr/>
        </p:nvSpPr>
        <p:spPr>
          <a:xfrm>
            <a:off x="6083747" y="3743340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37</a:t>
            </a:r>
          </a:p>
        </p:txBody>
      </p:sp>
      <p:sp>
        <p:nvSpPr>
          <p:cNvPr id="76" name="Obdélník 75">
            <a:hlinkClick r:id="rId23" action="ppaction://hlinksldjump"/>
          </p:cNvPr>
          <p:cNvSpPr/>
          <p:nvPr/>
        </p:nvSpPr>
        <p:spPr>
          <a:xfrm>
            <a:off x="6751011" y="3743340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>
                <a:solidFill>
                  <a:schemeClr val="tx1"/>
                </a:solidFill>
              </a:rPr>
              <a:t>200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7" name="Obdélník 76">
            <a:hlinkClick r:id="rId24" action="ppaction://hlinksldjump"/>
          </p:cNvPr>
          <p:cNvSpPr/>
          <p:nvPr/>
        </p:nvSpPr>
        <p:spPr>
          <a:xfrm>
            <a:off x="160628" y="425409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14</a:t>
            </a:r>
          </a:p>
        </p:txBody>
      </p:sp>
      <p:sp>
        <p:nvSpPr>
          <p:cNvPr id="78" name="Obdélník 77">
            <a:hlinkClick r:id="rId24" action="ppaction://hlinksldjump"/>
          </p:cNvPr>
          <p:cNvSpPr/>
          <p:nvPr/>
        </p:nvSpPr>
        <p:spPr>
          <a:xfrm>
            <a:off x="827892" y="425409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 přítok</a:t>
            </a:r>
          </a:p>
        </p:txBody>
      </p:sp>
      <p:sp>
        <p:nvSpPr>
          <p:cNvPr id="79" name="Obdélník 78">
            <a:hlinkClick r:id="rId25" action="ppaction://hlinksldjump"/>
          </p:cNvPr>
          <p:cNvSpPr/>
          <p:nvPr/>
        </p:nvSpPr>
        <p:spPr>
          <a:xfrm>
            <a:off x="3130424" y="425409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26</a:t>
            </a:r>
          </a:p>
        </p:txBody>
      </p:sp>
      <p:sp>
        <p:nvSpPr>
          <p:cNvPr id="80" name="Obdélník 79">
            <a:hlinkClick r:id="rId25" action="ppaction://hlinksldjump"/>
          </p:cNvPr>
          <p:cNvSpPr/>
          <p:nvPr/>
        </p:nvSpPr>
        <p:spPr>
          <a:xfrm>
            <a:off x="3797688" y="425409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1,5 h</a:t>
            </a:r>
          </a:p>
        </p:txBody>
      </p:sp>
      <p:sp>
        <p:nvSpPr>
          <p:cNvPr id="81" name="Obdélník 80">
            <a:hlinkClick r:id="rId26" action="ppaction://hlinksldjump"/>
          </p:cNvPr>
          <p:cNvSpPr/>
          <p:nvPr/>
        </p:nvSpPr>
        <p:spPr>
          <a:xfrm>
            <a:off x="6075506" y="4254093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38</a:t>
            </a:r>
          </a:p>
        </p:txBody>
      </p:sp>
      <p:sp>
        <p:nvSpPr>
          <p:cNvPr id="82" name="Obdélník 81">
            <a:hlinkClick r:id="rId26" action="ppaction://hlinksldjump"/>
          </p:cNvPr>
          <p:cNvSpPr/>
          <p:nvPr/>
        </p:nvSpPr>
        <p:spPr>
          <a:xfrm>
            <a:off x="6742770" y="4254093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660 hl</a:t>
            </a:r>
          </a:p>
        </p:txBody>
      </p:sp>
      <p:sp>
        <p:nvSpPr>
          <p:cNvPr id="83" name="Obdélník 82">
            <a:hlinkClick r:id="rId27" action="ppaction://hlinksldjump"/>
          </p:cNvPr>
          <p:cNvSpPr/>
          <p:nvPr/>
        </p:nvSpPr>
        <p:spPr>
          <a:xfrm>
            <a:off x="156512" y="4768971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15</a:t>
            </a:r>
          </a:p>
        </p:txBody>
      </p:sp>
      <p:sp>
        <p:nvSpPr>
          <p:cNvPr id="84" name="Obdélník 83">
            <a:hlinkClick r:id="rId27" action="ppaction://hlinksldjump"/>
          </p:cNvPr>
          <p:cNvSpPr/>
          <p:nvPr/>
        </p:nvSpPr>
        <p:spPr>
          <a:xfrm>
            <a:off x="823776" y="4768971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7,5 litru</a:t>
            </a:r>
          </a:p>
        </p:txBody>
      </p:sp>
      <p:sp>
        <p:nvSpPr>
          <p:cNvPr id="85" name="Obdélník 84">
            <a:hlinkClick r:id="rId28" action="ppaction://hlinksldjump"/>
          </p:cNvPr>
          <p:cNvSpPr/>
          <p:nvPr/>
        </p:nvSpPr>
        <p:spPr>
          <a:xfrm>
            <a:off x="3126308" y="4768971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27</a:t>
            </a:r>
          </a:p>
        </p:txBody>
      </p:sp>
      <p:sp>
        <p:nvSpPr>
          <p:cNvPr id="86" name="Obdélník 85">
            <a:hlinkClick r:id="rId28" action="ppaction://hlinksldjump"/>
          </p:cNvPr>
          <p:cNvSpPr/>
          <p:nvPr/>
        </p:nvSpPr>
        <p:spPr>
          <a:xfrm>
            <a:off x="3793572" y="4768971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4,5 h</a:t>
            </a:r>
          </a:p>
        </p:txBody>
      </p:sp>
      <p:sp>
        <p:nvSpPr>
          <p:cNvPr id="87" name="Obdélník 86">
            <a:hlinkClick r:id="rId29" action="ppaction://hlinksldjump"/>
          </p:cNvPr>
          <p:cNvSpPr/>
          <p:nvPr/>
        </p:nvSpPr>
        <p:spPr>
          <a:xfrm>
            <a:off x="6071390" y="4768971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39</a:t>
            </a:r>
          </a:p>
        </p:txBody>
      </p:sp>
      <p:sp>
        <p:nvSpPr>
          <p:cNvPr id="88" name="Obdélník 87">
            <a:hlinkClick r:id="rId29" action="ppaction://hlinksldjump"/>
          </p:cNvPr>
          <p:cNvSpPr/>
          <p:nvPr/>
        </p:nvSpPr>
        <p:spPr>
          <a:xfrm>
            <a:off x="6738654" y="4768971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4 200 Kč</a:t>
            </a:r>
          </a:p>
        </p:txBody>
      </p:sp>
      <p:sp>
        <p:nvSpPr>
          <p:cNvPr id="89" name="Obdélník 88">
            <a:hlinkClick r:id="rId30" action="ppaction://hlinksldjump"/>
          </p:cNvPr>
          <p:cNvSpPr/>
          <p:nvPr/>
        </p:nvSpPr>
        <p:spPr>
          <a:xfrm>
            <a:off x="148271" y="526736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16</a:t>
            </a:r>
          </a:p>
        </p:txBody>
      </p:sp>
      <p:sp>
        <p:nvSpPr>
          <p:cNvPr id="90" name="Obdélník 89">
            <a:hlinkClick r:id="rId30" action="ppaction://hlinksldjump"/>
          </p:cNvPr>
          <p:cNvSpPr/>
          <p:nvPr/>
        </p:nvSpPr>
        <p:spPr>
          <a:xfrm>
            <a:off x="815535" y="526736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4 min</a:t>
            </a:r>
          </a:p>
        </p:txBody>
      </p:sp>
      <p:sp>
        <p:nvSpPr>
          <p:cNvPr id="91" name="Obdélník 90">
            <a:hlinkClick r:id="rId31" action="ppaction://hlinksldjump"/>
          </p:cNvPr>
          <p:cNvSpPr/>
          <p:nvPr/>
        </p:nvSpPr>
        <p:spPr>
          <a:xfrm>
            <a:off x="3118067" y="526736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28</a:t>
            </a:r>
          </a:p>
        </p:txBody>
      </p:sp>
      <p:sp>
        <p:nvSpPr>
          <p:cNvPr id="92" name="Obdélník 91">
            <a:hlinkClick r:id="rId31" action="ppaction://hlinksldjump"/>
          </p:cNvPr>
          <p:cNvSpPr/>
          <p:nvPr/>
        </p:nvSpPr>
        <p:spPr>
          <a:xfrm>
            <a:off x="3785331" y="526736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5 králíků</a:t>
            </a:r>
          </a:p>
        </p:txBody>
      </p:sp>
      <p:sp>
        <p:nvSpPr>
          <p:cNvPr id="93" name="Obdélník 92">
            <a:hlinkClick r:id="rId32" action="ppaction://hlinksldjump"/>
          </p:cNvPr>
          <p:cNvSpPr/>
          <p:nvPr/>
        </p:nvSpPr>
        <p:spPr>
          <a:xfrm>
            <a:off x="6063149" y="526736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40</a:t>
            </a:r>
          </a:p>
        </p:txBody>
      </p:sp>
      <p:sp>
        <p:nvSpPr>
          <p:cNvPr id="94" name="Obdélník 93">
            <a:hlinkClick r:id="rId32" action="ppaction://hlinksldjump"/>
          </p:cNvPr>
          <p:cNvSpPr/>
          <p:nvPr/>
        </p:nvSpPr>
        <p:spPr>
          <a:xfrm>
            <a:off x="6730413" y="526736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36 000 Kč</a:t>
            </a:r>
          </a:p>
        </p:txBody>
      </p:sp>
      <p:sp>
        <p:nvSpPr>
          <p:cNvPr id="95" name="Obdélník 94">
            <a:hlinkClick r:id="rId33" action="ppaction://hlinksldjump"/>
          </p:cNvPr>
          <p:cNvSpPr/>
          <p:nvPr/>
        </p:nvSpPr>
        <p:spPr>
          <a:xfrm>
            <a:off x="160628" y="5774004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17</a:t>
            </a:r>
          </a:p>
        </p:txBody>
      </p:sp>
      <p:sp>
        <p:nvSpPr>
          <p:cNvPr id="96" name="Obdélník 95">
            <a:hlinkClick r:id="rId33" action="ppaction://hlinksldjump"/>
          </p:cNvPr>
          <p:cNvSpPr/>
          <p:nvPr/>
        </p:nvSpPr>
        <p:spPr>
          <a:xfrm>
            <a:off x="827892" y="5774004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120 km/h</a:t>
            </a:r>
          </a:p>
        </p:txBody>
      </p:sp>
      <p:sp>
        <p:nvSpPr>
          <p:cNvPr id="97" name="Obdélník 96">
            <a:hlinkClick r:id="rId34" action="ppaction://hlinksldjump"/>
          </p:cNvPr>
          <p:cNvSpPr/>
          <p:nvPr/>
        </p:nvSpPr>
        <p:spPr>
          <a:xfrm>
            <a:off x="3130424" y="5774004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29</a:t>
            </a:r>
          </a:p>
        </p:txBody>
      </p:sp>
      <p:sp>
        <p:nvSpPr>
          <p:cNvPr id="98" name="Obdélník 97">
            <a:hlinkClick r:id="rId34" action="ppaction://hlinksldjump"/>
          </p:cNvPr>
          <p:cNvSpPr/>
          <p:nvPr/>
        </p:nvSpPr>
        <p:spPr>
          <a:xfrm>
            <a:off x="3797688" y="5774004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25 vagónů</a:t>
            </a:r>
          </a:p>
        </p:txBody>
      </p:sp>
      <p:sp>
        <p:nvSpPr>
          <p:cNvPr id="99" name="Obdélník 98">
            <a:hlinkClick r:id="rId35" action="ppaction://hlinksldjump"/>
          </p:cNvPr>
          <p:cNvSpPr/>
          <p:nvPr/>
        </p:nvSpPr>
        <p:spPr>
          <a:xfrm>
            <a:off x="6075506" y="5774004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41</a:t>
            </a:r>
          </a:p>
        </p:txBody>
      </p:sp>
      <p:sp>
        <p:nvSpPr>
          <p:cNvPr id="100" name="Obdélník 99">
            <a:hlinkClick r:id="rId35" action="ppaction://hlinksldjump"/>
          </p:cNvPr>
          <p:cNvSpPr/>
          <p:nvPr/>
        </p:nvSpPr>
        <p:spPr>
          <a:xfrm>
            <a:off x="6742770" y="5774004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240 Kč</a:t>
            </a:r>
          </a:p>
        </p:txBody>
      </p:sp>
      <p:sp>
        <p:nvSpPr>
          <p:cNvPr id="101" name="Obdélník 100">
            <a:hlinkClick r:id="rId36" action="ppaction://hlinksldjump"/>
          </p:cNvPr>
          <p:cNvSpPr/>
          <p:nvPr/>
        </p:nvSpPr>
        <p:spPr>
          <a:xfrm>
            <a:off x="152387" y="628475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18</a:t>
            </a:r>
          </a:p>
        </p:txBody>
      </p:sp>
      <p:sp>
        <p:nvSpPr>
          <p:cNvPr id="102" name="Obdélník 101">
            <a:hlinkClick r:id="rId36" action="ppaction://hlinksldjump"/>
          </p:cNvPr>
          <p:cNvSpPr/>
          <p:nvPr/>
        </p:nvSpPr>
        <p:spPr>
          <a:xfrm>
            <a:off x="819651" y="628475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12 kg</a:t>
            </a:r>
          </a:p>
        </p:txBody>
      </p:sp>
      <p:sp>
        <p:nvSpPr>
          <p:cNvPr id="103" name="Obdélník 102">
            <a:hlinkClick r:id="rId37" action="ppaction://hlinksldjump"/>
          </p:cNvPr>
          <p:cNvSpPr/>
          <p:nvPr/>
        </p:nvSpPr>
        <p:spPr>
          <a:xfrm>
            <a:off x="3122183" y="628475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30</a:t>
            </a:r>
          </a:p>
        </p:txBody>
      </p:sp>
      <p:sp>
        <p:nvSpPr>
          <p:cNvPr id="104" name="Obdélník 103">
            <a:hlinkClick r:id="rId37" action="ppaction://hlinksldjump"/>
          </p:cNvPr>
          <p:cNvSpPr/>
          <p:nvPr/>
        </p:nvSpPr>
        <p:spPr>
          <a:xfrm>
            <a:off x="3789447" y="628475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12 kostek</a:t>
            </a:r>
          </a:p>
        </p:txBody>
      </p:sp>
      <p:sp>
        <p:nvSpPr>
          <p:cNvPr id="105" name="Obdélník 104">
            <a:hlinkClick r:id="rId38" action="ppaction://hlinksldjump"/>
          </p:cNvPr>
          <p:cNvSpPr/>
          <p:nvPr/>
        </p:nvSpPr>
        <p:spPr>
          <a:xfrm>
            <a:off x="6067265" y="6284757"/>
            <a:ext cx="558867" cy="44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42</a:t>
            </a:r>
          </a:p>
        </p:txBody>
      </p:sp>
      <p:sp>
        <p:nvSpPr>
          <p:cNvPr id="106" name="Obdélník 105">
            <a:hlinkClick r:id="rId38" action="ppaction://hlinksldjump"/>
          </p:cNvPr>
          <p:cNvSpPr/>
          <p:nvPr/>
        </p:nvSpPr>
        <p:spPr>
          <a:xfrm>
            <a:off x="6734529" y="6284757"/>
            <a:ext cx="2160000" cy="441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chemeClr val="tx1"/>
                </a:solidFill>
              </a:rPr>
              <a:t>125 t pšenice</a:t>
            </a:r>
          </a:p>
        </p:txBody>
      </p:sp>
    </p:spTree>
    <p:extLst>
      <p:ext uri="{BB962C8B-B14F-4D97-AF65-F5344CB8AC3E}">
        <p14:creationId xmlns:p14="http://schemas.microsoft.com/office/powerpoint/2010/main" val="7783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8125" y="622782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720725" y="1052513"/>
            <a:ext cx="8172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Šest dělníků vykoná práci za 8 hodin. Kolik dělníků je třeba přibrat, má-li být práce hotova za 3 hodiny?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4792" name="Text Box 8"/>
          <p:cNvSpPr txBox="1">
            <a:spLocks noChangeArrowheads="1"/>
          </p:cNvSpPr>
          <p:nvPr/>
        </p:nvSpPr>
        <p:spPr bwMode="auto">
          <a:xfrm>
            <a:off x="971551" y="2549525"/>
            <a:ext cx="379183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 dělníků ………. 8 hod.</a:t>
            </a:r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971551" y="3125788"/>
            <a:ext cx="402575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dělníků ....……. 3 hod.</a:t>
            </a:r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827088" y="3644900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795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812431" y="3979974"/>
                <a:ext cx="867513" cy="9854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479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812431" y="3979974"/>
                <a:ext cx="867513" cy="9854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796" name="Object 12"/>
              <p:cNvSpPr txBox="1"/>
              <p:nvPr/>
            </p:nvSpPr>
            <p:spPr bwMode="auto">
              <a:xfrm>
                <a:off x="798661" y="5410240"/>
                <a:ext cx="1072671" cy="5120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479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661" y="5410240"/>
                <a:ext cx="1072671" cy="5120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4798" name="Text Box 14"/>
          <p:cNvSpPr txBox="1">
            <a:spLocks noChangeArrowheads="1"/>
          </p:cNvSpPr>
          <p:nvPr/>
        </p:nvSpPr>
        <p:spPr bwMode="auto">
          <a:xfrm>
            <a:off x="3603151" y="6100944"/>
            <a:ext cx="4464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Je třeba přibrat 10 dělníků.</a:t>
            </a:r>
          </a:p>
        </p:txBody>
      </p:sp>
      <p:sp>
        <p:nvSpPr>
          <p:cNvPr id="374799" name="Line 15"/>
          <p:cNvSpPr>
            <a:spLocks noChangeShapeType="1"/>
          </p:cNvSpPr>
          <p:nvPr/>
        </p:nvSpPr>
        <p:spPr bwMode="auto">
          <a:xfrm flipV="1">
            <a:off x="900113" y="263683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4800" name="Text Box 16"/>
          <p:cNvSpPr txBox="1">
            <a:spLocks noChangeArrowheads="1"/>
          </p:cNvSpPr>
          <p:nvPr/>
        </p:nvSpPr>
        <p:spPr bwMode="auto">
          <a:xfrm>
            <a:off x="5294313" y="2349500"/>
            <a:ext cx="3525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Kolikrát se sníží počet hodin, tolikrát se zvýší počet dělníků.</a:t>
            </a:r>
          </a:p>
        </p:txBody>
      </p:sp>
      <p:sp>
        <p:nvSpPr>
          <p:cNvPr id="374801" name="Line 17"/>
          <p:cNvSpPr>
            <a:spLocks noChangeShapeType="1"/>
          </p:cNvSpPr>
          <p:nvPr/>
        </p:nvSpPr>
        <p:spPr bwMode="auto">
          <a:xfrm>
            <a:off x="4787900" y="2565400"/>
            <a:ext cx="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5294313" y="3068638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Nepřímá úměra – šipky budou mít různý směr.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4805" name="Object 21"/>
              <p:cNvSpPr txBox="1"/>
              <p:nvPr/>
            </p:nvSpPr>
            <p:spPr bwMode="auto">
              <a:xfrm>
                <a:off x="6177516" y="4587322"/>
                <a:ext cx="1850065" cy="514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16−6=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4805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7516" y="4587322"/>
                <a:ext cx="1850065" cy="514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31" name="TextovéPole 25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7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Zahnutá šipka doleva 30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34" name="Zahnutá šipka doleva 33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1570702" y="4899190"/>
            <a:ext cx="3390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</a:t>
            </a:r>
          </a:p>
        </p:txBody>
      </p: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1999105" y="6092862"/>
            <a:ext cx="3273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11">
                <a:extLst>
                  <a:ext uri="{FF2B5EF4-FFF2-40B4-BE49-F238E27FC236}">
                    <a16:creationId xmlns:a16="http://schemas.microsoft.com/office/drawing/2014/main" id="{7BF52C5D-A426-4C85-BE4F-07888706477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77976" y="3916178"/>
                <a:ext cx="463476" cy="10598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0" name="Object 11">
                <a:extLst>
                  <a:ext uri="{FF2B5EF4-FFF2-40B4-BE49-F238E27FC236}">
                    <a16:creationId xmlns:a16="http://schemas.microsoft.com/office/drawing/2014/main" id="{7BF52C5D-A426-4C85-BE4F-078887064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7976" y="3916178"/>
                <a:ext cx="463476" cy="10598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id="{4B366228-B65A-463A-9211-F9B09A6CB28D}"/>
                  </a:ext>
                </a:extLst>
              </p:cNvPr>
              <p:cNvSpPr txBox="1"/>
              <p:nvPr/>
            </p:nvSpPr>
            <p:spPr bwMode="auto">
              <a:xfrm>
                <a:off x="1511042" y="5165689"/>
                <a:ext cx="1434177" cy="1201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id="{4B366228-B65A-463A-9211-F9B09A6CB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1042" y="5165689"/>
                <a:ext cx="1434177" cy="1201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id="{0FB5288C-7A3E-443F-80DD-4E37442B245B}"/>
                  </a:ext>
                </a:extLst>
              </p:cNvPr>
              <p:cNvSpPr txBox="1"/>
              <p:nvPr/>
            </p:nvSpPr>
            <p:spPr bwMode="auto">
              <a:xfrm>
                <a:off x="2712521" y="5431502"/>
                <a:ext cx="721795" cy="59715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id="{0FB5288C-7A3E-443F-80DD-4E37442B2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2521" y="5431502"/>
                <a:ext cx="721795" cy="5971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21">
                <a:extLst>
                  <a:ext uri="{FF2B5EF4-FFF2-40B4-BE49-F238E27FC236}">
                    <a16:creationId xmlns:a16="http://schemas.microsoft.com/office/drawing/2014/main" id="{9B811944-1379-4F9F-A6E1-0E8721183BDE}"/>
                  </a:ext>
                </a:extLst>
              </p:cNvPr>
              <p:cNvSpPr txBox="1"/>
              <p:nvPr/>
            </p:nvSpPr>
            <p:spPr bwMode="auto">
              <a:xfrm>
                <a:off x="7814931" y="4576689"/>
                <a:ext cx="701748" cy="514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5" name="Object 21">
                <a:extLst>
                  <a:ext uri="{FF2B5EF4-FFF2-40B4-BE49-F238E27FC236}">
                    <a16:creationId xmlns:a16="http://schemas.microsoft.com/office/drawing/2014/main" id="{9B811944-1379-4F9F-A6E1-0E8721183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4931" y="4576689"/>
                <a:ext cx="701748" cy="514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>
            <a:cxnSpLocks/>
          </p:cNvCxnSpPr>
          <p:nvPr/>
        </p:nvCxnSpPr>
        <p:spPr>
          <a:xfrm flipH="1">
            <a:off x="1570454" y="5248275"/>
            <a:ext cx="286921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2010218" y="5795068"/>
            <a:ext cx="288000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/>
      <p:bldP spid="374793" grpId="0"/>
      <p:bldP spid="374794" grpId="0" animBg="1"/>
      <p:bldP spid="374795" grpId="0" build="p"/>
      <p:bldP spid="374796" grpId="0"/>
      <p:bldP spid="374798" grpId="0"/>
      <p:bldP spid="374799" grpId="0" animBg="1"/>
      <p:bldP spid="374800" grpId="0"/>
      <p:bldP spid="374801" grpId="0" animBg="1"/>
      <p:bldP spid="374802" grpId="0"/>
      <p:bldP spid="374805" grpId="0"/>
      <p:bldP spid="37" grpId="0"/>
      <p:bldP spid="38" grpId="0"/>
      <p:bldP spid="40" grpId="0" build="p"/>
      <p:bldP spid="41" grpId="0"/>
      <p:bldP spid="4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9375" y="621981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24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504825" y="1052513"/>
            <a:ext cx="8099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Čtyřčlenná rodina spotřebuje za rok průměrně 220 kg brambor. Jakou roční spotřebu brambor má tříčlenná rodinu?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395288" y="2666111"/>
            <a:ext cx="422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 členové .………. 220 kg</a:t>
            </a: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395288" y="3097911"/>
            <a:ext cx="4395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členové ……..… x kg</a:t>
            </a:r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>
            <a:off x="250825" y="3674174"/>
            <a:ext cx="42926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819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01625" y="3951289"/>
                <a:ext cx="1698626" cy="1001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220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75819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01625" y="3951289"/>
                <a:ext cx="1698626" cy="1001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4605338" y="5297815"/>
            <a:ext cx="4367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Tříčlennou rodina spotřebuje 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za rok 165 kg brambor.</a:t>
            </a:r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4427538" y="262959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5292725" y="2450211"/>
            <a:ext cx="3525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Kolikrát se zmenší počet členů, tolikrát se zmenší spotřeba</a:t>
            </a:r>
          </a:p>
        </p:txBody>
      </p:sp>
      <p:sp>
        <p:nvSpPr>
          <p:cNvPr id="375825" name="Line 17"/>
          <p:cNvSpPr>
            <a:spLocks noChangeShapeType="1"/>
          </p:cNvSpPr>
          <p:nvPr/>
        </p:nvSpPr>
        <p:spPr bwMode="auto">
          <a:xfrm flipV="1">
            <a:off x="323850" y="2558161"/>
            <a:ext cx="1588" cy="1044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5292725" y="3170936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Přímá úměra – šipky budou mít stejný směr.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56" name="TextovéPole 26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8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" name="Šipka doprava 2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Šipka doprava 2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147484" y="5723337"/>
                <a:ext cx="8965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32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4" y="5723337"/>
                <a:ext cx="89659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>
            <a:cxnSpLocks/>
          </p:cNvCxnSpPr>
          <p:nvPr/>
        </p:nvCxnSpPr>
        <p:spPr>
          <a:xfrm flipH="1">
            <a:off x="947646" y="5576888"/>
            <a:ext cx="690654" cy="331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1082862" y="5189472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55</a:t>
            </a:r>
          </a:p>
        </p:txBody>
      </p: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1809082" y="6376136"/>
            <a:ext cx="312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0" name="Zahnutá šipka doleva 39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1" name="Zahnutá šipka doleva 40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7E598917-F1FA-440D-9691-BB56F28E1D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30350" y="3903664"/>
                <a:ext cx="574675" cy="1001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7E598917-F1FA-440D-9691-BB56F28E1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350" y="3903664"/>
                <a:ext cx="574675" cy="1001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F18D7619-E2A9-4129-9186-EB8DE7A3C5D1}"/>
                  </a:ext>
                </a:extLst>
              </p:cNvPr>
              <p:cNvSpPr/>
              <p:nvPr/>
            </p:nvSpPr>
            <p:spPr>
              <a:xfrm>
                <a:off x="861822" y="5485212"/>
                <a:ext cx="1830116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220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F18D7619-E2A9-4129-9186-EB8DE7A3C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22" y="5485212"/>
                <a:ext cx="1830116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62B41356-46CC-4CF0-A53D-0DB0B35FBFAA}"/>
                  </a:ext>
                </a:extLst>
              </p:cNvPr>
              <p:cNvSpPr/>
              <p:nvPr/>
            </p:nvSpPr>
            <p:spPr>
              <a:xfrm>
                <a:off x="2501995" y="5732862"/>
                <a:ext cx="15215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200" b="1" i="0" smtClean="0">
                          <a:latin typeface="Cambria Math"/>
                        </a:rPr>
                        <m:t>𝟏𝟔𝟓</m:t>
                      </m:r>
                      <m:r>
                        <a:rPr lang="cs-CZ" altLang="cs-CZ" sz="3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3200" b="0" i="0" smtClean="0">
                          <a:latin typeface="Cambria Math"/>
                        </a:rPr>
                        <m:t>kg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62B41356-46CC-4CF0-A53D-0DB0B35FB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95" y="5732862"/>
                <a:ext cx="152157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>
            <a:cxnSpLocks/>
          </p:cNvCxnSpPr>
          <p:nvPr/>
        </p:nvCxnSpPr>
        <p:spPr>
          <a:xfrm flipH="1">
            <a:off x="1846497" y="6176963"/>
            <a:ext cx="263291" cy="268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6" grpId="0"/>
      <p:bldP spid="375817" grpId="0"/>
      <p:bldP spid="375818" grpId="0" animBg="1"/>
      <p:bldP spid="375819" grpId="0" build="p"/>
      <p:bldP spid="375822" grpId="0"/>
      <p:bldP spid="375823" grpId="0" animBg="1"/>
      <p:bldP spid="375824" grpId="0"/>
      <p:bldP spid="375825" grpId="0" animBg="1"/>
      <p:bldP spid="375826" grpId="0"/>
      <p:bldP spid="34" grpId="0"/>
      <p:bldP spid="37" grpId="0"/>
      <p:bldP spid="38" grpId="0"/>
      <p:bldP spid="39" grpId="0" build="p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534416" y="620713"/>
            <a:ext cx="825296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Tatínek zjistil, že jeho auto má průměrnou spotřebu </a:t>
            </a:r>
          </a:p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8 litru na 100 km. Kolik Kč bude stát benzín na cestu autem do Chorvatska a zpět, jestliže jedna cesta měří 800 km a 1 litr benzínu stojí přibližně 30 Kč?</a:t>
            </a:r>
          </a:p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(výsledek zaokrouhlete na celé stovky nahoru)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900113" y="2900172"/>
            <a:ext cx="359931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km ………. 8 litru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900113" y="3430715"/>
            <a:ext cx="5543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1600 km …...… x litru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827089" y="3979672"/>
            <a:ext cx="3921124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856570" y="4287837"/>
                <a:ext cx="928688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856570" y="4287837"/>
                <a:ext cx="928688" cy="10398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604" name="Object 12"/>
              <p:cNvSpPr txBox="1"/>
              <p:nvPr/>
            </p:nvSpPr>
            <p:spPr bwMode="auto">
              <a:xfrm>
                <a:off x="3127375" y="4419147"/>
                <a:ext cx="1154340" cy="6173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2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32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b="1" dirty="0"/>
              </a:p>
            </p:txBody>
          </p:sp>
        </mc:Choice>
        <mc:Fallback xmlns="">
          <p:sp>
            <p:nvSpPr>
              <p:cNvPr id="3666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7375" y="4419147"/>
                <a:ext cx="1154340" cy="617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23850" y="6223000"/>
            <a:ext cx="828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Cesta autem do Chorvatska a zpět bude stát 3900 Kč. 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605252" y="2950972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901700" y="293668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4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9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863600" y="5392168"/>
            <a:ext cx="2974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cena benzínu …….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36" name="Zahnutá šipka doleva 35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7" name="Zahnutá šipka doleva 36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292724" y="2843403"/>
            <a:ext cx="36717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Kolikrát se zvýší počet km, tolikrát se zvýší spotřeba benzínu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5292724" y="3500756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Přímá úměra – šipky budou mít stejný směr.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11">
                <a:extLst>
                  <a:ext uri="{FF2B5EF4-FFF2-40B4-BE49-F238E27FC236}">
                    <a16:creationId xmlns:a16="http://schemas.microsoft.com/office/drawing/2014/main" id="{294A264A-17A4-4B44-B8CA-B08BE722AC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11313" y="4244295"/>
                <a:ext cx="1335088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1600</m:t>
                          </m:r>
                        </m:num>
                        <m:den>
                          <m:r>
                            <a:rPr lang="cs-CZ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0" name="Object 11">
                <a:extLst>
                  <a:ext uri="{FF2B5EF4-FFF2-40B4-BE49-F238E27FC236}">
                    <a16:creationId xmlns:a16="http://schemas.microsoft.com/office/drawing/2014/main" id="{294A264A-17A4-4B44-B8CA-B08BE722A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313" y="4244295"/>
                <a:ext cx="1335088" cy="1039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id="{2860E88A-26B6-4446-89E6-DC88B7A21752}"/>
                  </a:ext>
                </a:extLst>
              </p:cNvPr>
              <p:cNvSpPr txBox="1"/>
              <p:nvPr/>
            </p:nvSpPr>
            <p:spPr bwMode="auto">
              <a:xfrm>
                <a:off x="3838574" y="4201433"/>
                <a:ext cx="2112283" cy="1087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1600</m:t>
                          </m:r>
                        </m:num>
                        <m:den>
                          <m:r>
                            <a:rPr lang="cs-CZ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id="{2860E88A-26B6-4446-89E6-DC88B7A2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8574" y="4201433"/>
                <a:ext cx="2112283" cy="1087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id="{F2E7D59F-5F93-47C1-832B-5CE0835E149A}"/>
                  </a:ext>
                </a:extLst>
              </p:cNvPr>
              <p:cNvSpPr txBox="1"/>
              <p:nvPr/>
            </p:nvSpPr>
            <p:spPr bwMode="auto">
              <a:xfrm>
                <a:off x="5696403" y="4433662"/>
                <a:ext cx="2141312" cy="6173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𝟏𝟐𝟖</m:t>
                      </m:r>
                      <m:r>
                        <a:rPr lang="cs-CZ" sz="32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litr</m:t>
                      </m:r>
                      <m:r>
                        <a:rPr lang="cs-CZ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ů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id="{F2E7D59F-5F93-47C1-832B-5CE0835E1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6403" y="4433662"/>
                <a:ext cx="2141312" cy="617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 flipV="1">
            <a:off x="4850572" y="4310484"/>
            <a:ext cx="409575" cy="273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4738807" y="4894194"/>
            <a:ext cx="409575" cy="273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/>
        </p:nvSpPr>
        <p:spPr>
          <a:xfrm>
            <a:off x="6214146" y="551858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6672B7A0-E6D3-49B8-BB1D-F8EC7A80B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951" y="5392168"/>
            <a:ext cx="168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128 . 30 =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6CB9C11F-9B6B-4DF7-AE27-13AC943F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5382643"/>
            <a:ext cx="257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3840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17AF4DEC-7438-443C-87D4-37824CC1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392168"/>
            <a:ext cx="177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= 3900 Kč </a:t>
            </a:r>
          </a:p>
        </p:txBody>
      </p:sp>
    </p:spTree>
    <p:extLst>
      <p:ext uri="{BB962C8B-B14F-4D97-AF65-F5344CB8AC3E}">
        <p14:creationId xmlns:p14="http://schemas.microsoft.com/office/powerpoint/2010/main" val="5139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4" grpId="0"/>
      <p:bldP spid="366606" grpId="0"/>
      <p:bldP spid="366607" grpId="0" animBg="1"/>
      <p:bldP spid="366609" grpId="0" animBg="1"/>
      <p:bldP spid="23" grpId="0"/>
      <p:bldP spid="32" grpId="0"/>
      <p:bldP spid="38" grpId="0"/>
      <p:bldP spid="40" grpId="0" build="p"/>
      <p:bldP spid="41" grpId="0"/>
      <p:bldP spid="42" grpId="0"/>
      <p:bldP spid="2" grpId="0" animBg="1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495300" y="908050"/>
            <a:ext cx="8253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>
                <a:latin typeface="Times New Roman" panose="02020603050405020304" pitchFamily="18" charset="0"/>
              </a:rPr>
              <a:t>Úroda jablek byla na zimu uskladněna do celkem 20 dvanáctikilových přepravek. Kolik přepravek by bylo potřeba na uskladnění úrody, jestliže by přepravky byly patnáctikilové (lze do nich uskladnit 15 kg)?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322263" y="2957513"/>
            <a:ext cx="583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12 kg přepravky …. 20 přepravek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322263" y="3533775"/>
            <a:ext cx="5545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15 kg přepravky …... x přepravek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49238" y="4076700"/>
            <a:ext cx="54737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66603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313916"/>
              </p:ext>
            </p:extLst>
          </p:nvPr>
        </p:nvGraphicFramePr>
        <p:xfrm>
          <a:off x="323850" y="4518543"/>
          <a:ext cx="153828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533160" imgH="393480" progId="Equation.3">
                  <p:embed/>
                </p:oleObj>
              </mc:Choice>
              <mc:Fallback>
                <p:oleObj name="Rovnice" r:id="rId2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518543"/>
                        <a:ext cx="153828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23850" y="6092825"/>
            <a:ext cx="828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Patnáctikilových přepravek by bylo potřeba 16.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508625" y="306546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5867400" y="2917825"/>
            <a:ext cx="3140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Kolikrát se zvětší nosnost přepravek, tolikrát se zmenší jejich počet.</a:t>
            </a:r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323850" y="299402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867400" y="3879850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Nepřímá úměra – šipky budou mít opačný směr.</a:t>
            </a:r>
          </a:p>
        </p:txBody>
      </p:sp>
      <p:sp>
        <p:nvSpPr>
          <p:cNvPr id="20500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10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2215385" y="4577314"/>
                <a:ext cx="316759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32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/>
                        </a:rPr>
                        <m:t>=</m:t>
                      </m:r>
                      <m:r>
                        <a:rPr lang="cs-CZ" altLang="cs-CZ" sz="3200" b="1" i="0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385" y="4577314"/>
                <a:ext cx="3167597" cy="10175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 flipH="1">
            <a:off x="2999741" y="4648287"/>
            <a:ext cx="493736" cy="29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722131" y="5263662"/>
            <a:ext cx="380946" cy="273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3009843" y="4248237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</a:t>
            </a:r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3946528" y="5510367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sp>
        <p:nvSpPr>
          <p:cNvPr id="33" name="Zahnutá šipka doleva 32">
            <a:hlinkClick r:id="rId7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4" name="Zahnutá šipka doleva 33">
            <a:hlinkClick r:id="rId7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49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395288" y="1036638"/>
            <a:ext cx="8512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>
                <a:latin typeface="Times New Roman" panose="02020603050405020304" pitchFamily="18" charset="0"/>
              </a:rPr>
              <a:t>Jirka zjistil, že když dělá kroky dlouhé 75 cm, má to ze školy domů 1200 kroků. O kolik cm musí prodloužit krok, aby mu na ujití stejné vzdálenosti stačilo 1000 kroků?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322263" y="2605088"/>
            <a:ext cx="417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75 cm krok…. 1200 kroků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322264" y="3181350"/>
            <a:ext cx="424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cm krok…... 1000 kroků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49238" y="3724275"/>
            <a:ext cx="424815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261795" y="3903663"/>
                <a:ext cx="1183827" cy="882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61795" y="3903663"/>
                <a:ext cx="1183827" cy="8826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604" name="Object 12"/>
              <p:cNvSpPr txBox="1"/>
              <p:nvPr/>
            </p:nvSpPr>
            <p:spPr bwMode="auto">
              <a:xfrm>
                <a:off x="290182" y="5215514"/>
                <a:ext cx="788061" cy="4832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666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182" y="5215514"/>
                <a:ext cx="788061" cy="483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121062" y="6218078"/>
            <a:ext cx="527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Jirka musí prodloužit krok o 15 cm.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>
            <a:off x="4356100" y="271303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5867400" y="2565400"/>
            <a:ext cx="31400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Kolikrát se zvětší délka kroku, tolikrát se zmenší jejich počet.</a:t>
            </a:r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323850" y="264160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867400" y="3527425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Nepřímá úměra – šipky budou mít opačný směr.</a:t>
            </a:r>
          </a:p>
        </p:txBody>
      </p:sp>
      <p:sp>
        <p:nvSpPr>
          <p:cNvPr id="21524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11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608481" y="5437991"/>
            <a:ext cx="295421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dirty="0">
                <a:latin typeface="Times New Roman" panose="02020603050405020304" pitchFamily="18" charset="0"/>
              </a:rPr>
              <a:t>90 – 75 = </a:t>
            </a:r>
            <a:r>
              <a:rPr lang="cs-CZ" altLang="cs-CZ" sz="3200" b="1" dirty="0">
                <a:latin typeface="Times New Roman" panose="02020603050405020304" pitchFamily="18" charset="0"/>
              </a:rPr>
              <a:t>15 cm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" name="Šipka doprava 2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Šipka doprava 2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34" name="Zahnutá šipka doleva 33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5" name="Zahnutá šipka doleva 34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11">
                <a:extLst>
                  <a:ext uri="{FF2B5EF4-FFF2-40B4-BE49-F238E27FC236}">
                    <a16:creationId xmlns:a16="http://schemas.microsoft.com/office/drawing/2014/main" id="{ED919401-06C4-42D5-AA2C-E7C2819384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17353" y="3854450"/>
                <a:ext cx="1114250" cy="882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Object 11">
                <a:extLst>
                  <a:ext uri="{FF2B5EF4-FFF2-40B4-BE49-F238E27FC236}">
                    <a16:creationId xmlns:a16="http://schemas.microsoft.com/office/drawing/2014/main" id="{ED919401-06C4-42D5-AA2C-E7C28193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353" y="3854450"/>
                <a:ext cx="1114250" cy="882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id="{E37B5CDA-086B-4F7A-9884-D10A745D70D1}"/>
                  </a:ext>
                </a:extLst>
              </p:cNvPr>
              <p:cNvSpPr txBox="1"/>
              <p:nvPr/>
            </p:nvSpPr>
            <p:spPr bwMode="auto">
              <a:xfrm>
                <a:off x="948313" y="4999457"/>
                <a:ext cx="1983618" cy="9453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id="{E37B5CDA-086B-4F7A-9884-D10A745D7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313" y="4999457"/>
                <a:ext cx="1983618" cy="945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12">
                <a:extLst>
                  <a:ext uri="{FF2B5EF4-FFF2-40B4-BE49-F238E27FC236}">
                    <a16:creationId xmlns:a16="http://schemas.microsoft.com/office/drawing/2014/main" id="{AC9BCE24-98FA-441E-907F-F5EB51EC527D}"/>
                  </a:ext>
                </a:extLst>
              </p:cNvPr>
              <p:cNvSpPr txBox="1"/>
              <p:nvPr/>
            </p:nvSpPr>
            <p:spPr bwMode="auto">
              <a:xfrm>
                <a:off x="2768284" y="4999457"/>
                <a:ext cx="1853962" cy="9453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4" name="Object 12">
                <a:extLst>
                  <a:ext uri="{FF2B5EF4-FFF2-40B4-BE49-F238E27FC236}">
                    <a16:creationId xmlns:a16="http://schemas.microsoft.com/office/drawing/2014/main" id="{AC9BCE24-98FA-441E-907F-F5EB51EC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8284" y="4999457"/>
                <a:ext cx="1853962" cy="945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id="{9E90AC33-7D07-4CCF-9153-BC7D8E6075B8}"/>
                  </a:ext>
                </a:extLst>
              </p:cNvPr>
              <p:cNvSpPr txBox="1"/>
              <p:nvPr/>
            </p:nvSpPr>
            <p:spPr bwMode="auto">
              <a:xfrm>
                <a:off x="4033172" y="5251995"/>
                <a:ext cx="703920" cy="584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id="{9E90AC33-7D07-4CCF-9153-BC7D8E60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3172" y="5251995"/>
                <a:ext cx="703920" cy="584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 flipV="1">
            <a:off x="1637097" y="5043645"/>
            <a:ext cx="809242" cy="348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1588539" y="5544095"/>
            <a:ext cx="806556" cy="348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1887639" y="4731074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6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1858473" y="5884329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</a:t>
            </a:r>
          </a:p>
        </p:txBody>
      </p:sp>
      <p:cxnSp>
        <p:nvCxnSpPr>
          <p:cNvPr id="38" name="Přímá spojnice 37"/>
          <p:cNvCxnSpPr/>
          <p:nvPr/>
        </p:nvCxnSpPr>
        <p:spPr>
          <a:xfrm flipV="1">
            <a:off x="2849255" y="5056169"/>
            <a:ext cx="404621" cy="320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2797450" y="4708214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15</a:t>
            </a:r>
          </a:p>
        </p:txBody>
      </p:sp>
      <p:cxnSp>
        <p:nvCxnSpPr>
          <p:cNvPr id="40" name="Přímá spojnice 39"/>
          <p:cNvCxnSpPr/>
          <p:nvPr/>
        </p:nvCxnSpPr>
        <p:spPr>
          <a:xfrm flipV="1">
            <a:off x="3434430" y="5557967"/>
            <a:ext cx="202311" cy="320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3368815" y="5856166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82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4" grpId="0"/>
      <p:bldP spid="366606" grpId="0"/>
      <p:bldP spid="366607" grpId="0" animBg="1"/>
      <p:bldP spid="366608" grpId="0"/>
      <p:bldP spid="366609" grpId="0" animBg="1"/>
      <p:bldP spid="366610" grpId="0"/>
      <p:bldP spid="23" grpId="0"/>
      <p:bldP spid="42" grpId="0" build="p"/>
      <p:bldP spid="43" grpId="0"/>
      <p:bldP spid="44" grpId="0"/>
      <p:bldP spid="45" grpId="0"/>
      <p:bldP spid="36" grpId="0"/>
      <p:bldP spid="37" grpId="0"/>
      <p:bldP spid="3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395288" y="1036638"/>
            <a:ext cx="8512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>
                <a:latin typeface="Times New Roman" panose="02020603050405020304" pitchFamily="18" charset="0"/>
              </a:rPr>
              <a:t>Dvě ozubená kola zapadají do sebe. Větší má 32 zubů, menší 24 zubů. Kolikrát se otočí větší ozubené kolo, když menší kolo se otočí 60x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409354" y="2605088"/>
            <a:ext cx="373547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24 zubů …... 60 otáček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426772" y="3181350"/>
            <a:ext cx="381158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32 zubů …... x otáček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49238" y="3724275"/>
            <a:ext cx="4032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00548" y="3943352"/>
                <a:ext cx="959084" cy="872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00548" y="3943352"/>
                <a:ext cx="959084" cy="872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743450" y="6201387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Větší kolo se otočí 45x.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147089" y="271303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5645149" y="2389355"/>
            <a:ext cx="31400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Kolikrát se zvětší počet zubů, tolikrát se zmenší  počet otáček.</a:t>
            </a:r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323850" y="264160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616575" y="3430664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Nepřímá úměra – šipky budou mít opačný směr.</a:t>
            </a:r>
          </a:p>
        </p:txBody>
      </p:sp>
      <p:sp>
        <p:nvSpPr>
          <p:cNvPr id="22548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12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Šipka doprava 2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300548" y="5386897"/>
                <a:ext cx="8965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32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48" y="5386897"/>
                <a:ext cx="89659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2647204" y="5147715"/>
                <a:ext cx="1509596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04" y="5147715"/>
                <a:ext cx="150959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37"/>
          <p:cNvCxnSpPr/>
          <p:nvPr/>
        </p:nvCxnSpPr>
        <p:spPr>
          <a:xfrm flipH="1">
            <a:off x="2707284" y="5256250"/>
            <a:ext cx="493736" cy="29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3320968" y="5821362"/>
            <a:ext cx="380946" cy="273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40720" y="4837736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15</a:t>
            </a:r>
          </a:p>
        </p:txBody>
      </p: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3379326" y="6087741"/>
            <a:ext cx="3656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2" name="Zahnutá šipka doleva 41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Zahnutá šipka doleva 42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11">
                <a:extLst>
                  <a:ext uri="{FF2B5EF4-FFF2-40B4-BE49-F238E27FC236}">
                    <a16:creationId xmlns:a16="http://schemas.microsoft.com/office/drawing/2014/main" id="{82945969-C996-4002-8D7D-453E2DD49A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316" y="3893628"/>
                <a:ext cx="681193" cy="951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Object 11">
                <a:extLst>
                  <a:ext uri="{FF2B5EF4-FFF2-40B4-BE49-F238E27FC236}">
                    <a16:creationId xmlns:a16="http://schemas.microsoft.com/office/drawing/2014/main" id="{82945969-C996-4002-8D7D-453E2DD49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316" y="3893628"/>
                <a:ext cx="681193" cy="9517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4D56E6FF-FBED-46EB-BE1B-5DA11043A09F}"/>
                  </a:ext>
                </a:extLst>
              </p:cNvPr>
              <p:cNvSpPr/>
              <p:nvPr/>
            </p:nvSpPr>
            <p:spPr>
              <a:xfrm>
                <a:off x="999424" y="5118184"/>
                <a:ext cx="1761991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altLang="cs-CZ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4D56E6FF-FBED-46EB-BE1B-5DA11043A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4" y="5118184"/>
                <a:ext cx="1761991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Přímá spojnice 32"/>
          <p:cNvCxnSpPr/>
          <p:nvPr/>
        </p:nvCxnSpPr>
        <p:spPr>
          <a:xfrm flipH="1">
            <a:off x="1742788" y="5203195"/>
            <a:ext cx="468000" cy="297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1746398" y="5804922"/>
            <a:ext cx="43200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1787544" y="4837736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2025387" y="6051627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8378E27-E07C-4F87-9DF5-2A00AC0C8317}"/>
                  </a:ext>
                </a:extLst>
              </p:cNvPr>
              <p:cNvSpPr/>
              <p:nvPr/>
            </p:nvSpPr>
            <p:spPr>
              <a:xfrm>
                <a:off x="4067594" y="5421994"/>
                <a:ext cx="7681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3200" b="1" i="1" smtClean="0">
                          <a:latin typeface="Cambria Math"/>
                        </a:rPr>
                        <m:t>𝟒𝟓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8378E27-E07C-4F87-9DF5-2A00AC0C8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94" y="5421994"/>
                <a:ext cx="76815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0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6" grpId="0"/>
      <p:bldP spid="366607" grpId="0" animBg="1"/>
      <p:bldP spid="366608" grpId="0"/>
      <p:bldP spid="366609" grpId="0" animBg="1"/>
      <p:bldP spid="366610" grpId="0"/>
      <p:bldP spid="32" grpId="0"/>
      <p:bldP spid="37" grpId="0"/>
      <p:bldP spid="40" grpId="0"/>
      <p:bldP spid="41" grpId="0"/>
      <p:bldP spid="44" grpId="0" build="p"/>
      <p:bldP spid="45" grpId="0"/>
      <p:bldP spid="35" grpId="0"/>
      <p:bldP spid="36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TextovéPole 3"/>
          <p:cNvSpPr txBox="1">
            <a:spLocks noChangeArrowheads="1"/>
          </p:cNvSpPr>
          <p:nvPr/>
        </p:nvSpPr>
        <p:spPr bwMode="auto">
          <a:xfrm>
            <a:off x="179388" y="692150"/>
            <a:ext cx="3097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/>
              <a:t>Opakování:</a:t>
            </a:r>
          </a:p>
        </p:txBody>
      </p:sp>
      <p:sp>
        <p:nvSpPr>
          <p:cNvPr id="3082" name="TextovéPole 11"/>
          <p:cNvSpPr txBox="1">
            <a:spLocks noChangeArrowheads="1"/>
          </p:cNvSpPr>
          <p:nvPr/>
        </p:nvSpPr>
        <p:spPr bwMode="auto">
          <a:xfrm>
            <a:off x="468313" y="1341438"/>
            <a:ext cx="8135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Jak násobit přirozené číslo zlomkem</a:t>
            </a:r>
          </a:p>
        </p:txBody>
      </p:sp>
      <p:sp>
        <p:nvSpPr>
          <p:cNvPr id="3083" name="TextovéPole 12"/>
          <p:cNvSpPr txBox="1">
            <a:spLocks noChangeArrowheads="1"/>
          </p:cNvSpPr>
          <p:nvPr/>
        </p:nvSpPr>
        <p:spPr bwMode="auto">
          <a:xfrm>
            <a:off x="755650" y="1989138"/>
            <a:ext cx="8113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/>
              <a:t>vynásobíme přirozeným číslem čitatele a výsledek vydělíme jmenovatelem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Šipka doprava 2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ahnutá šipka doleva 2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1750817" y="3258689"/>
                <a:ext cx="116499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6.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17" y="3258689"/>
                <a:ext cx="1164999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2834012" y="3269597"/>
                <a:ext cx="1126500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012" y="3269597"/>
                <a:ext cx="1126500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/>
          <p:cNvSpPr/>
          <p:nvPr/>
        </p:nvSpPr>
        <p:spPr>
          <a:xfrm>
            <a:off x="3691285" y="3464653"/>
            <a:ext cx="549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/>
              <a:t> </a:t>
            </a:r>
            <a:r>
              <a:rPr lang="cs-CZ" altLang="cs-CZ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1762541" y="4424654"/>
                <a:ext cx="1164999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41" y="4424654"/>
                <a:ext cx="116499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/>
              <p:cNvSpPr/>
              <p:nvPr/>
            </p:nvSpPr>
            <p:spPr>
              <a:xfrm>
                <a:off x="2851657" y="4424654"/>
                <a:ext cx="1031436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0" name="Obdélní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657" y="4424654"/>
                <a:ext cx="1031436" cy="9077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/>
              <p:cNvSpPr/>
              <p:nvPr/>
            </p:nvSpPr>
            <p:spPr>
              <a:xfrm>
                <a:off x="3748543" y="4452188"/>
                <a:ext cx="11233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cs-CZ" alt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altLang="cs-CZ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cs-CZ" altLang="cs-CZ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1" name="Obdélní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43" y="4452188"/>
                <a:ext cx="1123321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1679628" y="5528543"/>
                <a:ext cx="136377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/>
                        </a:rPr>
                        <m:t>11</m:t>
                      </m:r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8" y="5528543"/>
                <a:ext cx="1363771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2966986" y="5528543"/>
                <a:ext cx="103143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99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86" y="5528543"/>
                <a:ext cx="1031436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/>
              <p:cNvSpPr/>
              <p:nvPr/>
            </p:nvSpPr>
            <p:spPr>
              <a:xfrm>
                <a:off x="3789928" y="5568096"/>
                <a:ext cx="1338122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𝟏𝟗</m:t>
                      </m:r>
                      <m:f>
                        <m:fPr>
                          <m:ctrlPr>
                            <a:rPr lang="cs-CZ" altLang="cs-CZ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cs-CZ" altLang="cs-CZ" sz="28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altLang="cs-CZ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9" name="Obdélní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928" y="5568096"/>
                <a:ext cx="1338122" cy="900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/>
              <p:cNvSpPr/>
              <p:nvPr/>
            </p:nvSpPr>
            <p:spPr>
              <a:xfrm>
                <a:off x="4800259" y="4713940"/>
                <a:ext cx="10443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,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2" name="Obdélní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59" y="4713940"/>
                <a:ext cx="104438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/>
              <p:cNvSpPr/>
              <p:nvPr/>
            </p:nvSpPr>
            <p:spPr>
              <a:xfrm>
                <a:off x="4999003" y="5806037"/>
                <a:ext cx="10443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𝟏𝟗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,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3" name="Obdélní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003" y="5806037"/>
                <a:ext cx="104438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7806430-0850-4A53-B0C8-C66A1E18997B}"/>
              </a:ext>
            </a:extLst>
          </p:cNvPr>
          <p:cNvCxnSpPr/>
          <p:nvPr/>
        </p:nvCxnSpPr>
        <p:spPr>
          <a:xfrm>
            <a:off x="1811381" y="3950523"/>
            <a:ext cx="269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6D0329D0-FE0D-4879-B98B-5924E7381240}"/>
              </a:ext>
            </a:extLst>
          </p:cNvPr>
          <p:cNvSpPr/>
          <p:nvPr/>
        </p:nvSpPr>
        <p:spPr>
          <a:xfrm>
            <a:off x="1711855" y="3899376"/>
            <a:ext cx="54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EC6CD3D9-85DF-40ED-96E7-4434AD39C227}"/>
              </a:ext>
            </a:extLst>
          </p:cNvPr>
          <p:cNvCxnSpPr/>
          <p:nvPr/>
        </p:nvCxnSpPr>
        <p:spPr>
          <a:xfrm>
            <a:off x="1811381" y="5127310"/>
            <a:ext cx="269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délník 43">
            <a:extLst>
              <a:ext uri="{FF2B5EF4-FFF2-40B4-BE49-F238E27FC236}">
                <a16:creationId xmlns:a16="http://schemas.microsoft.com/office/drawing/2014/main" id="{C0F42991-D3B4-4DAA-8FEE-BEB3BAD0AF90}"/>
              </a:ext>
            </a:extLst>
          </p:cNvPr>
          <p:cNvSpPr/>
          <p:nvPr/>
        </p:nvSpPr>
        <p:spPr>
          <a:xfrm>
            <a:off x="1711855" y="5076163"/>
            <a:ext cx="54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99050974-2502-4B2D-A955-84C22A4A67A6}"/>
              </a:ext>
            </a:extLst>
          </p:cNvPr>
          <p:cNvCxnSpPr/>
          <p:nvPr/>
        </p:nvCxnSpPr>
        <p:spPr>
          <a:xfrm>
            <a:off x="1795522" y="6225686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>
            <a:extLst>
              <a:ext uri="{FF2B5EF4-FFF2-40B4-BE49-F238E27FC236}">
                <a16:creationId xmlns:a16="http://schemas.microsoft.com/office/drawing/2014/main" id="{E3D5F363-D8C1-40C1-820A-E2061D4DFF4F}"/>
              </a:ext>
            </a:extLst>
          </p:cNvPr>
          <p:cNvSpPr/>
          <p:nvPr/>
        </p:nvSpPr>
        <p:spPr>
          <a:xfrm>
            <a:off x="1730832" y="6183248"/>
            <a:ext cx="54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/>
              <a:t> </a:t>
            </a:r>
            <a:r>
              <a:rPr lang="cs-CZ" alt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55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7" grpId="0"/>
      <p:bldP spid="40" grpId="0"/>
      <p:bldP spid="41" grpId="0"/>
      <p:bldP spid="34" grpId="0"/>
      <p:bldP spid="36" grpId="0"/>
      <p:bldP spid="39" grpId="0"/>
      <p:bldP spid="42" grpId="0"/>
      <p:bldP spid="43" grpId="0"/>
      <p:bldP spid="35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395288" y="1036638"/>
            <a:ext cx="8512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>
                <a:latin typeface="Times New Roman" panose="02020603050405020304" pitchFamily="18" charset="0"/>
              </a:rPr>
              <a:t>Dva obdélníky mají stejný obsah. První je dlouhý 6 cm a široký 5 cm. Vypočítejte délku druhého obdélníku, jestliže jeho šířka je 4 cm.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466725" y="2605088"/>
            <a:ext cx="691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první strana 6 cm …... druhá strana 5 cm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466725" y="3181350"/>
            <a:ext cx="648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první strana 4 cm …... druhá strana x cm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49238" y="3716338"/>
            <a:ext cx="6552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525238" y="6237287"/>
            <a:ext cx="506675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Druhý obdélník má délku 7,5 cm.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6673390" y="2671674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341268" y="2693854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70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13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31" name="Zahnutá šipka doleva 30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2" name="Zahnutá šipka doleva 31">
            <a:hlinkClick r:id="rId3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381795" y="5244468"/>
                <a:ext cx="87783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32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5" y="5244468"/>
                <a:ext cx="87783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341268" y="3933452"/>
                <a:ext cx="925445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3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altLang="cs-CZ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68" y="3933452"/>
                <a:ext cx="925445" cy="932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5CF91E5C-1723-43A6-9628-E97FF9A4A7D5}"/>
                  </a:ext>
                </a:extLst>
              </p:cNvPr>
              <p:cNvSpPr/>
              <p:nvPr/>
            </p:nvSpPr>
            <p:spPr>
              <a:xfrm>
                <a:off x="1092256" y="3882278"/>
                <a:ext cx="50526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32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5CF91E5C-1723-43A6-9628-E97FF9A4A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56" y="3882278"/>
                <a:ext cx="505267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7C432085-578E-4ECF-818D-96F300B75870}"/>
                  </a:ext>
                </a:extLst>
              </p:cNvPr>
              <p:cNvSpPr/>
              <p:nvPr/>
            </p:nvSpPr>
            <p:spPr>
              <a:xfrm>
                <a:off x="1092257" y="4986604"/>
                <a:ext cx="1334156" cy="102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7C432085-578E-4ECF-818D-96F300B75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57" y="4986604"/>
                <a:ext cx="1334156" cy="10243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E0112FC1-508E-400B-A506-3D1C185E5D92}"/>
                  </a:ext>
                </a:extLst>
              </p:cNvPr>
              <p:cNvSpPr/>
              <p:nvPr/>
            </p:nvSpPr>
            <p:spPr>
              <a:xfrm>
                <a:off x="2272516" y="5024695"/>
                <a:ext cx="1166780" cy="102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altLang="cs-CZ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E0112FC1-508E-400B-A506-3D1C185E5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516" y="5024695"/>
                <a:ext cx="1166780" cy="10243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F120C807-FD6E-4928-A910-4ED3885FC81D}"/>
                  </a:ext>
                </a:extLst>
              </p:cNvPr>
              <p:cNvSpPr/>
              <p:nvPr/>
            </p:nvSpPr>
            <p:spPr>
              <a:xfrm>
                <a:off x="3292794" y="5041500"/>
                <a:ext cx="2750956" cy="102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F120C807-FD6E-4928-A910-4ED3885FC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94" y="5041500"/>
                <a:ext cx="2750956" cy="10243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C0CB1C79-1BA0-48B3-9302-A521223BABF7}"/>
                  </a:ext>
                </a:extLst>
              </p:cNvPr>
              <p:cNvSpPr/>
              <p:nvPr/>
            </p:nvSpPr>
            <p:spPr>
              <a:xfrm>
                <a:off x="4305677" y="5278557"/>
                <a:ext cx="161615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3200" b="1" i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cs-CZ" altLang="cs-CZ" sz="32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altLang="cs-CZ" sz="32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altLang="cs-CZ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altLang="cs-CZ" sz="3200" b="1" i="0" smtClean="0"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cs-CZ" altLang="cs-CZ" sz="3200" b="1" dirty="0"/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C0CB1C79-1BA0-48B3-9302-A521223BA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77" y="5278557"/>
                <a:ext cx="161615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2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33" grpId="0"/>
      <p:bldP spid="34" grpId="0"/>
      <p:bldP spid="28" grpId="0"/>
      <p:bldP spid="35" grpId="0"/>
      <p:bldP spid="36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106488"/>
            <a:ext cx="85121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>
                <a:latin typeface="Times New Roman" panose="02020603050405020304" pitchFamily="18" charset="0"/>
              </a:rPr>
              <a:t>Napouštění bazénu 5 stejně výkonnými přítoky trvá celkem 24 hodin. Kolik přítoků musíme přidat, aby se doba napouštění zkrátila o 4 hodiny?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539751" y="2605088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přítoků …... 24 hodin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39751" y="3181350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přítoků .….. 20 hodin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49238" y="3724275"/>
            <a:ext cx="424815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81794" y="3940807"/>
                <a:ext cx="759029" cy="10588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81794" y="3940807"/>
                <a:ext cx="759029" cy="1058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356100" y="6149975"/>
            <a:ext cx="387527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Musíme přidat 1 přítok.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>
            <a:off x="4356100" y="271303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323850" y="264160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699006" y="5421313"/>
            <a:ext cx="19051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dirty="0">
                <a:latin typeface="Times New Roman" panose="02020603050405020304" pitchFamily="18" charset="0"/>
              </a:rPr>
              <a:t>6 – 5 = </a:t>
            </a:r>
            <a:r>
              <a:rPr lang="cs-CZ" altLang="cs-CZ" sz="32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" name="Šipka doprava 3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8" name="Šipka doprava 3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353659" y="5410683"/>
                <a:ext cx="90597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32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59" y="5410683"/>
                <a:ext cx="9059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595712" y="6087141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</a:t>
            </a:r>
          </a:p>
        </p:txBody>
      </p:sp>
      <p:sp>
        <p:nvSpPr>
          <p:cNvPr id="45" name="Zahnutá šipka doleva 44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6" name="Zahnutá šipka doleva 45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5B00D87F-051D-4C4E-BA9E-B56EAA398C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36700" y="3895589"/>
                <a:ext cx="587218" cy="1027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Object 11">
                <a:extLst>
                  <a:ext uri="{FF2B5EF4-FFF2-40B4-BE49-F238E27FC236}">
                    <a16:creationId xmlns:a16="http://schemas.microsoft.com/office/drawing/2014/main" id="{5B00D87F-051D-4C4E-BA9E-B56EAA398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700" y="3895589"/>
                <a:ext cx="587218" cy="1027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67ED7F50-B232-48B0-8807-181E584F589C}"/>
                  </a:ext>
                </a:extLst>
              </p:cNvPr>
              <p:cNvSpPr/>
              <p:nvPr/>
            </p:nvSpPr>
            <p:spPr>
              <a:xfrm>
                <a:off x="1019463" y="5133308"/>
                <a:ext cx="4264176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altLang="cs-CZ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67ED7F50-B232-48B0-8807-181E584F5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63" y="5133308"/>
                <a:ext cx="4264176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99EFCDF1-743C-4B86-A128-6031C528F98D}"/>
                  </a:ext>
                </a:extLst>
              </p:cNvPr>
              <p:cNvSpPr/>
              <p:nvPr/>
            </p:nvSpPr>
            <p:spPr>
              <a:xfrm>
                <a:off x="2457390" y="5169702"/>
                <a:ext cx="1122609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3200" i="1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altLang="cs-CZ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altLang="cs-CZ" sz="32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99EFCDF1-743C-4B86-A128-6031C528F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90" y="5169702"/>
                <a:ext cx="1122609" cy="10275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96F3A7FA-89F1-47D2-8DF0-D454DB0C30D5}"/>
                  </a:ext>
                </a:extLst>
              </p:cNvPr>
              <p:cNvSpPr/>
              <p:nvPr/>
            </p:nvSpPr>
            <p:spPr>
              <a:xfrm>
                <a:off x="3428517" y="5410683"/>
                <a:ext cx="56685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3200" b="1" i="1" smtClean="0">
                          <a:latin typeface="Cambria Math"/>
                        </a:rPr>
                        <m:t>𝟔</m:t>
                      </m:r>
                      <m:r>
                        <a:rPr lang="cs-CZ" altLang="cs-CZ" sz="3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altLang="cs-CZ" sz="3200" dirty="0"/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96F3A7FA-89F1-47D2-8DF0-D454DB0C3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17" y="5410683"/>
                <a:ext cx="56685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/>
          <p:nvPr/>
        </p:nvCxnSpPr>
        <p:spPr>
          <a:xfrm flipH="1">
            <a:off x="1089890" y="5209861"/>
            <a:ext cx="255734" cy="368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1539827" y="5836356"/>
            <a:ext cx="43200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1081089" y="4813030"/>
            <a:ext cx="3490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36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6" grpId="0"/>
      <p:bldP spid="366607" grpId="0" animBg="1"/>
      <p:bldP spid="366609" grpId="0" animBg="1"/>
      <p:bldP spid="23" grpId="0"/>
      <p:bldP spid="30" grpId="0"/>
      <p:bldP spid="43" grpId="0"/>
      <p:bldP spid="39" grpId="0" build="p"/>
      <p:bldP spid="44" grpId="0"/>
      <p:bldP spid="47" grpId="0"/>
      <p:bldP spid="48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4959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b="1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71595" y="1144588"/>
            <a:ext cx="86405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700" dirty="0">
                <a:latin typeface="Times New Roman" panose="02020603050405020304" pitchFamily="18" charset="0"/>
              </a:rPr>
              <a:t>Na cestu dlouhou 240 km jsme spotřebovali 18 litru benzínu. Jaká je průměrná spotřeba auta v litrech na 100 km? 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732878" y="2276202"/>
            <a:ext cx="346464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240 km ……. 18 litru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731292" y="2852465"/>
            <a:ext cx="360557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km …...… x litru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515391" y="3428727"/>
            <a:ext cx="4067175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470166" y="3645635"/>
                <a:ext cx="1001583" cy="800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70166" y="3645635"/>
                <a:ext cx="1001583" cy="80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604" name="Object 12"/>
              <p:cNvSpPr txBox="1"/>
              <p:nvPr/>
            </p:nvSpPr>
            <p:spPr bwMode="auto">
              <a:xfrm>
                <a:off x="469900" y="5006980"/>
                <a:ext cx="880086" cy="7030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666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00" y="5006980"/>
                <a:ext cx="880086" cy="703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23850" y="6223000"/>
            <a:ext cx="735711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Auto má průměrnou spotřebu 7,5 litru na 100 km. 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404766" y="2384152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90003" y="231271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2"/>
              <p:cNvSpPr txBox="1"/>
              <p:nvPr/>
            </p:nvSpPr>
            <p:spPr bwMode="auto">
              <a:xfrm>
                <a:off x="2738437" y="4775883"/>
                <a:ext cx="1818189" cy="1087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437" y="4775883"/>
                <a:ext cx="1818189" cy="1087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12"/>
              <p:cNvSpPr txBox="1"/>
              <p:nvPr/>
            </p:nvSpPr>
            <p:spPr bwMode="auto">
              <a:xfrm>
                <a:off x="4180869" y="4790083"/>
                <a:ext cx="1684337" cy="1087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0869" y="4790083"/>
                <a:ext cx="1684337" cy="1087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/>
          <p:nvPr/>
        </p:nvCxnSpPr>
        <p:spPr>
          <a:xfrm flipH="1">
            <a:off x="2823316" y="4870498"/>
            <a:ext cx="431800" cy="32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3395825" y="5352311"/>
            <a:ext cx="431800" cy="32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2870240" y="4500611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3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3514550" y="5722300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2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" name="Šipka doprava 38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0" name="Šipka doprava 39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120866" y="5008293"/>
            <a:ext cx="1684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7,5 litru</a:t>
            </a:r>
          </a:p>
        </p:txBody>
      </p:sp>
      <p:sp>
        <p:nvSpPr>
          <p:cNvPr id="45" name="Zahnutá šipka doleva 44">
            <a:hlinkClick r:id="rId7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6" name="Zahnutá šipka doleva 45">
            <a:hlinkClick r:id="rId7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11">
                <a:extLst>
                  <a:ext uri="{FF2B5EF4-FFF2-40B4-BE49-F238E27FC236}">
                    <a16:creationId xmlns:a16="http://schemas.microsoft.com/office/drawing/2014/main" id="{A0B0ED42-9BF4-4ECA-9418-B88E6D53882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49986" y="3601741"/>
                <a:ext cx="778536" cy="10874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Object 11">
                <a:extLst>
                  <a:ext uri="{FF2B5EF4-FFF2-40B4-BE49-F238E27FC236}">
                    <a16:creationId xmlns:a16="http://schemas.microsoft.com/office/drawing/2014/main" id="{A0B0ED42-9BF4-4ECA-9418-B88E6D538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9986" y="3601741"/>
                <a:ext cx="778536" cy="10874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41DA0368-7947-4B3A-BB56-7DC73923BD5D}"/>
                  </a:ext>
                </a:extLst>
              </p:cNvPr>
              <p:cNvSpPr txBox="1"/>
              <p:nvPr/>
            </p:nvSpPr>
            <p:spPr bwMode="auto">
              <a:xfrm>
                <a:off x="1072571" y="4783527"/>
                <a:ext cx="1818189" cy="1087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240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41DA0368-7947-4B3A-BB56-7DC73923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2571" y="4783527"/>
                <a:ext cx="1818189" cy="10874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26"/>
          <p:cNvCxnSpPr/>
          <p:nvPr/>
        </p:nvCxnSpPr>
        <p:spPr>
          <a:xfrm flipH="1">
            <a:off x="1767762" y="4842901"/>
            <a:ext cx="576263" cy="32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1761436" y="5344053"/>
            <a:ext cx="576263" cy="32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1908700" y="4476982"/>
            <a:ext cx="31759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5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797943" y="5679723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12">
                <a:extLst>
                  <a:ext uri="{FF2B5EF4-FFF2-40B4-BE49-F238E27FC236}">
                    <a16:creationId xmlns:a16="http://schemas.microsoft.com/office/drawing/2014/main" id="{0D089DCC-E32C-42AD-B9BF-8DCF00C214CA}"/>
                  </a:ext>
                </a:extLst>
              </p:cNvPr>
              <p:cNvSpPr txBox="1"/>
              <p:nvPr/>
            </p:nvSpPr>
            <p:spPr bwMode="auto">
              <a:xfrm>
                <a:off x="5263114" y="4778690"/>
                <a:ext cx="1047237" cy="10874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50" name="Object 12">
                <a:extLst>
                  <a:ext uri="{FF2B5EF4-FFF2-40B4-BE49-F238E27FC236}">
                    <a16:creationId xmlns:a16="http://schemas.microsoft.com/office/drawing/2014/main" id="{0D089DCC-E32C-42AD-B9BF-8DCF00C21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114" y="4778690"/>
                <a:ext cx="1047237" cy="1087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6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4" grpId="0"/>
      <p:bldP spid="366606" grpId="0"/>
      <p:bldP spid="366607" grpId="0" animBg="1"/>
      <p:bldP spid="366609" grpId="0" animBg="1"/>
      <p:bldP spid="22" grpId="0"/>
      <p:bldP spid="26" grpId="0"/>
      <p:bldP spid="33" grpId="0"/>
      <p:bldP spid="34" grpId="0"/>
      <p:bldP spid="44" grpId="0"/>
      <p:bldP spid="41" grpId="0" build="p"/>
      <p:bldP spid="48" grpId="0"/>
      <p:bldP spid="29" grpId="0"/>
      <p:bldP spid="30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106488"/>
            <a:ext cx="8512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Výměna vzduchu v místnosti klimatizací při výkonu 2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 za 1 minutu trvá 15 minut. Za jak dlouho se vzduch v místnosti vymění, zapneme-li  klimatizaci na maximální výkon 7,5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 za 1 minutu?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522332" y="3002586"/>
            <a:ext cx="496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 za 1 minutu …  ... 15 minut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22332" y="3578848"/>
            <a:ext cx="5059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7,5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 za 1 minutu.….... x minut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84074" y="4121773"/>
            <a:ext cx="5472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424768" y="4524094"/>
                <a:ext cx="1030569" cy="1007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24768" y="4524094"/>
                <a:ext cx="1030569" cy="10079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604" name="Object 12"/>
              <p:cNvSpPr txBox="1"/>
              <p:nvPr/>
            </p:nvSpPr>
            <p:spPr bwMode="auto">
              <a:xfrm>
                <a:off x="2448207" y="4727568"/>
                <a:ext cx="801286" cy="5232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666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07" y="4727568"/>
                <a:ext cx="801286" cy="523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07950" y="6149975"/>
            <a:ext cx="8316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Při maximálním výkonu se vzduch vymění za 4 minuty.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550345" y="311053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450895" y="303909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2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2"/>
              <p:cNvSpPr txBox="1"/>
              <p:nvPr/>
            </p:nvSpPr>
            <p:spPr bwMode="auto">
              <a:xfrm>
                <a:off x="4337203" y="4505310"/>
                <a:ext cx="1508125" cy="1085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7203" y="4505310"/>
                <a:ext cx="1508125" cy="1085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4768133" y="4558706"/>
            <a:ext cx="480646" cy="316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5324445" y="5077922"/>
            <a:ext cx="480646" cy="316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hnutá šipka doleva 30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3" name="Zahnutá šipka doleva 32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5873903" y="4755847"/>
            <a:ext cx="1655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dirty="0">
                <a:latin typeface="Times New Roman" panose="02020603050405020304" pitchFamily="18" charset="0"/>
              </a:rPr>
              <a:t>= </a:t>
            </a:r>
            <a:r>
              <a:rPr lang="cs-CZ" altLang="cs-CZ" sz="3200" b="1" dirty="0">
                <a:latin typeface="Times New Roman" panose="02020603050405020304" pitchFamily="18" charset="0"/>
              </a:rPr>
              <a:t>4 min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11">
                <a:extLst>
                  <a:ext uri="{FF2B5EF4-FFF2-40B4-BE49-F238E27FC236}">
                    <a16:creationId xmlns:a16="http://schemas.microsoft.com/office/drawing/2014/main" id="{607D53A7-DB0F-4196-8C25-FFCF2804E2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07501" y="4482353"/>
                <a:ext cx="698896" cy="1007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7,5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Object 11">
                <a:extLst>
                  <a:ext uri="{FF2B5EF4-FFF2-40B4-BE49-F238E27FC236}">
                    <a16:creationId xmlns:a16="http://schemas.microsoft.com/office/drawing/2014/main" id="{607D53A7-DB0F-4196-8C25-FFCF2804E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7501" y="4482353"/>
                <a:ext cx="698896" cy="1007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AEB00119-B62E-4195-ACD2-D171D6F86CD4}"/>
                  </a:ext>
                </a:extLst>
              </p:cNvPr>
              <p:cNvSpPr txBox="1"/>
              <p:nvPr/>
            </p:nvSpPr>
            <p:spPr bwMode="auto">
              <a:xfrm>
                <a:off x="3084223" y="4488483"/>
                <a:ext cx="1322495" cy="10456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7,5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8" name="Object 12">
                <a:extLst>
                  <a:ext uri="{FF2B5EF4-FFF2-40B4-BE49-F238E27FC236}">
                    <a16:creationId xmlns:a16="http://schemas.microsoft.com/office/drawing/2014/main" id="{AEB00119-B62E-4195-ACD2-D171D6F86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4223" y="4488483"/>
                <a:ext cx="1322495" cy="1045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9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4" grpId="0"/>
      <p:bldP spid="366606" grpId="0"/>
      <p:bldP spid="366607" grpId="0" animBg="1"/>
      <p:bldP spid="366609" grpId="0" animBg="1"/>
      <p:bldP spid="22" grpId="0"/>
      <p:bldP spid="34" grpId="0"/>
      <p:bldP spid="37" grpId="0" build="p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7950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106488"/>
            <a:ext cx="86423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>
                <a:latin typeface="Times New Roman" panose="02020603050405020304" pitchFamily="18" charset="0"/>
              </a:rPr>
              <a:t>Při průměrné rychlosti 100 km za hodinu trvá cesta z Prahy do Brna 2 hodiny 24 minut. Jakou průměrnou rychlostí bychom museli jet, chceme-li být v Brně za 2 hodiny?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09601" y="2629894"/>
            <a:ext cx="419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km/h …....  144 minut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92138" y="3206157"/>
            <a:ext cx="413661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 km/h …….... 120 minut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49238" y="3749082"/>
            <a:ext cx="5003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50436" y="3912794"/>
                <a:ext cx="1269051" cy="91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50436" y="3912794"/>
                <a:ext cx="1269051" cy="917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604" name="Object 12"/>
              <p:cNvSpPr txBox="1"/>
              <p:nvPr/>
            </p:nvSpPr>
            <p:spPr bwMode="auto">
              <a:xfrm>
                <a:off x="452438" y="5245192"/>
                <a:ext cx="953439" cy="5762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666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38" y="5245192"/>
                <a:ext cx="953439" cy="576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605" name="Object 13"/>
              <p:cNvSpPr txBox="1"/>
              <p:nvPr/>
            </p:nvSpPr>
            <p:spPr bwMode="auto">
              <a:xfrm>
                <a:off x="4386932" y="5244639"/>
                <a:ext cx="2159843" cy="5238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cs-CZ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𝐤𝐦</m:t>
                      </m:r>
                      <m:r>
                        <a:rPr lang="cs-CZ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cs-CZ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𝐡</m:t>
                      </m:r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36660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6932" y="5244639"/>
                <a:ext cx="2159843" cy="5238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23850" y="6146800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Museli bychom jet průměrnou rychlostí 120 km/h.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>
            <a:off x="4932363" y="2737844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468313" y="266640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2"/>
              <p:cNvSpPr txBox="1"/>
              <p:nvPr/>
            </p:nvSpPr>
            <p:spPr bwMode="auto">
              <a:xfrm>
                <a:off x="2929620" y="5007702"/>
                <a:ext cx="1544638" cy="1085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9620" y="5007702"/>
                <a:ext cx="1544638" cy="1085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41" name="Zahnutá šipka doleva 40">
            <a:hlinkClick r:id="rId7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2" name="Zahnutá šipka doleva 41">
            <a:hlinkClick r:id="rId7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1">
                <a:extLst>
                  <a:ext uri="{FF2B5EF4-FFF2-40B4-BE49-F238E27FC236}">
                    <a16:creationId xmlns:a16="http://schemas.microsoft.com/office/drawing/2014/main" id="{D23E25F9-40B7-46A9-9107-C93549C52B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34863" y="3861794"/>
                <a:ext cx="887500" cy="917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Object 11">
                <a:extLst>
                  <a:ext uri="{FF2B5EF4-FFF2-40B4-BE49-F238E27FC236}">
                    <a16:creationId xmlns:a16="http://schemas.microsoft.com/office/drawing/2014/main" id="{D23E25F9-40B7-46A9-9107-C93549C52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4863" y="3861794"/>
                <a:ext cx="887500" cy="9175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5AC664FA-4F12-426C-8579-32F3585E82FA}"/>
                  </a:ext>
                </a:extLst>
              </p:cNvPr>
              <p:cNvSpPr txBox="1"/>
              <p:nvPr/>
            </p:nvSpPr>
            <p:spPr bwMode="auto">
              <a:xfrm>
                <a:off x="1038567" y="5005763"/>
                <a:ext cx="1931994" cy="9972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cs-CZ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5AC664FA-4F12-426C-8579-32F3585E8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567" y="5005763"/>
                <a:ext cx="1931994" cy="9972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/>
          <p:cNvCxnSpPr/>
          <p:nvPr/>
        </p:nvCxnSpPr>
        <p:spPr>
          <a:xfrm flipH="1">
            <a:off x="1132225" y="5082714"/>
            <a:ext cx="576263" cy="32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1907353" y="5552759"/>
            <a:ext cx="612775" cy="32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1310196" y="4757099"/>
            <a:ext cx="36918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5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2064383" y="5834814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6</a:t>
            </a:r>
          </a:p>
        </p:txBody>
      </p:sp>
      <p:cxnSp>
        <p:nvCxnSpPr>
          <p:cNvPr id="27" name="Přímá spojnice 26"/>
          <p:cNvCxnSpPr/>
          <p:nvPr/>
        </p:nvCxnSpPr>
        <p:spPr>
          <a:xfrm flipH="1">
            <a:off x="3428847" y="5082714"/>
            <a:ext cx="576263" cy="32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3556690" y="5589947"/>
            <a:ext cx="279399" cy="307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3484862" y="4729889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24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3559820" y="5836864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43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4" grpId="0"/>
      <p:bldP spid="366605" grpId="0"/>
      <p:bldP spid="366606" grpId="0"/>
      <p:bldP spid="366607" grpId="0" animBg="1"/>
      <p:bldP spid="366609" grpId="0" animBg="1"/>
      <p:bldP spid="22" grpId="0"/>
      <p:bldP spid="43" grpId="0" build="p"/>
      <p:bldP spid="48" grpId="0"/>
      <p:bldP spid="24" grpId="0"/>
      <p:bldP spid="25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2821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576263" y="908050"/>
            <a:ext cx="8316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Z 3 kg čerstvých hub je 0,25 kg sušených. Kolik je potřeba nasbírat čerstvých hub, aby z nich byl jeden kilogram sušených?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49288" y="2450797"/>
            <a:ext cx="5545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kg čerstvých …. 0,25 kg sušených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49288" y="3027059"/>
            <a:ext cx="5545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kg čerstvých ….1 kg sušených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494775" y="3546172"/>
            <a:ext cx="569965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832790" y="6146140"/>
            <a:ext cx="5699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Je třeba nasbírat 12 kg čerstvých hub.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6049963" y="255874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649288" y="2487308"/>
            <a:ext cx="1587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40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18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Šipka doprava 2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Šipka doprava 2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1034201" y="3648747"/>
                <a:ext cx="832664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01" y="3648747"/>
                <a:ext cx="832664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1017303" y="4962766"/>
                <a:ext cx="84956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03" y="4962766"/>
                <a:ext cx="8495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3938907" y="4806112"/>
            <a:ext cx="41300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.4</a:t>
            </a:r>
          </a:p>
        </p:txBody>
      </p:sp>
      <p:sp>
        <p:nvSpPr>
          <p:cNvPr id="36" name="Zahnutá šipka doleva 35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7" name="Zahnutá šipka doleva 36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63D6CD5E-0A67-4A45-8FA3-2ADEDF8464BF}"/>
                  </a:ext>
                </a:extLst>
              </p:cNvPr>
              <p:cNvSpPr/>
              <p:nvPr/>
            </p:nvSpPr>
            <p:spPr>
              <a:xfrm>
                <a:off x="1705106" y="3604379"/>
                <a:ext cx="936475" cy="947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63D6CD5E-0A67-4A45-8FA3-2ADEDF846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06" y="3604379"/>
                <a:ext cx="936475" cy="947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BC0BEAFB-F43C-4673-9406-49356F15BB41}"/>
                  </a:ext>
                </a:extLst>
              </p:cNvPr>
              <p:cNvSpPr/>
              <p:nvPr/>
            </p:nvSpPr>
            <p:spPr>
              <a:xfrm>
                <a:off x="1683350" y="4745856"/>
                <a:ext cx="4718129" cy="94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BC0BEAFB-F43C-4673-9406-49356F15B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350" y="4745856"/>
                <a:ext cx="4718129" cy="9473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CE07C3E5-561D-45BC-9007-C3344AE4D03F}"/>
                  </a:ext>
                </a:extLst>
              </p:cNvPr>
              <p:cNvSpPr/>
              <p:nvPr/>
            </p:nvSpPr>
            <p:spPr>
              <a:xfrm>
                <a:off x="3174949" y="4738600"/>
                <a:ext cx="1301390" cy="947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CE07C3E5-561D-45BC-9007-C3344AE4D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49" y="4738600"/>
                <a:ext cx="1301390" cy="9473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B80187D7-97B1-4CED-88BF-E34F6198484F}"/>
                  </a:ext>
                </a:extLst>
              </p:cNvPr>
              <p:cNvSpPr/>
              <p:nvPr/>
            </p:nvSpPr>
            <p:spPr>
              <a:xfrm>
                <a:off x="4336239" y="4762805"/>
                <a:ext cx="1106618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B80187D7-97B1-4CED-88BF-E34F61984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239" y="4762805"/>
                <a:ext cx="1106618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AC96B837-28C3-43DA-BFBA-9EEDD908FDE2}"/>
                  </a:ext>
                </a:extLst>
              </p:cNvPr>
              <p:cNvSpPr/>
              <p:nvPr/>
            </p:nvSpPr>
            <p:spPr>
              <a:xfrm>
                <a:off x="5203693" y="4991055"/>
                <a:ext cx="12212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𝟏𝟐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 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𝐤𝐠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AC96B837-28C3-43DA-BFBA-9EEDD908F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93" y="4991055"/>
                <a:ext cx="122123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5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32" grpId="0"/>
      <p:bldP spid="33" grpId="0"/>
      <p:bldP spid="35" grpId="0"/>
      <p:bldP spid="29" grpId="0"/>
      <p:bldP spid="34" grpId="0"/>
      <p:bldP spid="3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4089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12127" y="1064236"/>
            <a:ext cx="8229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/>
            <a:r>
              <a:rPr lang="cs-CZ" altLang="cs-CZ" sz="2800" dirty="0">
                <a:latin typeface="Times New Roman" panose="02020603050405020304" pitchFamily="18" charset="0"/>
              </a:rPr>
              <a:t>Na 300 g plechovce s barvou je uvedeno, že vystačí </a:t>
            </a:r>
          </a:p>
          <a:p>
            <a:pPr marL="0" eaLnBrk="1" hangingPunct="1"/>
            <a:r>
              <a:rPr lang="cs-CZ" altLang="cs-CZ" sz="2800" dirty="0">
                <a:latin typeface="Times New Roman" panose="02020603050405020304" pitchFamily="18" charset="0"/>
              </a:rPr>
              <a:t>k natření 12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</a:rPr>
              <a:t>. Kolik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</a:rPr>
              <a:t> natřeme z 1 kg barvy?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971551" y="2366717"/>
            <a:ext cx="396081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300 g barvy……… 12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971551" y="2942979"/>
            <a:ext cx="39608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1000 g barvy…..…. x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>
            <a:off x="700636" y="3462092"/>
            <a:ext cx="4464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2881230" y="6214535"/>
            <a:ext cx="5543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kg barvy vystačí k natření 40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 flipV="1">
            <a:off x="5076825" y="247466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 flipV="1">
            <a:off x="827088" y="246379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4" name="TextovéPole 2"/>
          <p:cNvSpPr txBox="1">
            <a:spLocks noChangeArrowheads="1"/>
          </p:cNvSpPr>
          <p:nvPr/>
        </p:nvSpPr>
        <p:spPr bwMode="auto">
          <a:xfrm>
            <a:off x="79375" y="620713"/>
            <a:ext cx="747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19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98895" y="3650849"/>
                <a:ext cx="1031436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95" y="3650849"/>
                <a:ext cx="1031436" cy="82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821815" y="5017864"/>
                <a:ext cx="7544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5" y="5017864"/>
                <a:ext cx="7544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/>
          <p:cNvSpPr/>
          <p:nvPr/>
        </p:nvSpPr>
        <p:spPr>
          <a:xfrm>
            <a:off x="4741626" y="5017864"/>
            <a:ext cx="161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40 m</a:t>
            </a:r>
            <a:r>
              <a:rPr lang="cs-CZ" altLang="cs-CZ" sz="2800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altLang="cs-CZ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3430866" y="4551067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3986203" y="5684196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38" name="Přímá spojnice 37"/>
          <p:cNvCxnSpPr/>
          <p:nvPr/>
        </p:nvCxnSpPr>
        <p:spPr>
          <a:xfrm>
            <a:off x="4034522" y="5411359"/>
            <a:ext cx="216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342405" y="4893941"/>
            <a:ext cx="43200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hnutá šipka doleva 39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1" name="Zahnutá šipka doleva 40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0A4DD227-51BF-4E98-88CA-B2BA0DA6422B}"/>
                  </a:ext>
                </a:extLst>
              </p:cNvPr>
              <p:cNvSpPr/>
              <p:nvPr/>
            </p:nvSpPr>
            <p:spPr>
              <a:xfrm>
                <a:off x="1636856" y="3612184"/>
                <a:ext cx="1061508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0A4DD227-51BF-4E98-88CA-B2BA0DA64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56" y="3612184"/>
                <a:ext cx="1061508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A6D5CF78-82D5-45D5-9DF7-48AB7105A7BE}"/>
                  </a:ext>
                </a:extLst>
              </p:cNvPr>
              <p:cNvSpPr/>
              <p:nvPr/>
            </p:nvSpPr>
            <p:spPr>
              <a:xfrm>
                <a:off x="1452189" y="4801596"/>
                <a:ext cx="196157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A6D5CF78-82D5-45D5-9DF7-48AB7105A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89" y="4801596"/>
                <a:ext cx="196157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A789E0C9-DE69-4137-8009-F2C5D4D3A0E5}"/>
                  </a:ext>
                </a:extLst>
              </p:cNvPr>
              <p:cNvSpPr/>
              <p:nvPr/>
            </p:nvSpPr>
            <p:spPr>
              <a:xfrm>
                <a:off x="3282361" y="4811027"/>
                <a:ext cx="161343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A789E0C9-DE69-4137-8009-F2C5D4D3A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61" y="4811027"/>
                <a:ext cx="1613435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EEA7AA0F-1E9B-453C-8AF4-1A57FEB26910}"/>
              </a:ext>
            </a:extLst>
          </p:cNvPr>
          <p:cNvCxnSpPr>
            <a:cxnSpLocks/>
          </p:cNvCxnSpPr>
          <p:nvPr/>
        </p:nvCxnSpPr>
        <p:spPr>
          <a:xfrm flipH="1">
            <a:off x="2524791" y="4877425"/>
            <a:ext cx="378784" cy="268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F8CB0BA-12F6-4416-96A8-F8B9BEA0074F}"/>
              </a:ext>
            </a:extLst>
          </p:cNvPr>
          <p:cNvCxnSpPr>
            <a:cxnSpLocks/>
          </p:cNvCxnSpPr>
          <p:nvPr/>
        </p:nvCxnSpPr>
        <p:spPr>
          <a:xfrm flipH="1">
            <a:off x="2458196" y="5401928"/>
            <a:ext cx="366827" cy="268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9" grpId="0"/>
      <p:bldP spid="363530" grpId="0"/>
      <p:bldP spid="363531" grpId="0" animBg="1"/>
      <p:bldP spid="363537" grpId="0"/>
      <p:bldP spid="363538" grpId="0" animBg="1"/>
      <p:bldP spid="363540" grpId="0" animBg="1"/>
      <p:bldP spid="31" grpId="0"/>
      <p:bldP spid="32" grpId="0"/>
      <p:bldP spid="33" grpId="0"/>
      <p:bldP spid="36" grpId="0"/>
      <p:bldP spid="37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950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4703"/>
            <a:ext cx="86423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Třída, ve které je 24 žáků, jela autobusem na exkurzi. Paní učitelka rozpočítala autobus mezi všechny žáky a vybrala od každého žáka 30 Kč. Čtyři žáci byli nakonec v době exkurze nemocní a paní učitelka jim vrátila peníze. Kolik Kč musí každý žák doplatit, aby se autobus zaplatil?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09601" y="3357563"/>
            <a:ext cx="427037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24 žáků…....  30 Kč na žáka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92138" y="3933825"/>
            <a:ext cx="432090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žáků ……. x Kč na žáka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49238" y="4452938"/>
            <a:ext cx="50403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3" name="Object 1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97619" y="4801667"/>
                <a:ext cx="973391" cy="973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660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97619" y="4801667"/>
                <a:ext cx="973391" cy="973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6604" name="Object 12"/>
              <p:cNvSpPr txBox="1"/>
              <p:nvPr/>
            </p:nvSpPr>
            <p:spPr bwMode="auto">
              <a:xfrm>
                <a:off x="2189764" y="4924111"/>
                <a:ext cx="853548" cy="522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6660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9764" y="4924111"/>
                <a:ext cx="853548" cy="522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5" name="Object 13"/>
          <p:cNvSpPr txBox="1"/>
          <p:nvPr/>
        </p:nvSpPr>
        <p:spPr bwMode="auto">
          <a:xfrm>
            <a:off x="6471530" y="5012554"/>
            <a:ext cx="1602876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Kč</a:t>
            </a:r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867150" y="6222926"/>
            <a:ext cx="45776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Každý žák musí doplatit 6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003800" y="346551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468313" y="339407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2"/>
              <p:cNvSpPr txBox="1"/>
              <p:nvPr/>
            </p:nvSpPr>
            <p:spPr bwMode="auto">
              <a:xfrm>
                <a:off x="4307615" y="4761684"/>
                <a:ext cx="1376688" cy="971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7615" y="4761684"/>
                <a:ext cx="1376688" cy="97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2"/>
              <p:cNvSpPr txBox="1"/>
              <p:nvPr/>
            </p:nvSpPr>
            <p:spPr bwMode="auto">
              <a:xfrm>
                <a:off x="5610224" y="4759324"/>
                <a:ext cx="1052935" cy="9731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0224" y="4759324"/>
                <a:ext cx="1052935" cy="973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/>
          <p:cNvCxnSpPr/>
          <p:nvPr/>
        </p:nvCxnSpPr>
        <p:spPr>
          <a:xfrm flipH="1">
            <a:off x="2865193" y="4797425"/>
            <a:ext cx="434181" cy="2988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3453148" y="5314311"/>
            <a:ext cx="418616" cy="312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4769036" y="4877768"/>
            <a:ext cx="39600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4864221" y="5313463"/>
            <a:ext cx="215900" cy="325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753860" y="4491286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12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4819415" y="5638901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1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13504" y="6138990"/>
            <a:ext cx="2473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36 – 30 = </a:t>
            </a:r>
            <a:r>
              <a:rPr lang="cs-CZ" altLang="cs-CZ" sz="2800" b="1" dirty="0">
                <a:latin typeface="Times New Roman" panose="02020603050405020304" pitchFamily="18" charset="0"/>
              </a:rPr>
              <a:t>6</a:t>
            </a:r>
            <a:r>
              <a:rPr lang="cs-CZ" altLang="cs-CZ" sz="2800" dirty="0">
                <a:latin typeface="Times New Roman" panose="02020603050405020304" pitchFamily="18" charset="0"/>
              </a:rPr>
              <a:t> Kč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" name="Šipka doprava 3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8" name="Šipka doprava 3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42" name="Zahnutá šipka doleva 41">
            <a:hlinkClick r:id="rId7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Zahnutá šipka doleva 42">
            <a:hlinkClick r:id="rId7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11">
                <a:extLst>
                  <a:ext uri="{FF2B5EF4-FFF2-40B4-BE49-F238E27FC236}">
                    <a16:creationId xmlns:a16="http://schemas.microsoft.com/office/drawing/2014/main" id="{BE51567E-ED9A-4DBD-92A2-49499EC4E57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44148" y="4740275"/>
                <a:ext cx="696426" cy="973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Object 11">
                <a:extLst>
                  <a:ext uri="{FF2B5EF4-FFF2-40B4-BE49-F238E27FC236}">
                    <a16:creationId xmlns:a16="http://schemas.microsoft.com/office/drawing/2014/main" id="{BE51567E-ED9A-4DBD-92A2-49499EC4E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4148" y="4740275"/>
                <a:ext cx="696426" cy="9731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id="{0BA82C38-1AEF-4EF5-8C5E-058383BF754E}"/>
                  </a:ext>
                </a:extLst>
              </p:cNvPr>
              <p:cNvSpPr txBox="1"/>
              <p:nvPr/>
            </p:nvSpPr>
            <p:spPr bwMode="auto">
              <a:xfrm>
                <a:off x="2797203" y="4725988"/>
                <a:ext cx="1536859" cy="973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id="{0BA82C38-1AEF-4EF5-8C5E-058383BF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7203" y="4725988"/>
                <a:ext cx="1536859" cy="9731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>
            <a:extLst>
              <a:ext uri="{FF2B5EF4-FFF2-40B4-BE49-F238E27FC236}">
                <a16:creationId xmlns:a16="http://schemas.microsoft.com/office/drawing/2014/main" id="{4E81A97B-6500-4F4C-8A64-B37F8BB0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236" y="4457923"/>
            <a:ext cx="29576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3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99452C66-3ACC-42E8-942A-3551FAB9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725" y="5600116"/>
            <a:ext cx="35046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35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3" grpId="0" build="p"/>
      <p:bldP spid="366604" grpId="0"/>
      <p:bldP spid="366605" grpId="0"/>
      <p:bldP spid="366606" grpId="0"/>
      <p:bldP spid="366607" grpId="0" animBg="1"/>
      <p:bldP spid="366609" grpId="0" animBg="1"/>
      <p:bldP spid="22" grpId="0"/>
      <p:bldP spid="20" grpId="0"/>
      <p:bldP spid="7" grpId="0"/>
      <p:bldP spid="30" grpId="0"/>
      <p:bldP spid="31" grpId="0"/>
      <p:bldP spid="44" grpId="0" build="p"/>
      <p:bldP spid="45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7950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Sourozenci Hanka s Matějem pomáhají na prázdninách dědečkovi a obrátili ráno seno na celé louce za 3 hodiny. Odpoledne se chtějí jít koupat. Jak dlouho jim bude obracení sena trvat po obědě, když jim pomůžou tři stejně výkonní kamarádi z vesnice?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427599"/>
            <a:ext cx="41989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obraceči …....  3 hodiny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4003862"/>
            <a:ext cx="5059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obracečů…….. x hodin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546787"/>
            <a:ext cx="5003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025756" y="6099356"/>
            <a:ext cx="6858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Obracení jim bude trvat 1 hodinu a 12 minut.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979255" y="353554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15205" y="3464112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21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693841" y="4816298"/>
                <a:ext cx="113120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1" y="4816298"/>
                <a:ext cx="1131207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201686" y="4828778"/>
                <a:ext cx="333043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86" y="4828778"/>
                <a:ext cx="3330434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5411784" y="5051614"/>
                <a:ext cx="26235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alt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altLang="cs-CZ" sz="2800" b="1" dirty="0"/>
                  <a:t>1 h 12 min</a:t>
                </a:r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4" y="5051614"/>
                <a:ext cx="2623524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ahnutá šipka doleva 27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9" name="Zahnutá šipka doleva 28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69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4089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12127" y="1064236"/>
            <a:ext cx="82294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/>
            <a:r>
              <a:rPr lang="cs-CZ" altLang="cs-CZ" sz="2800" dirty="0">
                <a:latin typeface="Times New Roman" panose="02020603050405020304" pitchFamily="18" charset="0"/>
              </a:rPr>
              <a:t>Do tří truhlíků na květiny jsme nasypali celkem 20 litrů zeminy. Bude nám nakoupených 5 pytlů zeminy po 25 litrech stačit k naplnění 20 truhlíků?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971550" y="2485589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truhlíky ……… 20 litrů</a:t>
            </a: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971550" y="3061851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truhlíků…..…. x litrů</a:t>
            </a:r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>
            <a:off x="827088" y="3709551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2600293" y="6054120"/>
            <a:ext cx="3440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Zemina nebude stačit.</a:t>
            </a: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 flipV="1">
            <a:off x="5076825" y="259353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 flipV="1">
            <a:off x="827088" y="258266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4" name="TextovéPole 2"/>
          <p:cNvSpPr txBox="1">
            <a:spLocks noChangeArrowheads="1"/>
          </p:cNvSpPr>
          <p:nvPr/>
        </p:nvSpPr>
        <p:spPr bwMode="auto">
          <a:xfrm>
            <a:off x="79375" y="620713"/>
            <a:ext cx="747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22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458493" y="3901898"/>
                <a:ext cx="152875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93" y="3901898"/>
                <a:ext cx="1528752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1822522" y="3893113"/>
                <a:ext cx="4614986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=133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522" y="3893113"/>
                <a:ext cx="4614986" cy="910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5992462" y="4115911"/>
                <a:ext cx="12327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altLang="cs-CZ" sz="2800" b="0" i="0" smtClean="0">
                        <a:latin typeface="Cambria Math" panose="02040503050406030204" pitchFamily="18" charset="0"/>
                      </a:rPr>
                      <m:t>litr</m:t>
                    </m:r>
                  </m:oMath>
                </a14:m>
                <a:r>
                  <a:rPr lang="cs-CZ" altLang="cs-CZ" sz="2800" dirty="0"/>
                  <a:t>u</a:t>
                </a: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62" y="4115911"/>
                <a:ext cx="123276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53231" y="5144100"/>
            <a:ext cx="4749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koupeno …. 5 . 25 = </a:t>
            </a:r>
            <a:r>
              <a:rPr lang="cs-CZ" altLang="cs-CZ" sz="2800" b="1" dirty="0">
                <a:latin typeface="Times New Roman" panose="02020603050405020304" pitchFamily="18" charset="0"/>
              </a:rPr>
              <a:t>125 </a:t>
            </a:r>
            <a:r>
              <a:rPr lang="cs-CZ" altLang="cs-CZ" sz="2800" dirty="0">
                <a:latin typeface="Times New Roman" panose="02020603050405020304" pitchFamily="18" charset="0"/>
              </a:rPr>
              <a:t>litrů.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/>
              <p:cNvSpPr/>
              <p:nvPr/>
            </p:nvSpPr>
            <p:spPr>
              <a:xfrm>
                <a:off x="5576792" y="4916125"/>
                <a:ext cx="332032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cs-CZ" altLang="cs-CZ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cs-CZ" altLang="cs-CZ" sz="2800" b="1" i="1" smtClean="0">
                          <a:latin typeface="Cambria Math" panose="02040503050406030204" pitchFamily="18" charset="0"/>
                        </a:rPr>
                        <m:t>𝟏𝟑𝟑</m:t>
                      </m:r>
                      <m:f>
                        <m:fPr>
                          <m:ctrlPr>
                            <a:rPr lang="cs-CZ" altLang="cs-CZ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1" name="Obdélní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92" y="4916125"/>
                <a:ext cx="3320320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ahnutá šipka doleva 33">
            <a:hlinkClick r:id="rId7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5" name="Zahnutá šipka doleva 34">
            <a:hlinkClick r:id="rId7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TextovéPol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3789040"/>
            <a:ext cx="1944216" cy="9017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5129" name="TextovéPole 3"/>
          <p:cNvSpPr txBox="1">
            <a:spLocks noChangeArrowheads="1"/>
          </p:cNvSpPr>
          <p:nvPr/>
        </p:nvSpPr>
        <p:spPr bwMode="auto">
          <a:xfrm>
            <a:off x="179388" y="692150"/>
            <a:ext cx="3097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/>
              <a:t>Opakování:</a:t>
            </a:r>
          </a:p>
        </p:txBody>
      </p:sp>
      <p:sp>
        <p:nvSpPr>
          <p:cNvPr id="5130" name="TextovéPole 11"/>
          <p:cNvSpPr txBox="1">
            <a:spLocks noChangeArrowheads="1"/>
          </p:cNvSpPr>
          <p:nvPr/>
        </p:nvSpPr>
        <p:spPr bwMode="auto">
          <a:xfrm>
            <a:off x="468313" y="1341438"/>
            <a:ext cx="8135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/>
              <a:t>Jak násobit přirozené číslo zlomkem</a:t>
            </a:r>
          </a:p>
        </p:txBody>
      </p:sp>
      <p:sp>
        <p:nvSpPr>
          <p:cNvPr id="5131" name="TextovéPole 12"/>
          <p:cNvSpPr txBox="1">
            <a:spLocks noChangeArrowheads="1"/>
          </p:cNvSpPr>
          <p:nvPr/>
        </p:nvSpPr>
        <p:spPr bwMode="auto">
          <a:xfrm>
            <a:off x="755650" y="1989138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/>
              <a:t>U větších čísel si přirozené číslo napíšeme jako zlomek se jmenovatelem 1 a pokusíme se zlomky vykrátit.</a:t>
            </a:r>
          </a:p>
        </p:txBody>
      </p:sp>
      <p:sp>
        <p:nvSpPr>
          <p:cNvPr id="17" name="TextovéPole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6600" y="3789040"/>
            <a:ext cx="2143472" cy="9017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8" name="TextovéPole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93296" y="3789040"/>
            <a:ext cx="2279104" cy="9017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9" name="TextovéPole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77939" y="3789040"/>
            <a:ext cx="1462213" cy="90178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3221038" y="3781425"/>
            <a:ext cx="612775" cy="396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3887788" y="4310063"/>
            <a:ext cx="612775" cy="396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284663" y="4581525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1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3348038" y="348297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12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Šipka doprava 34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6" name="Šipka doprava 35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Zahnutá šipka doleva 36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38" name="Obrázek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délník 39"/>
              <p:cNvSpPr/>
              <p:nvPr/>
            </p:nvSpPr>
            <p:spPr>
              <a:xfrm>
                <a:off x="4008615" y="5373041"/>
                <a:ext cx="1067477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0" name="Obdélní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615" y="5373041"/>
                <a:ext cx="1067477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/>
              <p:cNvSpPr/>
              <p:nvPr/>
            </p:nvSpPr>
            <p:spPr>
              <a:xfrm>
                <a:off x="1546925" y="5359328"/>
                <a:ext cx="136377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44.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1" name="Obdélní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925" y="5359328"/>
                <a:ext cx="1363771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/>
              <p:cNvSpPr/>
              <p:nvPr/>
            </p:nvSpPr>
            <p:spPr>
              <a:xfrm>
                <a:off x="2740870" y="5359328"/>
                <a:ext cx="142359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2" name="Obdélní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70" y="5359328"/>
                <a:ext cx="1423595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 flipH="1">
            <a:off x="2841479" y="5464175"/>
            <a:ext cx="435121" cy="24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3380231" y="5945352"/>
            <a:ext cx="223298" cy="273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2693747" y="501332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11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3408734" y="6245592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/>
              <p:cNvSpPr/>
              <p:nvPr/>
            </p:nvSpPr>
            <p:spPr>
              <a:xfrm>
                <a:off x="4912009" y="5403809"/>
                <a:ext cx="1328046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16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3" name="Obdélní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09" y="5403809"/>
                <a:ext cx="1328046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6050729" y="5683742"/>
                <a:ext cx="132804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cs-CZ" altLang="cs-CZ" sz="2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29" y="5683742"/>
                <a:ext cx="1328046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40" grpId="0"/>
      <p:bldP spid="41" grpId="0"/>
      <p:bldP spid="42" grpId="0"/>
      <p:bldP spid="29" grpId="0"/>
      <p:bldP spid="30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7950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dirty="0">
                <a:latin typeface="Times New Roman" panose="02020603050405020304" pitchFamily="18" charset="0"/>
              </a:rPr>
              <a:t>Vyhlídková loď plující rychlostí 25 km/hod vykoná plavbu na ostrov za 6 hodin. Za jakou dobu vykoná tutéž plavbu člun plující rychlostí 60 km/hod?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069246"/>
            <a:ext cx="4281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25 km/h …....  6 hodin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29" y="3645509"/>
            <a:ext cx="3488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60 km/h…….. x hodin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96130" y="4168729"/>
            <a:ext cx="4275870" cy="1970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964475" y="6024311"/>
            <a:ext cx="5567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Člun cestu vykoná za 2,5 hodiny.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278383" y="312415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15205" y="310575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23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94455" y="4692728"/>
                <a:ext cx="1329979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5" y="4692728"/>
                <a:ext cx="1329979" cy="910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349969" y="4705208"/>
                <a:ext cx="2688375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69" y="4705208"/>
                <a:ext cx="2688375" cy="910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4597842" y="4963958"/>
                <a:ext cx="17320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s-CZ" altLang="cs-CZ" sz="280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altLang="cs-CZ" sz="2800" b="1" dirty="0">
                    <a:latin typeface="Cambria Math" panose="02040503050406030204" pitchFamily="18" charset="0"/>
                  </a:rPr>
                  <a:t> 2,5 h</a:t>
                </a:r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842" y="4963958"/>
                <a:ext cx="1732073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3402469" y="5287579"/>
            <a:ext cx="468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3038477" y="4379911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635276" y="5544333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10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3022325" y="4798770"/>
            <a:ext cx="288000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ahnutá šipka doleva 41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Zahnutá šipka doleva 42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0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4089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12127" y="1064236"/>
            <a:ext cx="8229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/>
            <a:r>
              <a:rPr lang="cs-CZ" sz="2800" dirty="0">
                <a:latin typeface="Times New Roman" panose="02020603050405020304" pitchFamily="18" charset="0"/>
              </a:rPr>
              <a:t>Ze 150 kg cukrovky se získá 25 kg cukru. Z jakého množství cukrovky se získají 3 tuny cukru?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971550" y="2485589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150 kg cukrovky…… 25 kg cukru</a:t>
            </a: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971550" y="3061851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kg cukrovky …... 3000 kg cukru</a:t>
            </a:r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>
            <a:off x="715875" y="3580962"/>
            <a:ext cx="5511930" cy="1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1822522" y="5671051"/>
            <a:ext cx="5259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t cukru se získají z 18 t cukrovky.</a:t>
            </a: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 flipV="1">
            <a:off x="6065385" y="259353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 flipV="1">
            <a:off x="827088" y="258266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4" name="TextovéPole 2"/>
          <p:cNvSpPr txBox="1">
            <a:spLocks noChangeArrowheads="1"/>
          </p:cNvSpPr>
          <p:nvPr/>
        </p:nvSpPr>
        <p:spPr bwMode="auto">
          <a:xfrm>
            <a:off x="79375" y="620713"/>
            <a:ext cx="747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24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283905" y="4050182"/>
                <a:ext cx="212506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150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3000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5" y="4050182"/>
                <a:ext cx="2125069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2007877" y="4041397"/>
                <a:ext cx="3552667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300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877" y="4041397"/>
                <a:ext cx="3552667" cy="910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4810944" y="4274166"/>
                <a:ext cx="33656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s-CZ" alt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altLang="cs-CZ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𝟏𝟖𝟎𝟎𝟎</m:t>
                    </m:r>
                    <m:r>
                      <a:rPr lang="cs-CZ" altLang="cs-CZ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altLang="cs-CZ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𝐤𝐠</m:t>
                    </m:r>
                  </m:oMath>
                </a14:m>
                <a:r>
                  <a:rPr lang="cs-CZ" alt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alt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18 t</a:t>
                </a: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944" y="4274166"/>
                <a:ext cx="3365647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4205422" y="4669729"/>
            <a:ext cx="468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3421544" y="3786775"/>
            <a:ext cx="421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6</a:t>
            </a:r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4245337" y="4870485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37" name="Přímá spojnice 36"/>
          <p:cNvCxnSpPr/>
          <p:nvPr/>
        </p:nvCxnSpPr>
        <p:spPr>
          <a:xfrm flipH="1">
            <a:off x="3265758" y="4156206"/>
            <a:ext cx="688402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ahnutá šipka doleva 37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9" name="Zahnutá šipka doleva 38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4089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12127" y="1064236"/>
            <a:ext cx="82294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800" dirty="0">
                <a:latin typeface="Times New Roman" panose="02020603050405020304" pitchFamily="18" charset="0"/>
              </a:rPr>
              <a:t>1,75 m vysoký Milan vrhá stín 75 cm. Jak vysoký je Emil, když ve stejnou dobu vrhá stín o 6 cm delší než Milan?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971551" y="2485589"/>
            <a:ext cx="454674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175 cm výšky…… 75 cm stín</a:t>
            </a: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971550" y="3061851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cm výšky…….... 81 cm stín</a:t>
            </a:r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715875" y="3604307"/>
            <a:ext cx="5042374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4910467" y="6215539"/>
            <a:ext cx="3680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Emil je vysoký 1,89 m.</a:t>
            </a: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 flipV="1">
            <a:off x="5595819" y="259353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 flipV="1">
            <a:off x="827088" y="258266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4" name="TextovéPole 2"/>
          <p:cNvSpPr txBox="1">
            <a:spLocks noChangeArrowheads="1"/>
          </p:cNvSpPr>
          <p:nvPr/>
        </p:nvSpPr>
        <p:spPr bwMode="auto">
          <a:xfrm>
            <a:off x="79375" y="620713"/>
            <a:ext cx="747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25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20701" y="3890694"/>
                <a:ext cx="1230209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175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1" y="3890694"/>
                <a:ext cx="1230209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752672" y="5338575"/>
                <a:ext cx="820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72" y="5338575"/>
                <a:ext cx="82094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5426950" y="5355785"/>
                <a:ext cx="30897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altLang="cs-CZ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cs-CZ" alt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cm</a:t>
                </a:r>
                <a:r>
                  <a:rPr lang="cs-CZ" alt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altLang="cs-CZ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            m</a:t>
                </a: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50" y="5355785"/>
                <a:ext cx="3089729" cy="523220"/>
              </a:xfrm>
              <a:prstGeom prst="rect">
                <a:avLst/>
              </a:prstGeom>
              <a:blipFill>
                <a:blip r:embed="rId5"/>
                <a:stretch>
                  <a:fillRect t="-12941" r="-2170" b="-3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ahnutá šipka doleva 41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Zahnutá šipka doleva 42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56EA475A-C194-4F5A-BA23-7E977A84716D}"/>
                  </a:ext>
                </a:extLst>
              </p:cNvPr>
              <p:cNvSpPr/>
              <p:nvPr/>
            </p:nvSpPr>
            <p:spPr>
              <a:xfrm>
                <a:off x="1843796" y="3837531"/>
                <a:ext cx="66396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81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75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56EA475A-C194-4F5A-BA23-7E977A847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96" y="3837531"/>
                <a:ext cx="663964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AD196528-AD0D-44B0-981C-F5F2937747CC}"/>
                  </a:ext>
                </a:extLst>
              </p:cNvPr>
              <p:cNvSpPr/>
              <p:nvPr/>
            </p:nvSpPr>
            <p:spPr>
              <a:xfrm>
                <a:off x="1401257" y="5115292"/>
                <a:ext cx="1777877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175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81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75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AD196528-AD0D-44B0-981C-F5F293774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257" y="5115292"/>
                <a:ext cx="1777877" cy="910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206F21F5-5C18-4CFD-BB10-7449FED62E69}"/>
                  </a:ext>
                </a:extLst>
              </p:cNvPr>
              <p:cNvSpPr/>
              <p:nvPr/>
            </p:nvSpPr>
            <p:spPr>
              <a:xfrm>
                <a:off x="3123734" y="5125925"/>
                <a:ext cx="2192546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/>
                            </a:rPr>
                            <m:t>81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206F21F5-5C18-4CFD-BB10-7449FED62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734" y="5125925"/>
                <a:ext cx="2192546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2231787" y="5729538"/>
            <a:ext cx="468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1677805" y="4834228"/>
            <a:ext cx="421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7</a:t>
            </a:r>
          </a:p>
        </p:txBody>
      </p: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2384639" y="5983174"/>
            <a:ext cx="369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cxnSp>
        <p:nvCxnSpPr>
          <p:cNvPr id="37" name="Přímá spojnice 36"/>
          <p:cNvCxnSpPr/>
          <p:nvPr/>
        </p:nvCxnSpPr>
        <p:spPr>
          <a:xfrm flipH="1">
            <a:off x="1405060" y="5230097"/>
            <a:ext cx="688402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3671804" y="5718902"/>
            <a:ext cx="234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3539326" y="5213010"/>
            <a:ext cx="443286" cy="261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3616771" y="5957091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3598557" y="4847860"/>
            <a:ext cx="562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F8E67F44-A2EF-446D-8023-C060D931CB67}"/>
                  </a:ext>
                </a:extLst>
              </p:cNvPr>
              <p:cNvSpPr/>
              <p:nvPr/>
            </p:nvSpPr>
            <p:spPr>
              <a:xfrm>
                <a:off x="4378376" y="5147190"/>
                <a:ext cx="119308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189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F8E67F44-A2EF-446D-8023-C060D931C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76" y="5147190"/>
                <a:ext cx="1193084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délník 47">
            <a:extLst>
              <a:ext uri="{FF2B5EF4-FFF2-40B4-BE49-F238E27FC236}">
                <a16:creationId xmlns:a16="http://schemas.microsoft.com/office/drawing/2014/main" id="{237ED9E0-23E6-4950-A992-65B17D7C70C0}"/>
              </a:ext>
            </a:extLst>
          </p:cNvPr>
          <p:cNvSpPr/>
          <p:nvPr/>
        </p:nvSpPr>
        <p:spPr>
          <a:xfrm>
            <a:off x="7000569" y="5334520"/>
            <a:ext cx="995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1,89</a:t>
            </a:r>
          </a:p>
        </p:txBody>
      </p:sp>
    </p:spTree>
    <p:extLst>
      <p:ext uri="{BB962C8B-B14F-4D97-AF65-F5344CB8AC3E}">
        <p14:creationId xmlns:p14="http://schemas.microsoft.com/office/powerpoint/2010/main" val="8279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9" grpId="0"/>
      <p:bldP spid="363530" grpId="0"/>
      <p:bldP spid="363531" grpId="0" animBg="1"/>
      <p:bldP spid="363537" grpId="0"/>
      <p:bldP spid="363538" grpId="0" animBg="1"/>
      <p:bldP spid="363540" grpId="0" animBg="1"/>
      <p:bldP spid="31" grpId="0"/>
      <p:bldP spid="32" grpId="0"/>
      <p:bldP spid="33" grpId="0"/>
      <p:bldP spid="44" grpId="0"/>
      <p:bldP spid="45" grpId="0"/>
      <p:bldP spid="46" grpId="0"/>
      <p:bldP spid="35" grpId="0"/>
      <p:bldP spid="36" grpId="0"/>
      <p:bldP spid="40" grpId="0"/>
      <p:bldP spid="41" grpId="0"/>
      <p:bldP spid="47" grpId="0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7950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Čerpadlem o výkonu 25 l/s se nádrž naplní za 1 hodinu a 12 minut. Za jak dlouho se nádrž naplní čerpadlem o výkonu 20 l/s?</a:t>
            </a:r>
            <a:r>
              <a:rPr lang="cs-CZ" altLang="cs-CZ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2659165"/>
            <a:ext cx="318186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25 l/s…....  72 minut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235428"/>
            <a:ext cx="312269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l/s…….. x minut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3778353"/>
            <a:ext cx="3831027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459883" y="4302454"/>
            <a:ext cx="481251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Nádrž se naplní za 1,5 hodiny.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3866903" y="271472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15205" y="269567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26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84240" y="3959075"/>
                <a:ext cx="957482" cy="825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72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40" y="3959075"/>
                <a:ext cx="957482" cy="825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10536" y="5460124"/>
                <a:ext cx="8079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6" y="5460124"/>
                <a:ext cx="8079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4087675" y="5479794"/>
            <a:ext cx="3045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90 min =        h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982918" y="2333991"/>
            <a:ext cx="3873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 h 12 min =         min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3302532" y="5820930"/>
            <a:ext cx="324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3228390" y="5313313"/>
            <a:ext cx="443286" cy="261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296927" y="6068023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3274978" y="4932072"/>
            <a:ext cx="562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</a:t>
            </a:r>
          </a:p>
        </p:txBody>
      </p:sp>
      <p:sp>
        <p:nvSpPr>
          <p:cNvPr id="46" name="Zahnutá šipka doleva 45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7" name="Zahnutá šipka doleva 46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63956AE0-24A1-4DA6-94CD-AFC339AA95DA}"/>
              </a:ext>
            </a:extLst>
          </p:cNvPr>
          <p:cNvSpPr/>
          <p:nvPr/>
        </p:nvSpPr>
        <p:spPr>
          <a:xfrm>
            <a:off x="7077532" y="2344623"/>
            <a:ext cx="684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72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AFE711FC-DFEC-4CE4-86DB-F9B4E1AA511C}"/>
                  </a:ext>
                </a:extLst>
              </p:cNvPr>
              <p:cNvSpPr/>
              <p:nvPr/>
            </p:nvSpPr>
            <p:spPr>
              <a:xfrm>
                <a:off x="1448458" y="3884654"/>
                <a:ext cx="663963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AFE711FC-DFEC-4CE4-86DB-F9B4E1AA5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458" y="3884654"/>
                <a:ext cx="663963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AB517BE8-0EED-4BE5-9BE5-9E88E2641A3B}"/>
                  </a:ext>
                </a:extLst>
              </p:cNvPr>
              <p:cNvSpPr/>
              <p:nvPr/>
            </p:nvSpPr>
            <p:spPr>
              <a:xfrm>
                <a:off x="1191021" y="5236835"/>
                <a:ext cx="155218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72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AB517BE8-0EED-4BE5-9BE5-9E88E2641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21" y="5236835"/>
                <a:ext cx="1552180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35102673-F1A2-419C-BE87-F24D4304CF74}"/>
                  </a:ext>
                </a:extLst>
              </p:cNvPr>
              <p:cNvSpPr/>
              <p:nvPr/>
            </p:nvSpPr>
            <p:spPr>
              <a:xfrm>
                <a:off x="2615784" y="5258101"/>
                <a:ext cx="159471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35102673-F1A2-419C-BE87-F24D4304C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784" y="5258101"/>
                <a:ext cx="1594710" cy="910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1820557" y="5829840"/>
            <a:ext cx="468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241576" y="4900906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18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14505" y="6075961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271144" y="5319765"/>
            <a:ext cx="396000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>
            <a:extLst>
              <a:ext uri="{FF2B5EF4-FFF2-40B4-BE49-F238E27FC236}">
                <a16:creationId xmlns:a16="http://schemas.microsoft.com/office/drawing/2014/main" id="{7E56AA1C-2803-46EA-839F-7D5DDE41D6A4}"/>
              </a:ext>
            </a:extLst>
          </p:cNvPr>
          <p:cNvSpPr/>
          <p:nvPr/>
        </p:nvSpPr>
        <p:spPr>
          <a:xfrm>
            <a:off x="5533703" y="5479794"/>
            <a:ext cx="760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1,5</a:t>
            </a:r>
          </a:p>
        </p:txBody>
      </p:sp>
    </p:spTree>
    <p:extLst>
      <p:ext uri="{BB962C8B-B14F-4D97-AF65-F5344CB8AC3E}">
        <p14:creationId xmlns:p14="http://schemas.microsoft.com/office/powerpoint/2010/main" val="13350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28" grpId="0"/>
      <p:bldP spid="44" grpId="0"/>
      <p:bldP spid="45" grpId="0"/>
      <p:bldP spid="38" grpId="0"/>
      <p:bldP spid="48" grpId="0"/>
      <p:bldP spid="49" grpId="0"/>
      <p:bldP spid="50" grpId="0"/>
      <p:bldP spid="30" grpId="0"/>
      <p:bldP spid="32" grpId="0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Turistický kroužek se rozhodl podniknout výlet na zámek vzdálený 20 km. První 3 km ušli za 36 minut. Jak dlouho jim bude celkem trvat cesta na zámek, jestliže půjdou dál stejně rychle a cestou plánují 30 min zastávku?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3" y="3005448"/>
            <a:ext cx="329882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km …....  36 minut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29" y="3581711"/>
            <a:ext cx="3488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km…….. x minut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124636"/>
            <a:ext cx="3831027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331490" y="5037519"/>
            <a:ext cx="481251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Na zámek dorazí za 4,5 hodiny.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3866903" y="306101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15205" y="304196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27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605498" y="4246152"/>
                <a:ext cx="1031436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8" y="4246152"/>
                <a:ext cx="1031436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74325" y="5747208"/>
                <a:ext cx="7972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25" y="5747208"/>
                <a:ext cx="7972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2667915" y="5753075"/>
            <a:ext cx="3045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240 min =       h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5069648" y="4220767"/>
            <a:ext cx="1979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4 h + 0,5 </a:t>
            </a:r>
            <a:r>
              <a:rPr lang="cs-CZ" altLang="cs-CZ" sz="2800" b="1" dirty="0">
                <a:latin typeface="Cambria Math" panose="02040503050406030204" pitchFamily="18" charset="0"/>
              </a:rPr>
              <a:t>=</a:t>
            </a:r>
          </a:p>
        </p:txBody>
      </p:sp>
      <p:sp>
        <p:nvSpPr>
          <p:cNvPr id="42" name="Zahnutá šipka doleva 41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Zahnutá šipka doleva 42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0543F78-06E6-4216-9F7C-65785F1DF5D3}"/>
                  </a:ext>
                </a:extLst>
              </p:cNvPr>
              <p:cNvSpPr/>
              <p:nvPr/>
            </p:nvSpPr>
            <p:spPr>
              <a:xfrm>
                <a:off x="1459091" y="4192989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0543F78-06E6-4216-9F7C-65785F1DF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91" y="4192989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529C077B-0BE7-43E3-8B0E-D55E222956A2}"/>
                  </a:ext>
                </a:extLst>
              </p:cNvPr>
              <p:cNvSpPr/>
              <p:nvPr/>
            </p:nvSpPr>
            <p:spPr>
              <a:xfrm>
                <a:off x="1191014" y="5523922"/>
                <a:ext cx="160534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529C077B-0BE7-43E3-8B0E-D55E22295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14" y="5523922"/>
                <a:ext cx="1605349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>
            <a:cxnSpLocks/>
          </p:cNvCxnSpPr>
          <p:nvPr/>
        </p:nvCxnSpPr>
        <p:spPr>
          <a:xfrm flipH="1">
            <a:off x="1916243" y="6124353"/>
            <a:ext cx="284696" cy="262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241568" y="5230523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893231" y="6341782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260504" y="5617484"/>
            <a:ext cx="396000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>
            <a:extLst>
              <a:ext uri="{FF2B5EF4-FFF2-40B4-BE49-F238E27FC236}">
                <a16:creationId xmlns:a16="http://schemas.microsoft.com/office/drawing/2014/main" id="{B6932D55-0822-4ADF-B140-BE875615E8B1}"/>
              </a:ext>
            </a:extLst>
          </p:cNvPr>
          <p:cNvSpPr/>
          <p:nvPr/>
        </p:nvSpPr>
        <p:spPr>
          <a:xfrm>
            <a:off x="4401022" y="5760621"/>
            <a:ext cx="436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4 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E01E3389-4977-46C0-8DAB-DFF66BAD3231}"/>
              </a:ext>
            </a:extLst>
          </p:cNvPr>
          <p:cNvSpPr/>
          <p:nvPr/>
        </p:nvSpPr>
        <p:spPr>
          <a:xfrm>
            <a:off x="6866549" y="4210135"/>
            <a:ext cx="1012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4,5 h</a:t>
            </a:r>
          </a:p>
        </p:txBody>
      </p:sp>
    </p:spTree>
    <p:extLst>
      <p:ext uri="{BB962C8B-B14F-4D97-AF65-F5344CB8AC3E}">
        <p14:creationId xmlns:p14="http://schemas.microsoft.com/office/powerpoint/2010/main" val="32688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6" grpId="0"/>
      <p:bldP spid="38" grpId="0"/>
      <p:bldP spid="44" grpId="0"/>
      <p:bldP spid="30" grpId="0"/>
      <p:bldP spid="32" grpId="0"/>
      <p:bldP spid="45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Martinův dědeček si zvážil fůru sena a spočítal si, že mu seno pro jeho 15 králíků vystačí na 100 dní. Kolik králíků si ještě může pořídit, když potřebuje seno už jen na 75 dní?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07065" y="2541628"/>
            <a:ext cx="381608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15 králíků …....  100 dní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068463"/>
            <a:ext cx="3932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králíků …..….. 75 dní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3611388"/>
            <a:ext cx="427587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149177" y="6192785"/>
            <a:ext cx="7159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Dědeček si může pořídit ještě dalších 5 králíků.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>
            <a:off x="4361183" y="257966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15205" y="252871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28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62970" y="3703028"/>
                <a:ext cx="1031436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" y="3703028"/>
                <a:ext cx="1031436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89272" y="5214707"/>
                <a:ext cx="7866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72" y="5214707"/>
                <a:ext cx="7866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4029031" y="5220083"/>
            <a:ext cx="70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20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5837225" y="5189609"/>
            <a:ext cx="2041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20 – 15 </a:t>
            </a:r>
            <a:r>
              <a:rPr lang="cs-CZ" altLang="cs-CZ" sz="2800" b="1" dirty="0">
                <a:latin typeface="Cambria Math" panose="02040503050406030204" pitchFamily="18" charset="0"/>
              </a:rPr>
              <a:t>= 5</a:t>
            </a:r>
          </a:p>
        </p:txBody>
      </p:sp>
      <p:sp>
        <p:nvSpPr>
          <p:cNvPr id="47" name="Zahnutá šipka doleva 46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5158139-E0A1-4B0D-BA86-891FF836B741}"/>
                  </a:ext>
                </a:extLst>
              </p:cNvPr>
              <p:cNvSpPr/>
              <p:nvPr/>
            </p:nvSpPr>
            <p:spPr>
              <a:xfrm>
                <a:off x="1412866" y="3660498"/>
                <a:ext cx="86273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75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5158139-E0A1-4B0D-BA86-891FF836B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66" y="3660498"/>
                <a:ext cx="862737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DE4C6FB4-F05E-42C6-A0E4-E91CABD384AD}"/>
                  </a:ext>
                </a:extLst>
              </p:cNvPr>
              <p:cNvSpPr/>
              <p:nvPr/>
            </p:nvSpPr>
            <p:spPr>
              <a:xfrm>
                <a:off x="1116594" y="4991421"/>
                <a:ext cx="1786094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75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DE4C6FB4-F05E-42C6-A0E4-E91CABD38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94" y="4991421"/>
                <a:ext cx="1786094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F3C30E99-D2E5-43C7-B31D-BB6472452172}"/>
                  </a:ext>
                </a:extLst>
              </p:cNvPr>
              <p:cNvSpPr/>
              <p:nvPr/>
            </p:nvSpPr>
            <p:spPr>
              <a:xfrm>
                <a:off x="2754009" y="4991421"/>
                <a:ext cx="1456485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F3C30E99-D2E5-43C7-B31D-BB6472452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09" y="4991421"/>
                <a:ext cx="1456485" cy="910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1859353" y="5595057"/>
            <a:ext cx="468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953108" y="4712102"/>
            <a:ext cx="386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30024" y="5832269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793300" y="5095615"/>
            <a:ext cx="576000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3344777" y="5596779"/>
            <a:ext cx="324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2853946" y="5089163"/>
            <a:ext cx="396000" cy="261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374519" y="5790710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932432" y="4654759"/>
            <a:ext cx="562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49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6" grpId="0"/>
      <p:bldP spid="38" grpId="0"/>
      <p:bldP spid="49" grpId="0"/>
      <p:bldP spid="50" grpId="0"/>
      <p:bldP spid="30" grpId="0"/>
      <p:bldP spid="32" grpId="0"/>
      <p:bldP spid="44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Pravidelný náklad uhlí pro tepelnou elektrárnu bývá naložen na 20 patnáctitunových vagónů. Dnes musí být stejně velký náklad uhlí naložen na menší dvanáctitunové vagóny. Kolik jich bude potřeba?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07065" y="2945676"/>
            <a:ext cx="38054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15 tunové …  20 vagónů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472511"/>
            <a:ext cx="3932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12 tunové …. x vagónů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015436"/>
            <a:ext cx="427587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859942" y="5108261"/>
            <a:ext cx="39757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dirty="0">
                <a:latin typeface="Times New Roman" panose="02020603050405020304" pitchFamily="18" charset="0"/>
              </a:rPr>
              <a:t>Dvanáctitunových vagónů </a:t>
            </a:r>
          </a:p>
          <a:p>
            <a:pPr eaLnBrk="1" hangingPunct="1"/>
            <a:r>
              <a:rPr lang="cs-CZ" sz="2800" dirty="0">
                <a:latin typeface="Times New Roman" panose="02020603050405020304" pitchFamily="18" charset="0"/>
              </a:rPr>
              <a:t>bude potřeba 25</a:t>
            </a:r>
            <a:r>
              <a:rPr lang="cs-CZ" altLang="cs-CZ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361183" y="295181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15205" y="293276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29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424750" y="4170866"/>
                <a:ext cx="1031436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0" y="4170866"/>
                <a:ext cx="1031436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25476" y="5671910"/>
                <a:ext cx="7760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6" y="5671910"/>
                <a:ext cx="7760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725998" y="5653584"/>
            <a:ext cx="65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25</a:t>
            </a:r>
          </a:p>
        </p:txBody>
      </p:sp>
      <p:sp>
        <p:nvSpPr>
          <p:cNvPr id="47" name="Zahnutá šipka doleva 46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A7F49559-EFB8-4175-A98E-204D1B1BD17C}"/>
                  </a:ext>
                </a:extLst>
              </p:cNvPr>
              <p:cNvSpPr/>
              <p:nvPr/>
            </p:nvSpPr>
            <p:spPr>
              <a:xfrm>
                <a:off x="1278337" y="4117704"/>
                <a:ext cx="663963" cy="90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A7F49559-EFB8-4175-A98E-204D1B1BD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37" y="4117704"/>
                <a:ext cx="663963" cy="907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F20CAE4B-5AC7-4939-9D08-051CCDF40DEA}"/>
                  </a:ext>
                </a:extLst>
              </p:cNvPr>
              <p:cNvSpPr/>
              <p:nvPr/>
            </p:nvSpPr>
            <p:spPr>
              <a:xfrm>
                <a:off x="1020899" y="5427357"/>
                <a:ext cx="2636701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F20CAE4B-5AC7-4939-9D08-051CCDF40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99" y="5427357"/>
                <a:ext cx="2636701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324FF90C-DBF6-4E72-90AA-E66674EC0680}"/>
                  </a:ext>
                </a:extLst>
              </p:cNvPr>
              <p:cNvSpPr/>
              <p:nvPr/>
            </p:nvSpPr>
            <p:spPr>
              <a:xfrm>
                <a:off x="2466927" y="5437990"/>
                <a:ext cx="1477753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324FF90C-DBF6-4E72-90AA-E66674EC0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27" y="5437990"/>
                <a:ext cx="1477753" cy="910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1662547" y="6043349"/>
            <a:ext cx="468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146530" y="5124606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759902" y="6289471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cxnSp>
        <p:nvCxnSpPr>
          <p:cNvPr id="41" name="Přímá spojnice 40"/>
          <p:cNvCxnSpPr>
            <a:cxnSpLocks/>
          </p:cNvCxnSpPr>
          <p:nvPr/>
        </p:nvCxnSpPr>
        <p:spPr>
          <a:xfrm flipH="1">
            <a:off x="1057067" y="5528930"/>
            <a:ext cx="484654" cy="247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2975506" y="6043349"/>
            <a:ext cx="324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2947342" y="5514466"/>
            <a:ext cx="396000" cy="261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007403" y="6216014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3004563" y="5067706"/>
            <a:ext cx="562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83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38" grpId="0"/>
      <p:bldP spid="46" grpId="0"/>
      <p:bldP spid="49" grpId="0"/>
      <p:bldP spid="30" grpId="0"/>
      <p:bldP spid="32" grpId="0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4" y="1047873"/>
            <a:ext cx="87852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Komín postavený z 8 kostek tvaru krychle je vysoký 52 cm.</a:t>
            </a:r>
          </a:p>
          <a:p>
            <a:r>
              <a:rPr lang="cs-CZ" sz="2800" dirty="0">
                <a:latin typeface="Times New Roman" panose="02020603050405020304" pitchFamily="18" charset="0"/>
              </a:rPr>
              <a:t>Kolik kostek bychom museli přidat, aby byl komín vysoký 130 cm?  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88390" y="2516989"/>
            <a:ext cx="340514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8 kostek ….... 52 cm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70927" y="3093252"/>
            <a:ext cx="3488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kostek ….. 130 cm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328028" y="3636177"/>
            <a:ext cx="3831027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300392" y="6235383"/>
            <a:ext cx="5280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Je potřeba přidat dalších 12 kostek.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3898801" y="257255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47103" y="2553502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30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641091" y="3737924"/>
                <a:ext cx="832664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1" y="3737924"/>
                <a:ext cx="832664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603465" y="5281492"/>
                <a:ext cx="8531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5" y="5281492"/>
                <a:ext cx="8531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4171282" y="5269928"/>
            <a:ext cx="687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20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5710540" y="5094455"/>
            <a:ext cx="2112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20 – 8 = </a:t>
            </a:r>
            <a:r>
              <a:rPr lang="cs-CZ" altLang="cs-CZ" sz="2800" b="1" dirty="0">
                <a:latin typeface="Cambria Math" panose="02040503050406030204" pitchFamily="18" charset="0"/>
              </a:rPr>
              <a:t>12</a:t>
            </a:r>
          </a:p>
        </p:txBody>
      </p:sp>
      <p:sp>
        <p:nvSpPr>
          <p:cNvPr id="47" name="Zahnutá šipka doleva 46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8F9D78C5-9CC8-4628-B89F-5C9070E1B136}"/>
                  </a:ext>
                </a:extLst>
              </p:cNvPr>
              <p:cNvSpPr/>
              <p:nvPr/>
            </p:nvSpPr>
            <p:spPr>
              <a:xfrm>
                <a:off x="1295909" y="3695394"/>
                <a:ext cx="86273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8F9D78C5-9CC8-4628-B89F-5C9070E1B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09" y="3695394"/>
                <a:ext cx="862736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FD781409-34F5-4A0A-BA46-A76D2BB5C4B0}"/>
                  </a:ext>
                </a:extLst>
              </p:cNvPr>
              <p:cNvSpPr/>
              <p:nvPr/>
            </p:nvSpPr>
            <p:spPr>
              <a:xfrm>
                <a:off x="1283950" y="5047576"/>
                <a:ext cx="1554944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FD781409-34F5-4A0A-BA46-A76D2BB5C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50" y="5047576"/>
                <a:ext cx="1554944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0C00D49B-C4EA-4746-A893-B5A442AFA6D3}"/>
                  </a:ext>
                </a:extLst>
              </p:cNvPr>
              <p:cNvSpPr/>
              <p:nvPr/>
            </p:nvSpPr>
            <p:spPr>
              <a:xfrm>
                <a:off x="2708711" y="5068841"/>
                <a:ext cx="164000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cs-CZ" altLang="cs-CZ" sz="2800" i="1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0C00D49B-C4EA-4746-A893-B5A442AFA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711" y="5068841"/>
                <a:ext cx="1640005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1832678" y="5629947"/>
            <a:ext cx="468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313238" y="4722279"/>
            <a:ext cx="363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805200" y="5897334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13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297086" y="5148040"/>
            <a:ext cx="309810" cy="247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3207530" y="5155227"/>
            <a:ext cx="539383" cy="281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3286727" y="5661845"/>
            <a:ext cx="406088" cy="256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253401" y="4764723"/>
            <a:ext cx="508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10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3341292" y="5924035"/>
            <a:ext cx="363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53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6" grpId="0"/>
      <p:bldP spid="38" grpId="0"/>
      <p:bldP spid="49" grpId="0"/>
      <p:bldP spid="50" grpId="0"/>
      <p:bldP spid="30" grpId="0"/>
      <p:bldP spid="32" grpId="0"/>
      <p:bldP spid="44" grpId="0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2800"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cs-CZ" dirty="0"/>
              <a:t>3 přítoky přitéká do bazénu každou minutu 120 l vody. Kolik hl vody přiteče do bazénu 5 stejně výkonnými přítoky za 1 hodinu?</a:t>
            </a:r>
            <a:endParaRPr lang="cs-CZ" altLang="cs-CZ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2557182"/>
            <a:ext cx="3819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přítoky…....  120 l/min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29" y="3133445"/>
            <a:ext cx="479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přítoky……...  x l/min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96130" y="3667912"/>
            <a:ext cx="4678206" cy="8456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935662" y="6258378"/>
            <a:ext cx="747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5 přítoky přiteče do bazénu za hodinu 120 hl vody.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424687" y="2612744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15205" y="259369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31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48644" y="3781943"/>
                <a:ext cx="1230209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4" y="3781943"/>
                <a:ext cx="1230209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74332" y="5187288"/>
                <a:ext cx="7653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2" y="5187288"/>
                <a:ext cx="7653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98287" y="5817072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563465" y="5181915"/>
            <a:ext cx="1220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12000</a:t>
            </a:r>
          </a:p>
        </p:txBody>
      </p:sp>
      <p:sp>
        <p:nvSpPr>
          <p:cNvPr id="43" name="Zahnutá šipka doleva 42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4" name="Zahnutá šipka doleva 43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3374782D-9758-48AA-8DE6-BC220A1D97F4}"/>
                  </a:ext>
                </a:extLst>
              </p:cNvPr>
              <p:cNvSpPr/>
              <p:nvPr/>
            </p:nvSpPr>
            <p:spPr>
              <a:xfrm>
                <a:off x="1664802" y="3728780"/>
                <a:ext cx="46519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3374782D-9758-48AA-8DE6-BC220A1D9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02" y="3728780"/>
                <a:ext cx="46519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D8A7CE78-41DC-42C7-A98B-FF79DBBC227B}"/>
                  </a:ext>
                </a:extLst>
              </p:cNvPr>
              <p:cNvSpPr/>
              <p:nvPr/>
            </p:nvSpPr>
            <p:spPr>
              <a:xfrm>
                <a:off x="1191019" y="4953372"/>
                <a:ext cx="16372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D8A7CE78-41DC-42C7-A98B-FF79DBBC2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19" y="4953372"/>
                <a:ext cx="1637241" cy="938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délník 45">
            <a:extLst>
              <a:ext uri="{FF2B5EF4-FFF2-40B4-BE49-F238E27FC236}">
                <a16:creationId xmlns:a16="http://schemas.microsoft.com/office/drawing/2014/main" id="{E34A74BB-3E02-42C3-B967-59615D50DCDB}"/>
              </a:ext>
            </a:extLst>
          </p:cNvPr>
          <p:cNvSpPr/>
          <p:nvPr/>
        </p:nvSpPr>
        <p:spPr>
          <a:xfrm>
            <a:off x="2658311" y="5187288"/>
            <a:ext cx="6358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200 l/min =               l/hod =           </a:t>
            </a:r>
            <a:r>
              <a:rPr lang="cs-CZ" alt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hl/hod </a:t>
            </a: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id="{EBA6F648-7058-4F02-8EA3-3879029C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219" y="5181915"/>
            <a:ext cx="795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120</a:t>
            </a:r>
          </a:p>
        </p:txBody>
      </p:sp>
      <p:cxnSp>
        <p:nvCxnSpPr>
          <p:cNvPr id="29" name="Přímá spojnice 28"/>
          <p:cNvCxnSpPr/>
          <p:nvPr/>
        </p:nvCxnSpPr>
        <p:spPr>
          <a:xfrm flipH="1">
            <a:off x="2056600" y="5580605"/>
            <a:ext cx="200266" cy="225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386017" y="4686461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40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275231" y="5074557"/>
            <a:ext cx="629251" cy="245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B19F8AC-EC7A-4258-B4E3-8A8D6268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961" y="4977100"/>
            <a:ext cx="585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.60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CABE545F-DDA9-4A0C-9446-902C3823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222" y="4955836"/>
            <a:ext cx="776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:100</a:t>
            </a:r>
          </a:p>
        </p:txBody>
      </p:sp>
    </p:spTree>
    <p:extLst>
      <p:ext uri="{BB962C8B-B14F-4D97-AF65-F5344CB8AC3E}">
        <p14:creationId xmlns:p14="http://schemas.microsoft.com/office/powerpoint/2010/main" val="22560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32" grpId="0"/>
      <p:bldP spid="42" grpId="0"/>
      <p:bldP spid="38" grpId="0"/>
      <p:bldP spid="45" grpId="0"/>
      <p:bldP spid="46" grpId="0"/>
      <p:bldP spid="48" grpId="0"/>
      <p:bldP spid="30" grpId="0"/>
      <p:bldP spid="49" grpId="0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2800"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cs-CZ" dirty="0"/>
              <a:t>Svítí-li na chodbě 60wattová žárovka, prosvítí se za 1 </a:t>
            </a:r>
            <a:r>
              <a:rPr lang="cs-CZ"/>
              <a:t>hodinu 1,20 </a:t>
            </a:r>
            <a:r>
              <a:rPr lang="cs-CZ" dirty="0"/>
              <a:t>Kč. Kolik korun bychom za 100 hodin svícení ušetřili, kdyby na chodbě svítila jen 40wattová žárovka?</a:t>
            </a:r>
            <a:endParaRPr lang="cs-CZ" altLang="cs-CZ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2429166"/>
            <a:ext cx="4524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60W žárovka …....  1,2 Kč/h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29" y="3005429"/>
            <a:ext cx="479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40W žárovka …….... x Kč/h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96130" y="3542037"/>
            <a:ext cx="5135406" cy="631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686306" y="6120910"/>
            <a:ext cx="481251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Za 100 hodin ušetříme 40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201927" y="248472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15205" y="246567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32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79262" y="3877213"/>
                <a:ext cx="1105174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2" y="3877213"/>
                <a:ext cx="1105174" cy="872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70080" y="5356990"/>
                <a:ext cx="81215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80" y="5356990"/>
                <a:ext cx="8121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2704734" y="5338826"/>
            <a:ext cx="1633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0,8 Kč/h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3063448" y="3805903"/>
            <a:ext cx="5782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za 1 h ušetříme …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3064565" y="4354907"/>
            <a:ext cx="3293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za 100 h ušetříme …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3" name="Zahnutá šipka doleva 42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4" name="Zahnutá šipka doleva 43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53781F5-3796-4122-9136-B773A8E33D54}"/>
                  </a:ext>
                </a:extLst>
              </p:cNvPr>
              <p:cNvSpPr/>
              <p:nvPr/>
            </p:nvSpPr>
            <p:spPr>
              <a:xfrm>
                <a:off x="1522886" y="3824047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53781F5-3796-4122-9136-B773A8E33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86" y="3824047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6189A6BC-62D1-4112-9092-DEDD021DEC37}"/>
                  </a:ext>
                </a:extLst>
              </p:cNvPr>
              <p:cNvSpPr/>
              <p:nvPr/>
            </p:nvSpPr>
            <p:spPr>
              <a:xfrm>
                <a:off x="1197400" y="5112435"/>
                <a:ext cx="1758451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6189A6BC-62D1-4112-9092-DEDD021DE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00" y="5112435"/>
                <a:ext cx="1758451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1933475" y="5694806"/>
            <a:ext cx="396000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983402" y="4832021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891962" y="5965503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941467" y="5223116"/>
            <a:ext cx="396000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>
            <a:extLst>
              <a:ext uri="{FF2B5EF4-FFF2-40B4-BE49-F238E27FC236}">
                <a16:creationId xmlns:a16="http://schemas.microsoft.com/office/drawing/2014/main" id="{822224A4-B695-414C-9CFD-27F20B37351B}"/>
              </a:ext>
            </a:extLst>
          </p:cNvPr>
          <p:cNvSpPr/>
          <p:nvPr/>
        </p:nvSpPr>
        <p:spPr>
          <a:xfrm>
            <a:off x="5806649" y="3805903"/>
            <a:ext cx="2922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1,2 – 0,8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342E42C1-1728-4F3E-9965-9852C72F792A}"/>
              </a:ext>
            </a:extLst>
          </p:cNvPr>
          <p:cNvSpPr/>
          <p:nvPr/>
        </p:nvSpPr>
        <p:spPr>
          <a:xfrm>
            <a:off x="7497227" y="3795270"/>
            <a:ext cx="123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0,4 Kč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A6F00D67-8FCE-40F0-92FA-BF58970D3795}"/>
              </a:ext>
            </a:extLst>
          </p:cNvPr>
          <p:cNvSpPr/>
          <p:nvPr/>
        </p:nvSpPr>
        <p:spPr>
          <a:xfrm>
            <a:off x="6179904" y="4354908"/>
            <a:ext cx="1847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100 . 0,4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FBC90F7F-DDE6-436D-AE41-96E7B2F9CD8D}"/>
              </a:ext>
            </a:extLst>
          </p:cNvPr>
          <p:cNvSpPr/>
          <p:nvPr/>
        </p:nvSpPr>
        <p:spPr>
          <a:xfrm>
            <a:off x="7881113" y="4354908"/>
            <a:ext cx="115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40 Kč</a:t>
            </a:r>
          </a:p>
        </p:txBody>
      </p:sp>
    </p:spTree>
    <p:extLst>
      <p:ext uri="{BB962C8B-B14F-4D97-AF65-F5344CB8AC3E}">
        <p14:creationId xmlns:p14="http://schemas.microsoft.com/office/powerpoint/2010/main" val="34663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6" grpId="0"/>
      <p:bldP spid="42" grpId="0"/>
      <p:bldP spid="38" grpId="0"/>
      <p:bldP spid="45" grpId="0"/>
      <p:bldP spid="30" grpId="0"/>
      <p:bldP spid="32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6" name="Obdélník 1"/>
          <p:cNvSpPr>
            <a:spLocks noChangeArrowheads="1"/>
          </p:cNvSpPr>
          <p:nvPr/>
        </p:nvSpPr>
        <p:spPr bwMode="auto">
          <a:xfrm>
            <a:off x="395288" y="1052513"/>
            <a:ext cx="8137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/>
              <a:t>Trojčlenka</a:t>
            </a:r>
            <a:r>
              <a:rPr lang="cs-CZ" altLang="cs-CZ" sz="3200"/>
              <a:t> je postup řešení úloh na přímou a nepřímou úměrnost.</a:t>
            </a:r>
          </a:p>
          <a:p>
            <a:pPr eaLnBrk="1" hangingPunct="1"/>
            <a:endParaRPr lang="cs-CZ" altLang="cs-CZ" sz="3200"/>
          </a:p>
          <a:p>
            <a:pPr eaLnBrk="1" hangingPunct="1"/>
            <a:r>
              <a:rPr lang="cs-CZ" altLang="cs-CZ" sz="3200"/>
              <a:t>Jde o sestavení rovnosti dvou poměrů, přičemž 3 členy známe a čtvrtý máme spočítat.</a:t>
            </a:r>
          </a:p>
        </p:txBody>
      </p:sp>
      <p:sp>
        <p:nvSpPr>
          <p:cNvPr id="10" name="Šipka doprava 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Šipka doprava 1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Zahnutá šipka doleva 11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19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4" y="1029788"/>
            <a:ext cx="88138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Původně jsme jeli nakoupit 30 lístků do divadla po 280 Kč. Nakonec jsme dostali množstevní slevu a pořídily za stejné peníze 35 lístků. Kolik stál 1 lístek?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07064" y="2544824"/>
            <a:ext cx="34120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30 lístků …..  280 Kč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071659"/>
            <a:ext cx="3369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35 lístků…..…. x Kč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96130" y="3608267"/>
            <a:ext cx="4038126" cy="631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5180323" y="6173407"/>
            <a:ext cx="308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lístek stál 240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132583" y="255095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15205" y="253190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33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45560" y="3751247"/>
                <a:ext cx="1230209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60" y="3751247"/>
                <a:ext cx="1230209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87358" y="5178133"/>
                <a:ext cx="7566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8" y="5178133"/>
                <a:ext cx="7566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4247068" y="5200305"/>
            <a:ext cx="1324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240 Kč</a:t>
            </a:r>
          </a:p>
        </p:txBody>
      </p:sp>
      <p:sp>
        <p:nvSpPr>
          <p:cNvPr id="45" name="Zahnutá šipka doleva 44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6" name="Zahnutá šipka doleva 45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8C7A8E61-C7C7-4076-A779-D833780B81A5}"/>
                  </a:ext>
                </a:extLst>
              </p:cNvPr>
              <p:cNvSpPr/>
              <p:nvPr/>
            </p:nvSpPr>
            <p:spPr>
              <a:xfrm>
                <a:off x="1636760" y="3687449"/>
                <a:ext cx="66396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8C7A8E61-C7C7-4076-A779-D833780B8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760" y="3687449"/>
                <a:ext cx="663964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5E8890C1-8B87-444C-865C-2B661DF5EA74}"/>
                  </a:ext>
                </a:extLst>
              </p:cNvPr>
              <p:cNvSpPr/>
              <p:nvPr/>
            </p:nvSpPr>
            <p:spPr>
              <a:xfrm>
                <a:off x="1116266" y="4976110"/>
                <a:ext cx="175452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5E8890C1-8B87-444C-865C-2B661DF5E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6" y="4976110"/>
                <a:ext cx="1754525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E7CA183E-B120-40F6-B780-E88BBD1E3E5D}"/>
                  </a:ext>
                </a:extLst>
              </p:cNvPr>
              <p:cNvSpPr/>
              <p:nvPr/>
            </p:nvSpPr>
            <p:spPr>
              <a:xfrm>
                <a:off x="2764312" y="4997375"/>
                <a:ext cx="159503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E7CA183E-B120-40F6-B780-E88BBD1E3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312" y="4997375"/>
                <a:ext cx="1595037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2943295" y="4696225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40</a:t>
            </a:r>
          </a:p>
        </p:txBody>
      </p:sp>
      <p:cxnSp>
        <p:nvCxnSpPr>
          <p:cNvPr id="43" name="Přímá spojnice 42"/>
          <p:cNvCxnSpPr/>
          <p:nvPr/>
        </p:nvCxnSpPr>
        <p:spPr>
          <a:xfrm>
            <a:off x="2810856" y="5056040"/>
            <a:ext cx="612000" cy="317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3613521" y="5596328"/>
            <a:ext cx="233932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3568188" y="5807992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29" name="Přímá spojnice 28"/>
          <p:cNvCxnSpPr/>
          <p:nvPr/>
        </p:nvCxnSpPr>
        <p:spPr>
          <a:xfrm flipH="1">
            <a:off x="1972317" y="5549562"/>
            <a:ext cx="460810" cy="311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90850" y="5812328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7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988401" y="5051986"/>
            <a:ext cx="400443" cy="317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2021237" y="4706857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014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7" grpId="0"/>
      <p:bldP spid="48" grpId="0"/>
      <p:bldP spid="49" grpId="0"/>
      <p:bldP spid="30" grpId="0"/>
      <p:bldP spid="38" grpId="0"/>
      <p:bldP spid="32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10080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2800"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cs-CZ" dirty="0"/>
              <a:t>Za 2,5 hodiny ujel Radim ve svém autě celkem 200 km. Jak dlouho ještě stejnou rychlostí pojede, jestliže má celkem ujet 380 km?</a:t>
            </a:r>
            <a:endParaRPr lang="cs-CZ" altLang="cs-CZ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3" y="3136652"/>
            <a:ext cx="3033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200 km …....  2,5 h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670383"/>
            <a:ext cx="2997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180 km …….. x h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96130" y="4236749"/>
            <a:ext cx="3571782" cy="845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606" name="Text Box 14"/>
              <p:cNvSpPr txBox="1">
                <a:spLocks noChangeArrowheads="1"/>
              </p:cNvSpPr>
              <p:nvPr/>
            </p:nvSpPr>
            <p:spPr bwMode="auto">
              <a:xfrm>
                <a:off x="4415522" y="4145202"/>
                <a:ext cx="4483930" cy="1131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800" dirty="0">
                    <a:latin typeface="Times New Roman" panose="02020603050405020304" pitchFamily="18" charset="0"/>
                  </a:rPr>
                  <a:t>Radim pojede ještě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</a:rPr>
                  <a:t> hodiny</a:t>
                </a:r>
              </a:p>
              <a:p>
                <a:pPr eaLnBrk="1" hangingPunct="1"/>
                <a:r>
                  <a:rPr lang="cs-CZ" altLang="cs-CZ" sz="2800" dirty="0">
                    <a:latin typeface="Times New Roman" panose="02020603050405020304" pitchFamily="18" charset="0"/>
                  </a:rPr>
                  <a:t>                           (2 h 15 min).</a:t>
                </a:r>
              </a:p>
            </p:txBody>
          </p:sp>
        </mc:Choice>
        <mc:Fallback xmlns="">
          <p:sp>
            <p:nvSpPr>
              <p:cNvPr id="366606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5522" y="4145202"/>
                <a:ext cx="4483930" cy="1131592"/>
              </a:xfrm>
              <a:prstGeom prst="rect">
                <a:avLst/>
              </a:prstGeom>
              <a:blipFill>
                <a:blip r:embed="rId2"/>
                <a:stretch>
                  <a:fillRect l="-2717" r="-1223" b="-139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3711455" y="318158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15205" y="3162532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34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04840" y="4350780"/>
                <a:ext cx="1105174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0" y="4350780"/>
                <a:ext cx="1105174" cy="87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10535" y="5681707"/>
                <a:ext cx="9780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5" y="5681707"/>
                <a:ext cx="9780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13504" y="2487744"/>
            <a:ext cx="5795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zbývá ujet …....  380 – 200 = 180 km</a:t>
            </a:r>
          </a:p>
        </p:txBody>
      </p:sp>
      <p:sp>
        <p:nvSpPr>
          <p:cNvPr id="42" name="Zahnutá šipka doleva 41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4" name="Zahnutá šipka doleva 43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E20EF48B-BCC9-4224-A47F-68FEF1BCEAE9}"/>
                  </a:ext>
                </a:extLst>
              </p:cNvPr>
              <p:cNvSpPr/>
              <p:nvPr/>
            </p:nvSpPr>
            <p:spPr>
              <a:xfrm>
                <a:off x="1466031" y="4318882"/>
                <a:ext cx="86273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E20EF48B-BCC9-4224-A47F-68FEF1BCE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31" y="4318882"/>
                <a:ext cx="862736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5AC532C0-B008-4DFD-9B0E-AF6D932F1FD5}"/>
                  </a:ext>
                </a:extLst>
              </p:cNvPr>
              <p:cNvSpPr/>
              <p:nvPr/>
            </p:nvSpPr>
            <p:spPr>
              <a:xfrm>
                <a:off x="1191020" y="5522214"/>
                <a:ext cx="1956218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5AC532C0-B008-4DFD-9B0E-AF6D932F1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20" y="5522214"/>
                <a:ext cx="1956218" cy="910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480055AE-E0B5-49F2-AB94-32F5656AB0CE}"/>
                  </a:ext>
                </a:extLst>
              </p:cNvPr>
              <p:cNvSpPr/>
              <p:nvPr/>
            </p:nvSpPr>
            <p:spPr>
              <a:xfrm>
                <a:off x="2892229" y="5543480"/>
                <a:ext cx="1371428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480055AE-E0B5-49F2-AB94-32F5656AB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229" y="5543480"/>
                <a:ext cx="1371428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4CB59D29-6BE4-4313-9164-351846BCED22}"/>
                  </a:ext>
                </a:extLst>
              </p:cNvPr>
              <p:cNvSpPr/>
              <p:nvPr/>
            </p:nvSpPr>
            <p:spPr>
              <a:xfrm>
                <a:off x="4029913" y="5777401"/>
                <a:ext cx="13820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2,25=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4CB59D29-6BE4-4313-9164-351846BCE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913" y="5777401"/>
                <a:ext cx="13820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9B47C86B-4AE8-4A35-805F-82CD99AF302E}"/>
                  </a:ext>
                </a:extLst>
              </p:cNvPr>
              <p:cNvSpPr/>
              <p:nvPr/>
            </p:nvSpPr>
            <p:spPr>
              <a:xfrm>
                <a:off x="5178229" y="5564747"/>
                <a:ext cx="1881789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cs-CZ" altLang="cs-CZ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altLang="cs-CZ" sz="2800" b="0" i="0" smtClean="0">
                          <a:latin typeface="Cambria Math" panose="02040503050406030204" pitchFamily="18" charset="0"/>
                        </a:rPr>
                        <m:t>hodiny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9B47C86B-4AE8-4A35-805F-82CD99AF3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229" y="5564747"/>
                <a:ext cx="1881789" cy="910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1916464" y="6146265"/>
            <a:ext cx="578565" cy="19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2115245" y="5231167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9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23859" y="6354017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10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881924" y="5620645"/>
            <a:ext cx="629251" cy="245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43" grpId="0"/>
      <p:bldP spid="45" grpId="0"/>
      <p:bldP spid="46" grpId="0"/>
      <p:bldP spid="47" grpId="0"/>
      <p:bldP spid="48" grpId="0"/>
      <p:bldP spid="50" grpId="0"/>
      <p:bldP spid="30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dirty="0">
                <a:latin typeface="Times New Roman" panose="02020603050405020304" pitchFamily="18" charset="0"/>
              </a:rPr>
              <a:t>V nádobě tvaru válce je 80 litrů vody a voda sahá do výšky 45 cm. Kolik litrů vody bude v nádobě, bude-li sahat do výšky 72cm?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2599971"/>
            <a:ext cx="3766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80 litrů …….....  45 cm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700815" y="3176234"/>
            <a:ext cx="358410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litrů ……..….. 72 cm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3719159"/>
            <a:ext cx="4337096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856990" y="6099356"/>
            <a:ext cx="347146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Ve válci je 128 litrů.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336691" y="270792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36140" y="268618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35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605496" y="3823637"/>
                <a:ext cx="1031436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80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6" y="3823637"/>
                <a:ext cx="1031436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626066" y="5313276"/>
                <a:ext cx="8199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6" y="5313276"/>
                <a:ext cx="8199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4206883" y="5330278"/>
                <a:ext cx="17761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0" smtClean="0">
                          <a:latin typeface="Cambria Math"/>
                        </a:rPr>
                        <m:t>𝟏𝟐𝟖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2800" b="0" i="0" smtClean="0">
                          <a:latin typeface="Cambria Math"/>
                        </a:rPr>
                        <m:t>litr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ů</m:t>
                      </m:r>
                      <m:r>
                        <a:rPr lang="cs-CZ" altLang="cs-CZ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883" y="5330278"/>
                <a:ext cx="17761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Zahnutá šipka doleva 47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E4F856AC-CC61-47CF-AC9A-716B9C1B28D2}"/>
                  </a:ext>
                </a:extLst>
              </p:cNvPr>
              <p:cNvSpPr/>
              <p:nvPr/>
            </p:nvSpPr>
            <p:spPr>
              <a:xfrm>
                <a:off x="1469723" y="3791739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72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E4F856AC-CC61-47CF-AC9A-716B9C1B2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723" y="3791739"/>
                <a:ext cx="66396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C1427B8B-6592-4946-80C3-B76092FC584B}"/>
                  </a:ext>
                </a:extLst>
              </p:cNvPr>
              <p:cNvSpPr/>
              <p:nvPr/>
            </p:nvSpPr>
            <p:spPr>
              <a:xfrm>
                <a:off x="1274656" y="5068721"/>
                <a:ext cx="372265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80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72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C1427B8B-6592-4946-80C3-B76092FC5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56" y="5068721"/>
                <a:ext cx="372265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DEBA6A49-3571-4F3D-A62E-AF8F45B57232}"/>
                  </a:ext>
                </a:extLst>
              </p:cNvPr>
              <p:cNvSpPr/>
              <p:nvPr/>
            </p:nvSpPr>
            <p:spPr>
              <a:xfrm>
                <a:off x="2760098" y="5099935"/>
                <a:ext cx="181190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/>
                            </a:rPr>
                            <m:t>72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DEBA6A49-3571-4F3D-A62E-AF8F45B5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98" y="5099935"/>
                <a:ext cx="1811903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/>
          <p:cNvCxnSpPr/>
          <p:nvPr/>
        </p:nvCxnSpPr>
        <p:spPr>
          <a:xfrm flipH="1">
            <a:off x="2008504" y="5665178"/>
            <a:ext cx="311769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1295509" y="4744871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16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1377765" y="5151655"/>
            <a:ext cx="344201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1997560" y="5923813"/>
            <a:ext cx="4149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9</a:t>
            </a:r>
          </a:p>
        </p:txBody>
      </p:sp>
      <p:cxnSp>
        <p:nvCxnSpPr>
          <p:cNvPr id="43" name="Přímá spojnice 42"/>
          <p:cNvCxnSpPr/>
          <p:nvPr/>
        </p:nvCxnSpPr>
        <p:spPr>
          <a:xfrm>
            <a:off x="3444077" y="5177972"/>
            <a:ext cx="358184" cy="26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3484501" y="4759731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8</a:t>
            </a:r>
          </a:p>
        </p:txBody>
      </p: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3462125" y="5954931"/>
            <a:ext cx="4149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47" name="Přímá spojnice 46"/>
          <p:cNvCxnSpPr/>
          <p:nvPr/>
        </p:nvCxnSpPr>
        <p:spPr>
          <a:xfrm>
            <a:off x="3506193" y="5665178"/>
            <a:ext cx="25200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2" grpId="0"/>
      <p:bldP spid="50" grpId="0"/>
      <p:bldP spid="51" grpId="0"/>
      <p:bldP spid="41" grpId="0"/>
      <p:bldP spid="38" grpId="0"/>
      <p:bldP spid="45" grpId="0"/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4" y="1047873"/>
            <a:ext cx="87852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Na školním výletě měli být žáci původně ubytování v 8 plně obsazených třílůžkových chatkách. Ty byly ale nakonec obsazené a správce nabídl učiteli za sníženou cenu chatky čtyřlůžkové. Kolik Kč za 3 noci ušetříme , když třílůžková chatka stojí na 1 noc 500 Kč a čtyřlůžková 600 Kč?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07065" y="3310111"/>
            <a:ext cx="37335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lůžkové …..  8 chatek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836946"/>
            <a:ext cx="3932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 lůžkové ..…. x chatek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379871"/>
            <a:ext cx="427587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327939" y="6278890"/>
            <a:ext cx="6244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Za čtyřlůžkové chatky ušetříme 1 200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361183" y="331624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15205" y="329719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36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95863" y="4497823"/>
                <a:ext cx="832664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63" y="4497823"/>
                <a:ext cx="832664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433696" y="5894670"/>
                <a:ext cx="8001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6" y="5894670"/>
                <a:ext cx="8001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2116829" y="5868004"/>
            <a:ext cx="45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6</a:t>
            </a:r>
          </a:p>
        </p:txBody>
      </p:sp>
      <p:cxnSp>
        <p:nvCxnSpPr>
          <p:cNvPr id="29" name="Přímá spojnice 28"/>
          <p:cNvCxnSpPr/>
          <p:nvPr/>
        </p:nvCxnSpPr>
        <p:spPr>
          <a:xfrm flipH="1">
            <a:off x="1501926" y="6251590"/>
            <a:ext cx="285120" cy="219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1109340" y="5350377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484670" y="6457950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1102109" y="5717702"/>
            <a:ext cx="300889" cy="287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5028937" y="3554553"/>
            <a:ext cx="3910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Třílůžkové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4993352" y="4532668"/>
            <a:ext cx="204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Čtyřlůžkové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4685716" y="5683533"/>
            <a:ext cx="2915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12000 – 10800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2" name="Zahnutá šipka doleva 41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Zahnutá šipka doleva 42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7C0AF6A6-6DC5-44B7-BC89-5AF4449E400B}"/>
                  </a:ext>
                </a:extLst>
              </p:cNvPr>
              <p:cNvSpPr/>
              <p:nvPr/>
            </p:nvSpPr>
            <p:spPr>
              <a:xfrm>
                <a:off x="1286375" y="4420704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7C0AF6A6-6DC5-44B7-BC89-5AF4449E4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75" y="4420704"/>
                <a:ext cx="465192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AB531292-BC39-4344-A65A-318A9C5C640B}"/>
                  </a:ext>
                </a:extLst>
              </p:cNvPr>
              <p:cNvSpPr/>
              <p:nvPr/>
            </p:nvSpPr>
            <p:spPr>
              <a:xfrm>
                <a:off x="1059820" y="5639443"/>
                <a:ext cx="1220672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AB531292-BC39-4344-A65A-318A9C5C6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20" y="5639443"/>
                <a:ext cx="1220672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bdélník 44">
            <a:extLst>
              <a:ext uri="{FF2B5EF4-FFF2-40B4-BE49-F238E27FC236}">
                <a16:creationId xmlns:a16="http://schemas.microsoft.com/office/drawing/2014/main" id="{F8363226-F419-41AF-8A7A-66E1A97A18E9}"/>
              </a:ext>
            </a:extLst>
          </p:cNvPr>
          <p:cNvSpPr/>
          <p:nvPr/>
        </p:nvSpPr>
        <p:spPr>
          <a:xfrm>
            <a:off x="5299893" y="4017262"/>
            <a:ext cx="2037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500 . 8 . 3 =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57AA6F52-2DA9-4FF9-BAB7-F2C57A3B6EB9}"/>
              </a:ext>
            </a:extLst>
          </p:cNvPr>
          <p:cNvSpPr/>
          <p:nvPr/>
        </p:nvSpPr>
        <p:spPr>
          <a:xfrm>
            <a:off x="7128694" y="4017261"/>
            <a:ext cx="1894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12 000 Kč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F46A7332-95E7-44BE-B6D3-E67D2AD30E69}"/>
              </a:ext>
            </a:extLst>
          </p:cNvPr>
          <p:cNvSpPr/>
          <p:nvPr/>
        </p:nvSpPr>
        <p:spPr>
          <a:xfrm>
            <a:off x="5224706" y="5006393"/>
            <a:ext cx="2068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600 . 6 . 3 =</a:t>
            </a: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FE264469-709B-45DA-B88F-694430399091}"/>
              </a:ext>
            </a:extLst>
          </p:cNvPr>
          <p:cNvSpPr/>
          <p:nvPr/>
        </p:nvSpPr>
        <p:spPr>
          <a:xfrm>
            <a:off x="7097574" y="5006393"/>
            <a:ext cx="1737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>
                <a:latin typeface="Cambria Math" panose="02040503050406030204" pitchFamily="18" charset="0"/>
              </a:rPr>
              <a:t>10 800 Kč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5FBD5167-E467-4EEE-A82F-3A77C9B7B4C1}"/>
              </a:ext>
            </a:extLst>
          </p:cNvPr>
          <p:cNvSpPr/>
          <p:nvPr/>
        </p:nvSpPr>
        <p:spPr>
          <a:xfrm>
            <a:off x="7406882" y="5661499"/>
            <a:ext cx="1593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1 200 Kč</a:t>
            </a:r>
          </a:p>
        </p:txBody>
      </p:sp>
    </p:spTree>
    <p:extLst>
      <p:ext uri="{BB962C8B-B14F-4D97-AF65-F5344CB8AC3E}">
        <p14:creationId xmlns:p14="http://schemas.microsoft.com/office/powerpoint/2010/main" val="41782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30" grpId="0"/>
      <p:bldP spid="32" grpId="0"/>
      <p:bldP spid="46" grpId="0"/>
      <p:bldP spid="47" grpId="0"/>
      <p:bldP spid="48" grpId="0"/>
      <p:bldP spid="38" grpId="0"/>
      <p:bldP spid="44" grpId="0"/>
      <p:bldP spid="45" grpId="0"/>
      <p:bldP spid="49" grpId="0"/>
      <p:bldP spid="50" grpId="0"/>
      <p:bldP spid="51" grpId="0"/>
      <p:bldP spid="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Na obložení koupelny je potřeba 450 čtvercových kachliček se stranou 10 cm. Kolik by bylo na obložení koupelny potřeba čtvercových kachliček se stranou 15 cm?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699453"/>
            <a:ext cx="464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cm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</a:rPr>
              <a:t>…....  450 kachliček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4275716"/>
            <a:ext cx="5059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225 cm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 </a:t>
            </a:r>
            <a:r>
              <a:rPr lang="cs-CZ" altLang="cs-CZ" sz="2800" dirty="0">
                <a:latin typeface="Times New Roman" panose="02020603050405020304" pitchFamily="18" charset="0"/>
              </a:rPr>
              <a:t>…….. x kachliček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818641"/>
            <a:ext cx="5003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417058" y="6146800"/>
            <a:ext cx="593528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Bude potřeba 200 velkých kachliček.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979255" y="380740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36140" y="378567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37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bdélník 24"/>
              <p:cNvSpPr/>
              <p:nvPr/>
            </p:nvSpPr>
            <p:spPr>
              <a:xfrm>
                <a:off x="644341" y="5088152"/>
                <a:ext cx="1230209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1" y="5088152"/>
                <a:ext cx="1230209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3040174" y="5298937"/>
                <a:ext cx="8157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74" y="5298937"/>
                <a:ext cx="8157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5224758" y="5304038"/>
                <a:ext cx="17704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𝟐𝟎𝟎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758" y="5304038"/>
                <a:ext cx="177044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28044" y="2550269"/>
            <a:ext cx="3009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S malé kachličky =</a:t>
            </a:r>
            <a:endParaRPr lang="cs-CZ" altLang="cs-CZ" sz="2800" baseline="30000" dirty="0">
              <a:latin typeface="Times New Roman" panose="02020603050405020304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44517" y="3036308"/>
            <a:ext cx="3058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S velké kachličky =</a:t>
            </a:r>
            <a:endParaRPr lang="cs-CZ" altLang="cs-CZ" sz="2800" baseline="30000" dirty="0">
              <a:latin typeface="Times New Roman" panose="02020603050405020304" pitchFamily="18" charset="0"/>
            </a:endParaRPr>
          </a:p>
        </p:txBody>
      </p:sp>
      <p:cxnSp>
        <p:nvCxnSpPr>
          <p:cNvPr id="32" name="Přímá spojnice 31"/>
          <p:cNvCxnSpPr/>
          <p:nvPr/>
        </p:nvCxnSpPr>
        <p:spPr>
          <a:xfrm flipH="1">
            <a:off x="4619751" y="5707717"/>
            <a:ext cx="551928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3897657" y="4849477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</a:t>
            </a:r>
          </a:p>
        </p:txBody>
      </p: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4721451" y="5908473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3741872" y="5194194"/>
            <a:ext cx="688402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ahnutá šipka doleva 42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5" name="Zahnutá šipka doleva 44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7B5E6567-9EEB-4B4F-B531-261ACAE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512" y="2543865"/>
            <a:ext cx="1537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. 10 =</a:t>
            </a:r>
            <a:endParaRPr lang="cs-CZ" altLang="cs-CZ" sz="2800" baseline="30000" dirty="0">
              <a:latin typeface="Times New Roman" panose="02020603050405020304" pitchFamily="18" charset="0"/>
            </a:endParaRPr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id="{BE158328-D0E3-4465-8D43-015E8D76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603" y="2543865"/>
            <a:ext cx="1460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cm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D426009E-78A3-458B-A19E-15A72A24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953" y="3014274"/>
            <a:ext cx="3058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15 . 15 =</a:t>
            </a:r>
            <a:endParaRPr lang="cs-CZ" altLang="cs-CZ" sz="2800" baseline="30000" dirty="0">
              <a:latin typeface="Times New Roman" panose="02020603050405020304" pitchFamily="18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DA07C6F0-5298-4CDF-9F13-0B41DDF99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080" y="2992240"/>
            <a:ext cx="1406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225 cm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950866DB-D0C7-4DE3-8AAC-9DB12E8531ED}"/>
                  </a:ext>
                </a:extLst>
              </p:cNvPr>
              <p:cNvSpPr/>
              <p:nvPr/>
            </p:nvSpPr>
            <p:spPr>
              <a:xfrm>
                <a:off x="1742477" y="5022051"/>
                <a:ext cx="86273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22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950866DB-D0C7-4DE3-8AAC-9DB12E853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77" y="5022051"/>
                <a:ext cx="862736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97BE9194-9DED-405E-9459-0D7D447F3AB4}"/>
                  </a:ext>
                </a:extLst>
              </p:cNvPr>
              <p:cNvSpPr/>
              <p:nvPr/>
            </p:nvSpPr>
            <p:spPr>
              <a:xfrm>
                <a:off x="3701185" y="5067581"/>
                <a:ext cx="3138354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450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225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97BE9194-9DED-405E-9459-0D7D447F3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85" y="5067581"/>
                <a:ext cx="3138354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28" grpId="0"/>
      <p:bldP spid="29" grpId="0"/>
      <p:bldP spid="41" grpId="0"/>
      <p:bldP spid="42" grpId="0"/>
      <p:bldP spid="38" grpId="0"/>
      <p:bldP spid="46" grpId="0"/>
      <p:bldP spid="47" grpId="0"/>
      <p:bldP spid="48" grpId="0"/>
      <p:bldP spid="49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4" y="1047873"/>
            <a:ext cx="87136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2800"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Pole obdélníkového tvaru o rozměrech 550 m a 400 m mělo výnos 20 t/ha brambor. Kolik hektolitrů lihu se získalo z tohoto pole, jestliže z 10 t brambor se vyrobí 15 hl lihu.</a:t>
            </a:r>
          </a:p>
          <a:p>
            <a:r>
              <a:rPr lang="cs-CZ" altLang="cs-CZ" dirty="0"/>
              <a:t>                                                                 (1 ha = 10 000 m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718470"/>
            <a:ext cx="44539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t brambor…….  15 hl lihu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29" y="4212437"/>
            <a:ext cx="4330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440 t brambor ….... x hl lihu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96130" y="4748103"/>
            <a:ext cx="5272566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512225" y="6225391"/>
            <a:ext cx="6913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Ze sklizených brambor se vyrobí 660 hl lihu.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110487" y="376488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15205" y="375498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38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67455" y="5095064"/>
                <a:ext cx="1031436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55" y="5095064"/>
                <a:ext cx="1031436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427089" y="5327884"/>
                <a:ext cx="8228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089" y="5327884"/>
                <a:ext cx="8228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81794" y="2633279"/>
            <a:ext cx="5583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 err="1"/>
              <a:t>S</a:t>
            </a:r>
            <a:r>
              <a:rPr lang="cs-CZ" altLang="cs-CZ" sz="2800" baseline="-25000" dirty="0" err="1"/>
              <a:t>pole</a:t>
            </a:r>
            <a:r>
              <a:rPr lang="cs-CZ" altLang="cs-CZ" sz="2800" dirty="0"/>
              <a:t>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cxnSp>
        <p:nvCxnSpPr>
          <p:cNvPr id="29" name="Přímá spojnice 28"/>
          <p:cNvCxnSpPr/>
          <p:nvPr/>
        </p:nvCxnSpPr>
        <p:spPr>
          <a:xfrm flipH="1">
            <a:off x="3908806" y="5725018"/>
            <a:ext cx="355714" cy="24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3170681" y="4782247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822344" y="5946669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</a:t>
            </a:r>
          </a:p>
        </p:txBody>
      </p:sp>
      <p:cxnSp>
        <p:nvCxnSpPr>
          <p:cNvPr id="41" name="Přímá spojnice 40"/>
          <p:cNvCxnSpPr/>
          <p:nvPr/>
        </p:nvCxnSpPr>
        <p:spPr>
          <a:xfrm flipH="1">
            <a:off x="3200249" y="5201106"/>
            <a:ext cx="396000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6265835" y="5332530"/>
            <a:ext cx="1904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660 hl</a:t>
            </a:r>
          </a:p>
        </p:txBody>
      </p:sp>
      <p:sp>
        <p:nvSpPr>
          <p:cNvPr id="42" name="Obdélník 41"/>
          <p:cNvSpPr/>
          <p:nvPr/>
        </p:nvSpPr>
        <p:spPr>
          <a:xfrm>
            <a:off x="380400" y="3147581"/>
            <a:ext cx="3122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sklizeno brambor …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cxnSp>
        <p:nvCxnSpPr>
          <p:cNvPr id="43" name="Přímá spojnice 42"/>
          <p:cNvCxnSpPr/>
          <p:nvPr/>
        </p:nvCxnSpPr>
        <p:spPr>
          <a:xfrm flipH="1">
            <a:off x="5336981" y="5702735"/>
            <a:ext cx="328283" cy="2617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5371634" y="5946669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45" name="Přímá spojnice 44"/>
          <p:cNvCxnSpPr/>
          <p:nvPr/>
        </p:nvCxnSpPr>
        <p:spPr>
          <a:xfrm flipH="1">
            <a:off x="5242692" y="5180775"/>
            <a:ext cx="595576" cy="293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5242691" y="4802650"/>
            <a:ext cx="785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220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141249B6-9E50-421C-9C01-60539B8094BA}"/>
              </a:ext>
            </a:extLst>
          </p:cNvPr>
          <p:cNvSpPr/>
          <p:nvPr/>
        </p:nvSpPr>
        <p:spPr>
          <a:xfrm>
            <a:off x="1362295" y="2644297"/>
            <a:ext cx="183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550 . 400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142BF6EA-4074-4E77-A880-A0906998B5E1}"/>
              </a:ext>
            </a:extLst>
          </p:cNvPr>
          <p:cNvSpPr/>
          <p:nvPr/>
        </p:nvSpPr>
        <p:spPr>
          <a:xfrm>
            <a:off x="3058893" y="2644297"/>
            <a:ext cx="3330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220 000 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ADA5206B-600B-449D-B4A5-27330EF111FD}"/>
              </a:ext>
            </a:extLst>
          </p:cNvPr>
          <p:cNvSpPr/>
          <p:nvPr/>
        </p:nvSpPr>
        <p:spPr>
          <a:xfrm>
            <a:off x="5063963" y="2644297"/>
            <a:ext cx="100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22 ha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3215191-4B30-4D27-BFB8-4BF4A430E996}"/>
              </a:ext>
            </a:extLst>
          </p:cNvPr>
          <p:cNvSpPr/>
          <p:nvPr/>
        </p:nvSpPr>
        <p:spPr>
          <a:xfrm>
            <a:off x="3277836" y="3147581"/>
            <a:ext cx="1481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20 . 22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9C038A48-3C98-47DF-A9AA-04CD6FF0E335}"/>
              </a:ext>
            </a:extLst>
          </p:cNvPr>
          <p:cNvSpPr/>
          <p:nvPr/>
        </p:nvSpPr>
        <p:spPr>
          <a:xfrm>
            <a:off x="4632912" y="3147581"/>
            <a:ext cx="97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440 t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514B803A-4BF3-4D8C-A2FC-5FE49A14F4E5}"/>
                  </a:ext>
                </a:extLst>
              </p:cNvPr>
              <p:cNvSpPr/>
              <p:nvPr/>
            </p:nvSpPr>
            <p:spPr>
              <a:xfrm>
                <a:off x="1422987" y="5062013"/>
                <a:ext cx="86273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514B803A-4BF3-4D8C-A2FC-5FE49A14F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87" y="5062013"/>
                <a:ext cx="862737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3C649445-9A5F-4054-A3B0-2BF655D44636}"/>
                  </a:ext>
                </a:extLst>
              </p:cNvPr>
              <p:cNvSpPr/>
              <p:nvPr/>
            </p:nvSpPr>
            <p:spPr>
              <a:xfrm>
                <a:off x="3066066" y="5107545"/>
                <a:ext cx="1781356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3C649445-9A5F-4054-A3B0-2BF655D44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066" y="5107545"/>
                <a:ext cx="1781356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BB4A9440-73A6-484A-AE74-BCDD5C989D50}"/>
                  </a:ext>
                </a:extLst>
              </p:cNvPr>
              <p:cNvSpPr/>
              <p:nvPr/>
            </p:nvSpPr>
            <p:spPr>
              <a:xfrm>
                <a:off x="4729614" y="5118561"/>
                <a:ext cx="169322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cs-CZ" altLang="cs-CZ" sz="2800" i="1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BB4A9440-73A6-484A-AE74-BCDD5C989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14" y="5118561"/>
                <a:ext cx="169322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5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30" grpId="0"/>
      <p:bldP spid="32" grpId="0"/>
      <p:bldP spid="46" grpId="0"/>
      <p:bldP spid="42" grpId="0"/>
      <p:bldP spid="44" grpId="0"/>
      <p:bldP spid="47" grpId="0"/>
      <p:bldP spid="38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Loni při ceně benzínu 35 Kč/l nás benzín na cestu do chorvatského Zadaru a zpátky stál 4900 Kč. Kolik nás bude stát benzín letos, když 1 litr benzínu stojí 30 Kč?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2769808"/>
            <a:ext cx="464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35 Kč/l ………....  4900 Kč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346071"/>
            <a:ext cx="445195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30 Kč/l ……………... x Kč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3888996"/>
            <a:ext cx="5003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041474" y="6146800"/>
            <a:ext cx="673185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Letos nás bude benzín stát 4200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979255" y="287775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36140" y="285602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39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23400" y="4579502"/>
                <a:ext cx="1428981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4900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00" y="4579502"/>
                <a:ext cx="1428981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720681" y="4760378"/>
                <a:ext cx="7561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81" y="4760378"/>
                <a:ext cx="7561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6899360" y="4778749"/>
                <a:ext cx="18065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𝟒𝟐𝟎𝟎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2800" b="0" i="0" smtClean="0">
                          <a:latin typeface="Cambria Math"/>
                        </a:rPr>
                        <m:t>K</m:t>
                      </m:r>
                      <m:r>
                        <a:rPr lang="cs-CZ" altLang="cs-CZ" sz="2800" b="0" i="0" smtClean="0">
                          <a:latin typeface="Cambria Math"/>
                        </a:rPr>
                        <m:t>č</m:t>
                      </m:r>
                      <m:r>
                        <a:rPr lang="cs-CZ" altLang="cs-CZ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360" y="4778749"/>
                <a:ext cx="18065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/>
          <p:cNvCxnSpPr/>
          <p:nvPr/>
        </p:nvCxnSpPr>
        <p:spPr>
          <a:xfrm flipH="1">
            <a:off x="4426901" y="5143832"/>
            <a:ext cx="434766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4483494" y="4251042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6</a:t>
            </a:r>
          </a:p>
        </p:txBody>
      </p: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4495177" y="5481287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7</a:t>
            </a:r>
          </a:p>
        </p:txBody>
      </p:sp>
      <p:cxnSp>
        <p:nvCxnSpPr>
          <p:cNvPr id="44" name="Přímá spojnice 43"/>
          <p:cNvCxnSpPr/>
          <p:nvPr/>
        </p:nvCxnSpPr>
        <p:spPr>
          <a:xfrm flipH="1">
            <a:off x="4411439" y="4650786"/>
            <a:ext cx="450228" cy="254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308037" y="5143832"/>
            <a:ext cx="21600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5311357" y="4645558"/>
            <a:ext cx="805793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5373566" y="4234870"/>
            <a:ext cx="743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700</a:t>
            </a:r>
          </a:p>
        </p:txBody>
      </p:sp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6195271" y="5387015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8" name="Zahnutá šipka doleva 47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12DE9E8-1CD6-4DC8-8DE6-C487335D516B}"/>
                  </a:ext>
                </a:extLst>
              </p:cNvPr>
              <p:cNvSpPr/>
              <p:nvPr/>
            </p:nvSpPr>
            <p:spPr>
              <a:xfrm>
                <a:off x="1809676" y="4536971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12DE9E8-1CD6-4DC8-8DE6-C487335D5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676" y="4536971"/>
                <a:ext cx="66396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05C776F3-BEB0-4811-A0DF-FE14B698C18E}"/>
                  </a:ext>
                </a:extLst>
              </p:cNvPr>
              <p:cNvSpPr/>
              <p:nvPr/>
            </p:nvSpPr>
            <p:spPr>
              <a:xfrm>
                <a:off x="3358637" y="4558365"/>
                <a:ext cx="2010806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4900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05C776F3-BEB0-4811-A0DF-FE14B698C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37" y="4558365"/>
                <a:ext cx="2010806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2133311B-954A-40CD-98D3-A051E06D49CB}"/>
                  </a:ext>
                </a:extLst>
              </p:cNvPr>
              <p:cNvSpPr/>
              <p:nvPr/>
            </p:nvSpPr>
            <p:spPr>
              <a:xfrm>
                <a:off x="5251232" y="4558366"/>
                <a:ext cx="184068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i="1">
                              <a:latin typeface="Cambria Math"/>
                            </a:rPr>
                            <m:t>4900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2133311B-954A-40CD-98D3-A051E06D4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32" y="4558366"/>
                <a:ext cx="1840685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1" grpId="0"/>
      <p:bldP spid="42" grpId="0"/>
      <p:bldP spid="46" grpId="0"/>
      <p:bldP spid="47" grpId="0"/>
      <p:bldP spid="38" grpId="0"/>
      <p:bldP spid="50" grpId="0"/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4" y="1047873"/>
            <a:ext cx="871361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Tři zaměstnanci technických služeb by zámkovou dlažbu na Horním náměstí položili za 15 dní. Z důvodu konání jarních trhů musí být dlažba položena nejpozději za 9 dní. Kolik budeme muset zaplatit dělníkům, které musíme na práci přibrat, jestliže za 1 den (pracovní směnu) musíme každému zaplatit 2000 Kč?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676752"/>
            <a:ext cx="334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dělníci…....  15 dní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4242382"/>
            <a:ext cx="328438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dělníků……..9 dní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317397" y="4795940"/>
            <a:ext cx="3816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664051" y="6134444"/>
            <a:ext cx="548048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Urychlení práce bude stát 36000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>
            <a:off x="3969140" y="3784702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36140" y="376296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40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61513" y="5107978"/>
                <a:ext cx="832664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13" y="5107978"/>
                <a:ext cx="832664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508153" y="5290581"/>
                <a:ext cx="7773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53" y="5290581"/>
                <a:ext cx="77730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093516" y="3630015"/>
            <a:ext cx="2828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musíme přibrat …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139794" y="4178597"/>
            <a:ext cx="4428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cena ... </a:t>
            </a:r>
            <a:endParaRPr lang="cs-CZ" altLang="cs-CZ" sz="2800" b="1" dirty="0">
              <a:latin typeface="Times New Roman" panose="02020603050405020304" pitchFamily="18" charset="0"/>
            </a:endParaRPr>
          </a:p>
        </p:txBody>
      </p:sp>
      <p:sp>
        <p:nvSpPr>
          <p:cNvPr id="28" name="Zahnutá šipka doleva 2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9" name="Zahnutá šipka doleva 2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737FEB19-EA72-4FAF-B546-E78DC18AE932}"/>
                  </a:ext>
                </a:extLst>
              </p:cNvPr>
              <p:cNvSpPr/>
              <p:nvPr/>
            </p:nvSpPr>
            <p:spPr>
              <a:xfrm>
                <a:off x="1209390" y="5022917"/>
                <a:ext cx="663963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737FEB19-EA72-4FAF-B546-E78DC18AE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90" y="5022917"/>
                <a:ext cx="663963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72336C6F-B421-4318-A23E-4FDC8607618F}"/>
                  </a:ext>
                </a:extLst>
              </p:cNvPr>
              <p:cNvSpPr/>
              <p:nvPr/>
            </p:nvSpPr>
            <p:spPr>
              <a:xfrm>
                <a:off x="3167372" y="5077928"/>
                <a:ext cx="173423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72336C6F-B421-4318-A23E-4FDC86076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72" y="5077928"/>
                <a:ext cx="1734237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C2DC32A-48B8-4CF4-AB9B-3467867EF460}"/>
                  </a:ext>
                </a:extLst>
              </p:cNvPr>
              <p:cNvSpPr/>
              <p:nvPr/>
            </p:nvSpPr>
            <p:spPr>
              <a:xfrm>
                <a:off x="5453370" y="5333109"/>
                <a:ext cx="4795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4C2DC32A-48B8-4CF4-AB9B-3467867EF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70" y="5333109"/>
                <a:ext cx="47959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8D34E297-269C-492F-8355-74EF837ED159}"/>
                  </a:ext>
                </a:extLst>
              </p:cNvPr>
              <p:cNvSpPr/>
              <p:nvPr/>
            </p:nvSpPr>
            <p:spPr>
              <a:xfrm>
                <a:off x="4464549" y="5099191"/>
                <a:ext cx="102185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8D34E297-269C-492F-8355-74EF837ED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549" y="5099191"/>
                <a:ext cx="1021851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14">
            <a:extLst>
              <a:ext uri="{FF2B5EF4-FFF2-40B4-BE49-F238E27FC236}">
                <a16:creationId xmlns:a16="http://schemas.microsoft.com/office/drawing/2014/main" id="{128525DC-6AB9-4D50-AB56-4716E3F9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037" y="3640647"/>
            <a:ext cx="2402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– 3 = 2 </a:t>
            </a:r>
            <a:r>
              <a:rPr lang="cs-CZ" altLang="cs-CZ" sz="2800" dirty="0" err="1">
                <a:latin typeface="Times New Roman" panose="02020603050405020304" pitchFamily="18" charset="0"/>
              </a:rPr>
              <a:t>děln</a:t>
            </a:r>
            <a:r>
              <a:rPr lang="cs-CZ" altLang="cs-CZ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9" name="Text Box 14">
            <a:extLst>
              <a:ext uri="{FF2B5EF4-FFF2-40B4-BE49-F238E27FC236}">
                <a16:creationId xmlns:a16="http://schemas.microsoft.com/office/drawing/2014/main" id="{C3B252C6-87F6-4579-80A6-9A06F3D5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743" y="4189229"/>
            <a:ext cx="2122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9 . 2000 . 2 =</a:t>
            </a:r>
            <a:endParaRPr lang="cs-CZ" altLang="cs-CZ" sz="2800" b="1" dirty="0">
              <a:latin typeface="Times New Roman" panose="02020603050405020304" pitchFamily="18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059D219F-D16D-47DE-B061-10FEC8E3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398" y="4178597"/>
            <a:ext cx="1665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 dirty="0">
                <a:latin typeface="Times New Roman" panose="02020603050405020304" pitchFamily="18" charset="0"/>
              </a:rPr>
              <a:t>36000 Kč </a:t>
            </a:r>
          </a:p>
        </p:txBody>
      </p:sp>
    </p:spTree>
    <p:extLst>
      <p:ext uri="{BB962C8B-B14F-4D97-AF65-F5344CB8AC3E}">
        <p14:creationId xmlns:p14="http://schemas.microsoft.com/office/powerpoint/2010/main" val="19508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43" grpId="0"/>
      <p:bldP spid="45" grpId="0"/>
      <p:bldP spid="30" grpId="0"/>
      <p:bldP spid="32" grpId="0"/>
      <p:bldP spid="38" grpId="0"/>
      <p:bldP spid="47" grpId="0"/>
      <p:bldP spid="48" grpId="0"/>
      <p:bldP spid="49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5" y="1047873"/>
            <a:ext cx="8642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800" dirty="0">
                <a:latin typeface="Times New Roman" panose="02020603050405020304" pitchFamily="18" charset="0"/>
              </a:rPr>
              <a:t>Z půl kilogramu lněného semínka se získá 125 g oleje. </a:t>
            </a:r>
            <a:br>
              <a:rPr lang="cs-CZ" sz="2800" dirty="0">
                <a:latin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</a:rPr>
              <a:t>Kolik Kč bude stát lněné semínko na výrobu 1,5 kg oleje, jestliže 1 kg lněného semínka stojí 40 Kč?</a:t>
            </a:r>
          </a:p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110054"/>
            <a:ext cx="464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0,5 kg………....  125 g oleje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686317"/>
            <a:ext cx="4451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kg …….…… 1500 g oleje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229242"/>
            <a:ext cx="5003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42470" y="6233299"/>
            <a:ext cx="80238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Lněné semínko na výrobu 1,5 l oleje bude stát 240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979255" y="3218004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36140" y="319627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41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78982" y="4643296"/>
                <a:ext cx="1105174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0,5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82" y="4643296"/>
                <a:ext cx="1105174" cy="872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829864" y="4866708"/>
                <a:ext cx="7320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864" y="4866708"/>
                <a:ext cx="7320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6446639" y="4819967"/>
                <a:ext cx="10071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𝟔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2800" b="0" i="0" smtClean="0">
                          <a:latin typeface="Cambria Math"/>
                        </a:rPr>
                        <m:t>kg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39" y="4819967"/>
                <a:ext cx="10071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152510" y="2534601"/>
            <a:ext cx="269035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1,5 kg =          g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381072" y="5630146"/>
            <a:ext cx="134987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cena …</a:t>
            </a:r>
          </a:p>
        </p:txBody>
      </p:sp>
      <p:sp>
        <p:nvSpPr>
          <p:cNvPr id="43" name="Zahnutá šipka doleva 42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5" name="Zahnutá šipka doleva 44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CCB75608-9DC9-47A0-82C8-A17B0666D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89" y="2545232"/>
            <a:ext cx="127171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4C429654-AC0D-41E8-8900-5EBD71041D32}"/>
                  </a:ext>
                </a:extLst>
              </p:cNvPr>
              <p:cNvSpPr/>
              <p:nvPr/>
            </p:nvSpPr>
            <p:spPr>
              <a:xfrm>
                <a:off x="1525847" y="4579502"/>
                <a:ext cx="1061509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4C429654-AC0D-41E8-8900-5EBD71041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847" y="4579502"/>
                <a:ext cx="1061509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3472D8A0-8703-4F40-BE77-26F62986123C}"/>
                  </a:ext>
                </a:extLst>
              </p:cNvPr>
              <p:cNvSpPr/>
              <p:nvPr/>
            </p:nvSpPr>
            <p:spPr>
              <a:xfrm>
                <a:off x="3489089" y="4579627"/>
                <a:ext cx="202921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0,5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1500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125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3472D8A0-8703-4F40-BE77-26F629861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89" y="4579627"/>
                <a:ext cx="2029215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FC10AFDA-0640-4E4E-91B4-46E853001593}"/>
                  </a:ext>
                </a:extLst>
              </p:cNvPr>
              <p:cNvSpPr/>
              <p:nvPr/>
            </p:nvSpPr>
            <p:spPr>
              <a:xfrm>
                <a:off x="5381683" y="4579627"/>
                <a:ext cx="117860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50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125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FC10AFDA-0640-4E4E-91B4-46E853001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83" y="4579627"/>
                <a:ext cx="1178605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14">
            <a:extLst>
              <a:ext uri="{FF2B5EF4-FFF2-40B4-BE49-F238E27FC236}">
                <a16:creationId xmlns:a16="http://schemas.microsoft.com/office/drawing/2014/main" id="{52EFA855-B9DB-4563-93FF-A23D0D1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387" y="5630146"/>
            <a:ext cx="269035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 . 40 =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A7B414F0-C76D-4151-98B6-F5322B952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467" y="5619516"/>
            <a:ext cx="130812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 dirty="0">
                <a:latin typeface="Times New Roman" panose="02020603050405020304" pitchFamily="18" charset="0"/>
              </a:rPr>
              <a:t>240</a:t>
            </a:r>
            <a:r>
              <a:rPr lang="cs-CZ" altLang="cs-CZ" sz="2800" dirty="0">
                <a:latin typeface="Times New Roman" panose="02020603050405020304" pitchFamily="18" charset="0"/>
              </a:rPr>
              <a:t> Kč</a:t>
            </a:r>
          </a:p>
        </p:txBody>
      </p:sp>
    </p:spTree>
    <p:extLst>
      <p:ext uri="{BB962C8B-B14F-4D97-AF65-F5344CB8AC3E}">
        <p14:creationId xmlns:p14="http://schemas.microsoft.com/office/powerpoint/2010/main" val="73542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9" grpId="0"/>
      <p:bldP spid="47" grpId="0"/>
      <p:bldP spid="50" grpId="0"/>
      <p:bldP spid="51" grpId="0"/>
      <p:bldP spid="52" grpId="0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5124" y="66516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50824" y="1047873"/>
            <a:ext cx="87136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sz="2800"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cs-CZ" altLang="cs-CZ" dirty="0"/>
              <a:t>Z obdélníkového pole o rozměrech 750 m a 800 m kombajny sklidili 300 t pšenice. Kolik t pšenice bychom při stejném výnosu měli sklidit z čtvercového pole o rozměru 500 m.                                                    (1 ha = 10 000 m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718470"/>
            <a:ext cx="44539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60 ha ……….  300 t pšenice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29" y="4212437"/>
            <a:ext cx="4330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25 ha ……..….... x t pšenice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296130" y="4748103"/>
            <a:ext cx="5272566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383555" y="6225391"/>
            <a:ext cx="5303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Měli bychom sklidit 125 t pšenice.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110487" y="376488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15205" y="375498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42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99789" y="5095064"/>
                <a:ext cx="1230209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300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9" y="5095064"/>
                <a:ext cx="1230209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553823" y="5329819"/>
                <a:ext cx="8021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823" y="5329819"/>
                <a:ext cx="8021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81793" y="2718343"/>
            <a:ext cx="1223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S</a:t>
            </a:r>
            <a:r>
              <a:rPr lang="cs-CZ" altLang="cs-CZ" sz="2800" baseline="-25000" dirty="0"/>
              <a:t>pole1</a:t>
            </a:r>
            <a:r>
              <a:rPr lang="cs-CZ" altLang="cs-CZ" sz="2800" dirty="0"/>
              <a:t>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4938441" y="5302634"/>
            <a:ext cx="1904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>
                <a:latin typeface="Cambria Math" panose="02040503050406030204" pitchFamily="18" charset="0"/>
              </a:rPr>
              <a:t>125 t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98266" y="3154954"/>
            <a:ext cx="1185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S</a:t>
            </a:r>
            <a:r>
              <a:rPr lang="cs-CZ" altLang="cs-CZ" sz="2800" baseline="-25000" dirty="0"/>
              <a:t>pole2</a:t>
            </a:r>
            <a:r>
              <a:rPr lang="cs-CZ" altLang="cs-CZ" sz="2800" dirty="0"/>
              <a:t>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2" name="Zahnutá šipka doleva 41">
            <a:hlinkClick r:id="rId5" action="ppaction://hlinksldjump"/>
          </p:cNvPr>
          <p:cNvSpPr/>
          <p:nvPr/>
        </p:nvSpPr>
        <p:spPr>
          <a:xfrm>
            <a:off x="8028384" y="176283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3" name="Zahnutá šipka doleva 42">
            <a:hlinkClick r:id="rId5" action="ppaction://hlinksldjump"/>
          </p:cNvPr>
          <p:cNvSpPr/>
          <p:nvPr/>
        </p:nvSpPr>
        <p:spPr>
          <a:xfrm>
            <a:off x="8525291" y="6348143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98E3926-3D59-4CB3-AED6-EDE725BB62C4}"/>
              </a:ext>
            </a:extLst>
          </p:cNvPr>
          <p:cNvSpPr/>
          <p:nvPr/>
        </p:nvSpPr>
        <p:spPr>
          <a:xfrm>
            <a:off x="1445050" y="2739608"/>
            <a:ext cx="1893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750 . 800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5D204A02-BEA4-410A-8830-8EF028892BD2}"/>
              </a:ext>
            </a:extLst>
          </p:cNvPr>
          <p:cNvSpPr/>
          <p:nvPr/>
        </p:nvSpPr>
        <p:spPr>
          <a:xfrm>
            <a:off x="3114362" y="2739608"/>
            <a:ext cx="31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600 000 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7AF7AD3F-4B7F-4C03-ABD4-ACF83241AC0B}"/>
              </a:ext>
            </a:extLst>
          </p:cNvPr>
          <p:cNvSpPr/>
          <p:nvPr/>
        </p:nvSpPr>
        <p:spPr>
          <a:xfrm>
            <a:off x="5559848" y="2739608"/>
            <a:ext cx="713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ha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5CFF86EE-4C1D-4FD6-AFEA-20E6409DB8CE}"/>
              </a:ext>
            </a:extLst>
          </p:cNvPr>
          <p:cNvSpPr/>
          <p:nvPr/>
        </p:nvSpPr>
        <p:spPr>
          <a:xfrm>
            <a:off x="5092017" y="2750240"/>
            <a:ext cx="607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60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2CDD2E2E-8E0C-4F01-BE43-A6ECBA26DC60}"/>
              </a:ext>
            </a:extLst>
          </p:cNvPr>
          <p:cNvSpPr/>
          <p:nvPr/>
        </p:nvSpPr>
        <p:spPr>
          <a:xfrm>
            <a:off x="1498213" y="3175542"/>
            <a:ext cx="1893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500 . 500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0B9EA0AC-A54E-47DC-8AEC-962E7A6FC9A6}"/>
              </a:ext>
            </a:extLst>
          </p:cNvPr>
          <p:cNvSpPr/>
          <p:nvPr/>
        </p:nvSpPr>
        <p:spPr>
          <a:xfrm>
            <a:off x="3167525" y="3175542"/>
            <a:ext cx="3120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250 000 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=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8142CBBD-E607-4A41-AAC5-B3683BD7FA66}"/>
              </a:ext>
            </a:extLst>
          </p:cNvPr>
          <p:cNvSpPr/>
          <p:nvPr/>
        </p:nvSpPr>
        <p:spPr>
          <a:xfrm>
            <a:off x="5613011" y="3175542"/>
            <a:ext cx="713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ha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5482254C-117C-4EAE-9307-0975D591B282}"/>
              </a:ext>
            </a:extLst>
          </p:cNvPr>
          <p:cNvSpPr/>
          <p:nvPr/>
        </p:nvSpPr>
        <p:spPr>
          <a:xfrm>
            <a:off x="5145180" y="3186174"/>
            <a:ext cx="607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25</a:t>
            </a:r>
            <a:endParaRPr lang="cs-CZ" altLang="cs-CZ" sz="2800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84F9B43E-2426-485F-9163-614E71CA57B0}"/>
                  </a:ext>
                </a:extLst>
              </p:cNvPr>
              <p:cNvSpPr/>
              <p:nvPr/>
            </p:nvSpPr>
            <p:spPr>
              <a:xfrm>
                <a:off x="1501620" y="5031268"/>
                <a:ext cx="663964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84F9B43E-2426-485F-9163-614E71CA5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20" y="5031268"/>
                <a:ext cx="663964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D5A4885B-0F19-46B1-AED5-4E48921983D1}"/>
                  </a:ext>
                </a:extLst>
              </p:cNvPr>
              <p:cNvSpPr/>
              <p:nvPr/>
            </p:nvSpPr>
            <p:spPr>
              <a:xfrm>
                <a:off x="3206290" y="5086279"/>
                <a:ext cx="186544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D5A4885B-0F19-46B1-AED5-4E4892198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90" y="5086279"/>
                <a:ext cx="1865440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Přímá spojnice 28"/>
          <p:cNvCxnSpPr/>
          <p:nvPr/>
        </p:nvCxnSpPr>
        <p:spPr>
          <a:xfrm flipH="1">
            <a:off x="4148017" y="5708349"/>
            <a:ext cx="252000" cy="24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3385433" y="4817966"/>
            <a:ext cx="5873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50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4121270" y="5946669"/>
            <a:ext cx="32928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41" name="Přímá spojnice 40"/>
          <p:cNvCxnSpPr>
            <a:cxnSpLocks/>
          </p:cNvCxnSpPr>
          <p:nvPr/>
        </p:nvCxnSpPr>
        <p:spPr>
          <a:xfrm flipH="1">
            <a:off x="3286413" y="5176838"/>
            <a:ext cx="590262" cy="27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6" grpId="0"/>
      <p:bldP spid="48" grpId="0"/>
      <p:bldP spid="38" grpId="0"/>
      <p:bldP spid="44" grpId="0"/>
      <p:bldP spid="45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79227" y="797202"/>
            <a:ext cx="7669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Za svačinu pro 20 žáků bylo zaplaceno 400 Kč. </a:t>
            </a:r>
            <a:br>
              <a:rPr lang="cs-CZ" altLang="cs-CZ" sz="2800" dirty="0">
                <a:latin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</a:rPr>
              <a:t>Kolik korun by stála stejná svačina pro 15 žáků?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Text Box 9"/>
          <p:cNvSpPr txBox="1">
            <a:spLocks noChangeArrowheads="1"/>
          </p:cNvSpPr>
          <p:nvPr/>
        </p:nvSpPr>
        <p:spPr bwMode="auto">
          <a:xfrm>
            <a:off x="1638555" y="2345009"/>
            <a:ext cx="403225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žáků ………. 400 Kč</a:t>
            </a:r>
          </a:p>
        </p:txBody>
      </p:sp>
      <p:sp>
        <p:nvSpPr>
          <p:cNvPr id="3085" name="Text Box 10"/>
          <p:cNvSpPr txBox="1">
            <a:spLocks noChangeArrowheads="1"/>
          </p:cNvSpPr>
          <p:nvPr/>
        </p:nvSpPr>
        <p:spPr bwMode="auto">
          <a:xfrm>
            <a:off x="1638555" y="2896557"/>
            <a:ext cx="40322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15 žáků …………. x Kč</a:t>
            </a:r>
          </a:p>
        </p:txBody>
      </p:sp>
      <p:sp>
        <p:nvSpPr>
          <p:cNvPr id="3086" name="Line 11"/>
          <p:cNvSpPr>
            <a:spLocks noChangeShapeType="1"/>
          </p:cNvSpPr>
          <p:nvPr/>
        </p:nvSpPr>
        <p:spPr bwMode="auto">
          <a:xfrm>
            <a:off x="1494093" y="3388835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385077" y="3941053"/>
            <a:ext cx="7380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K zápisu o počtu žáků a ceně připojíme dvě šipky.</a:t>
            </a:r>
          </a:p>
        </p:txBody>
      </p:sp>
      <p:sp>
        <p:nvSpPr>
          <p:cNvPr id="362509" name="Text Box 13"/>
          <p:cNvSpPr txBox="1">
            <a:spLocks noChangeArrowheads="1"/>
          </p:cNvSpPr>
          <p:nvPr/>
        </p:nvSpPr>
        <p:spPr bwMode="auto">
          <a:xfrm>
            <a:off x="409791" y="4344406"/>
            <a:ext cx="6053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První šipka směřuje od neznámé x.</a:t>
            </a:r>
          </a:p>
        </p:txBody>
      </p:sp>
      <p:sp>
        <p:nvSpPr>
          <p:cNvPr id="362517" name="Text Box 21"/>
          <p:cNvSpPr txBox="1">
            <a:spLocks noChangeArrowheads="1"/>
          </p:cNvSpPr>
          <p:nvPr/>
        </p:nvSpPr>
        <p:spPr bwMode="auto">
          <a:xfrm>
            <a:off x="323850" y="6298074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Za svačinu pro 15 žáků bychom zaplatili 300 Kč.</a:t>
            </a:r>
          </a:p>
        </p:txBody>
      </p:sp>
      <p:sp>
        <p:nvSpPr>
          <p:cNvPr id="362518" name="Line 22"/>
          <p:cNvSpPr>
            <a:spLocks noChangeShapeType="1"/>
          </p:cNvSpPr>
          <p:nvPr/>
        </p:nvSpPr>
        <p:spPr bwMode="auto">
          <a:xfrm flipV="1">
            <a:off x="5459624" y="240953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2519" name="Text Box 23"/>
          <p:cNvSpPr txBox="1">
            <a:spLocks noChangeArrowheads="1"/>
          </p:cNvSpPr>
          <p:nvPr/>
        </p:nvSpPr>
        <p:spPr bwMode="auto">
          <a:xfrm>
            <a:off x="5816855" y="2290308"/>
            <a:ext cx="3132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Kolikrát se zvýší počet žáků, tolikrát se zvýší cena.</a:t>
            </a:r>
          </a:p>
        </p:txBody>
      </p:sp>
      <p:sp>
        <p:nvSpPr>
          <p:cNvPr id="362520" name="Line 24"/>
          <p:cNvSpPr>
            <a:spLocks noChangeShapeType="1"/>
          </p:cNvSpPr>
          <p:nvPr/>
        </p:nvSpPr>
        <p:spPr bwMode="auto">
          <a:xfrm flipV="1">
            <a:off x="1568705" y="238152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2521" name="Text Box 25"/>
          <p:cNvSpPr txBox="1">
            <a:spLocks noChangeArrowheads="1"/>
          </p:cNvSpPr>
          <p:nvPr/>
        </p:nvSpPr>
        <p:spPr bwMode="auto">
          <a:xfrm>
            <a:off x="5888665" y="3067271"/>
            <a:ext cx="2715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Přímá úměra (úměrnost)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23850" y="5187017"/>
            <a:ext cx="3751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Ve směru šipek zapíšeme zlomky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Zahnutá šipka doleva 31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3753885" y="5280169"/>
                <a:ext cx="150336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altLang="cs-CZ" sz="2400" dirty="0"/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85" y="5280169"/>
                <a:ext cx="150336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/>
              <p:cNvSpPr/>
              <p:nvPr/>
            </p:nvSpPr>
            <p:spPr>
              <a:xfrm>
                <a:off x="5320002" y="5310937"/>
                <a:ext cx="1817549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cs-CZ" altLang="cs-CZ" sz="2400" dirty="0"/>
              </a:p>
            </p:txBody>
          </p:sp>
        </mc:Choice>
        <mc:Fallback xmlns="">
          <p:sp>
            <p:nvSpPr>
              <p:cNvPr id="37" name="Obdélní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002" y="5310937"/>
                <a:ext cx="1817549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/>
              <p:cNvSpPr/>
              <p:nvPr/>
            </p:nvSpPr>
            <p:spPr>
              <a:xfrm>
                <a:off x="7202465" y="5530662"/>
                <a:ext cx="1774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4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400" b="1" i="0" smtClean="0"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cs-CZ" altLang="cs-CZ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altLang="cs-CZ" sz="24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cs-CZ" altLang="cs-CZ" sz="2400" b="1" i="0" smtClean="0"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altLang="cs-CZ" sz="2400" b="1" dirty="0"/>
              </a:p>
            </p:txBody>
          </p:sp>
        </mc:Choice>
        <mc:Fallback xmlns=""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465" y="5530662"/>
                <a:ext cx="177426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 flipH="1">
            <a:off x="6028516" y="5395817"/>
            <a:ext cx="435121" cy="24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597657" y="5796663"/>
            <a:ext cx="375968" cy="318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5969553" y="5063388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20</a:t>
            </a:r>
          </a:p>
        </p:txBody>
      </p: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6744475" y="6025086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85078" y="1815661"/>
            <a:ext cx="8219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Do dvou sloupců zapíšeme veličiny, které jsou úměrné a zvolíme neznámou x.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48952" y="803886"/>
            <a:ext cx="720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Př.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89193" y="3562102"/>
            <a:ext cx="7380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Rozhodneme, zda se jedná o veličiny přímo nebo nepřímo úměrné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389193" y="4719232"/>
            <a:ext cx="855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Protože se jedná o přímou úměrnost, bude mít druhá šipka stejný směr.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85077" y="5708506"/>
            <a:ext cx="3346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Rovnici  dopočítáme</a:t>
            </a:r>
          </a:p>
        </p:txBody>
      </p:sp>
    </p:spTree>
    <p:extLst>
      <p:ext uri="{BB962C8B-B14F-4D97-AF65-F5344CB8AC3E}">
        <p14:creationId xmlns:p14="http://schemas.microsoft.com/office/powerpoint/2010/main" val="18596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6" grpId="0" animBg="1"/>
      <p:bldP spid="362508" grpId="0"/>
      <p:bldP spid="362509" grpId="0"/>
      <p:bldP spid="362517" grpId="0"/>
      <p:bldP spid="362518" grpId="0" animBg="1"/>
      <p:bldP spid="362519" grpId="0"/>
      <p:bldP spid="362520" grpId="0" animBg="1"/>
      <p:bldP spid="362521" grpId="0"/>
      <p:bldP spid="25" grpId="0"/>
      <p:bldP spid="36" grpId="0"/>
      <p:bldP spid="37" grpId="0"/>
      <p:bldP spid="38" grpId="0"/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55126" y="1047873"/>
            <a:ext cx="88825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Jirka běžel po mořské pláži rovnoměrným tempem rychlostí 7,5 km/h. Vypočítejte, kolik metrů uběhne za další 2 minuty?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2280727"/>
            <a:ext cx="4266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60 minut ……….  7 500 m 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2856990"/>
            <a:ext cx="4018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minuty ……….….  x m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391827" y="3399915"/>
            <a:ext cx="4608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4078033" y="6098366"/>
            <a:ext cx="4125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Za 2 minuty uběhne 250 m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819760" y="238867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36140" y="2366944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43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767952" y="3617683"/>
                <a:ext cx="1428981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7500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52" y="3617683"/>
                <a:ext cx="1428981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94168" y="5093201"/>
                <a:ext cx="9588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68" y="5093201"/>
                <a:ext cx="95886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103707" y="5127772"/>
            <a:ext cx="13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250 m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EF442CB5-233A-49CC-8586-BE4705AD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812" y="2259462"/>
            <a:ext cx="2469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h =       minut  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70B4176A-31FA-440F-A3E8-D6D235EC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812" y="2822988"/>
            <a:ext cx="3054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7,5 km =           m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9C28D6A1-B9AB-4B71-ABAC-8D7F951E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155" y="2273976"/>
            <a:ext cx="675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A9DF0E7B-8B49-4DE2-8E97-D0E26855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155" y="2822987"/>
            <a:ext cx="105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7 500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88FCA27-5229-40E4-9F2A-4E127775E9AF}"/>
                  </a:ext>
                </a:extLst>
              </p:cNvPr>
              <p:cNvSpPr/>
              <p:nvPr/>
            </p:nvSpPr>
            <p:spPr>
              <a:xfrm>
                <a:off x="2079375" y="3545111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88FCA27-5229-40E4-9F2A-4E127775E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375" y="3545111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519335E3-7574-4296-B612-3EFA24684007}"/>
                  </a:ext>
                </a:extLst>
              </p:cNvPr>
              <p:cNvSpPr/>
              <p:nvPr/>
            </p:nvSpPr>
            <p:spPr>
              <a:xfrm>
                <a:off x="1305368" y="4875489"/>
                <a:ext cx="2003889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7500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519335E3-7574-4296-B612-3EFA24684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68" y="4875489"/>
                <a:ext cx="2003889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6" grpId="0"/>
      <p:bldP spid="25" grpId="0"/>
      <p:bldP spid="26" grpId="0"/>
      <p:bldP spid="27" grpId="0"/>
      <p:bldP spid="41" grpId="0"/>
      <p:bldP spid="42" grpId="0"/>
      <p:bldP spid="30" grpId="0"/>
      <p:bldP spid="32" grpId="0"/>
      <p:bldP spid="38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55126" y="1047873"/>
            <a:ext cx="88825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Výkony dvou čerpadel jsou v poměru 2 : 3. Pouze méně výkonným čerpadlem se jímka vyčerpá za 20 hodin. Za jak dlouho se voda z jímky vyčerpá oběma čerpadly současně?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1" y="2620983"/>
            <a:ext cx="4734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díly (1 čerpadlo) …  20 hodin 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197246"/>
            <a:ext cx="4836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dílů (obě čerpadla) … x hodin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391827" y="3740171"/>
            <a:ext cx="5256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520457" y="6189334"/>
            <a:ext cx="6762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Oběma čerpadly se jímka vyčerpá za  8 hodin.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415187" y="272893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36140" y="270720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44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94159" y="3984096"/>
                <a:ext cx="132997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9" y="3984096"/>
                <a:ext cx="1329979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94168" y="5090007"/>
                <a:ext cx="263813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68" y="5090007"/>
                <a:ext cx="2638130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2486853" y="5321028"/>
            <a:ext cx="13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8 hodin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76393" y="1047873"/>
            <a:ext cx="87443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Čtyři dělníci měli za osmihodinovou směnu vyložit 300 q brambor. V polovině směny však zjistili, že jsou teprve ve třetině plánované práce. Vedoucí směny povolal posilu. Kolik stejně výkonných dělníků musí vedoucí směny povolat, aby zajistil vyložení brambor do konce směny?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503474"/>
            <a:ext cx="4266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100 q ……..…....  4 dělníci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4079737"/>
            <a:ext cx="4451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200 q ……….…... x dělníků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622662"/>
            <a:ext cx="5003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605542" y="6178701"/>
            <a:ext cx="6677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Vedoucí směny musí povolat další 4 dělníky.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989888" y="3611424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36140" y="358969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45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69211" y="4994179"/>
                <a:ext cx="152875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11" y="4994179"/>
                <a:ext cx="1528752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720680" y="4962407"/>
                <a:ext cx="226599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80" y="4962407"/>
                <a:ext cx="226599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4709057" y="5193429"/>
            <a:ext cx="692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8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44A0F75-E9D9-4543-83C4-D9496318E030}"/>
              </a:ext>
            </a:extLst>
          </p:cNvPr>
          <p:cNvSpPr/>
          <p:nvPr/>
        </p:nvSpPr>
        <p:spPr>
          <a:xfrm>
            <a:off x="5868007" y="5182796"/>
            <a:ext cx="2669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dirty="0"/>
              <a:t>8 – 4 = </a:t>
            </a:r>
            <a:r>
              <a:rPr lang="cs-CZ" altLang="cs-CZ" sz="2800" b="1" dirty="0"/>
              <a:t>4 dělníky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20D4CE52-9447-4705-A058-94993CBB5B5A}"/>
              </a:ext>
            </a:extLst>
          </p:cNvPr>
          <p:cNvCxnSpPr/>
          <p:nvPr/>
        </p:nvCxnSpPr>
        <p:spPr>
          <a:xfrm flipV="1">
            <a:off x="4072270" y="5050465"/>
            <a:ext cx="382772" cy="276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037403F1-1FC5-49BA-AA0E-409D82CCCF3C}"/>
              </a:ext>
            </a:extLst>
          </p:cNvPr>
          <p:cNvCxnSpPr/>
          <p:nvPr/>
        </p:nvCxnSpPr>
        <p:spPr>
          <a:xfrm flipV="1">
            <a:off x="4019107" y="5550195"/>
            <a:ext cx="382772" cy="276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76393" y="1047873"/>
            <a:ext cx="87655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V minulém týdnu se 2 litrová láhev kofoly prodávala za </a:t>
            </a:r>
          </a:p>
          <a:p>
            <a:r>
              <a:rPr lang="cs-CZ" sz="2800" dirty="0">
                <a:latin typeface="Times New Roman" panose="02020603050405020304" pitchFamily="18" charset="0"/>
              </a:rPr>
              <a:t>24 Kč. V tomto týdnu </a:t>
            </a:r>
            <a:r>
              <a:rPr lang="cs-CZ" sz="2800">
                <a:latin typeface="Times New Roman" panose="02020603050405020304" pitchFamily="18" charset="0"/>
              </a:rPr>
              <a:t>se za </a:t>
            </a:r>
            <a:r>
              <a:rPr lang="cs-CZ" sz="2800" dirty="0">
                <a:latin typeface="Times New Roman" panose="02020603050405020304" pitchFamily="18" charset="0"/>
              </a:rPr>
              <a:t>stejnou cenu prodává 2,5 litrová láhev. Kolik Kč oproti minulému týdnu na 2,5 litrech Kofoly ušetříme?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986094" y="3067553"/>
            <a:ext cx="363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litry .......... 24 Kč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1011166" y="3643816"/>
            <a:ext cx="3018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2,5 litru  …... x Kč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622539" y="4221135"/>
            <a:ext cx="3708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3976576" y="5813781"/>
            <a:ext cx="46570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Na 2,5 litrech Kofoly oproti  minulém týdnu ušetříme 6 Kč.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022331" y="316487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940174" y="315377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46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870683" y="4420039"/>
                <a:ext cx="1499962" cy="849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3" y="4420039"/>
                <a:ext cx="1499962" cy="8495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881239" y="5430257"/>
                <a:ext cx="2308528" cy="849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39" y="5430257"/>
                <a:ext cx="2308528" cy="849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2869630" y="5643674"/>
            <a:ext cx="10112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30 Kč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48DF6407-0A15-45F2-B42E-494EA2C1218A}"/>
              </a:ext>
            </a:extLst>
          </p:cNvPr>
          <p:cNvSpPr/>
          <p:nvPr/>
        </p:nvSpPr>
        <p:spPr>
          <a:xfrm>
            <a:off x="4836654" y="4963191"/>
            <a:ext cx="20957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dirty="0"/>
              <a:t>30 – 24 = </a:t>
            </a:r>
            <a:r>
              <a:rPr lang="cs-CZ" altLang="cs-CZ" sz="2600" b="1" dirty="0"/>
              <a:t>6 Kč</a:t>
            </a:r>
          </a:p>
        </p:txBody>
      </p:sp>
    </p:spTree>
    <p:extLst>
      <p:ext uri="{BB962C8B-B14F-4D97-AF65-F5344CB8AC3E}">
        <p14:creationId xmlns:p14="http://schemas.microsoft.com/office/powerpoint/2010/main" val="28941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76393" y="1047873"/>
            <a:ext cx="87443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Firma získala zakázku. Ředitel rozhodl, že se zakázka bude vyrábět souběžně na třech strojích, jejichž výkony jsou v poměru 2 : 3 : 5. Má spočítáno, že zakázka bude vyrobena za 5 dnů. Za jak dlouho by byla zakázka vyrobena, kdyby se vyráběla pouze na nejméně výkonném stroji.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3386511"/>
            <a:ext cx="4266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dílů ……..…....  5 hodin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962774"/>
            <a:ext cx="445195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díly ……….…...  x hodin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96130" y="4505699"/>
            <a:ext cx="50038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2583734" y="6253129"/>
            <a:ext cx="581598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Zakázka by byla vyrobena za 25 hodin.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979255" y="349446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536140" y="347272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47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668597" y="4994179"/>
                <a:ext cx="132997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altLang="cs-CZ" sz="28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7" y="4994179"/>
                <a:ext cx="1329979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2720680" y="4962407"/>
                <a:ext cx="2010808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80" y="4962407"/>
                <a:ext cx="2010808" cy="938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délník 26"/>
              <p:cNvSpPr/>
              <p:nvPr/>
            </p:nvSpPr>
            <p:spPr>
              <a:xfrm>
                <a:off x="4623991" y="5193429"/>
                <a:ext cx="18065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1" i="0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cs-CZ" altLang="cs-CZ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altLang="cs-CZ" sz="2800" b="1" i="0" smtClean="0">
                          <a:latin typeface="Cambria Math" panose="02040503050406030204" pitchFamily="18" charset="0"/>
                        </a:rPr>
                        <m:t>𝐡𝐨𝐝𝐢𝐧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7" name="Obdélní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991" y="5193429"/>
                <a:ext cx="18065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Zahnutá šipka doleva 47">
            <a:hlinkClick r:id="rId6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6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76393" y="1047873"/>
            <a:ext cx="888254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V každé hodině </a:t>
            </a:r>
            <a:r>
              <a:rPr lang="cs-CZ" sz="2800" dirty="0" err="1">
                <a:latin typeface="Times New Roman" panose="02020603050405020304" pitchFamily="18" charset="0"/>
              </a:rPr>
              <a:t>Vv</a:t>
            </a:r>
            <a:r>
              <a:rPr lang="cs-CZ" sz="2800" dirty="0">
                <a:latin typeface="Times New Roman" panose="02020603050405020304" pitchFamily="18" charset="0"/>
              </a:rPr>
              <a:t> dostane každý žák právě jednu „čtvrtku“. Do třídy o 20 žácích byla zakoupena dvě balení „čtvrtek“, která v případě, že žádný žák nebude chybět, vystačí pro tuto třídu na 25 hodin </a:t>
            </a:r>
            <a:r>
              <a:rPr lang="cs-CZ" sz="2800" dirty="0" err="1">
                <a:latin typeface="Times New Roman" panose="02020603050405020304" pitchFamily="18" charset="0"/>
              </a:rPr>
              <a:t>Vv</a:t>
            </a:r>
            <a:r>
              <a:rPr lang="cs-CZ" sz="2800" dirty="0">
                <a:latin typeface="Times New Roman" panose="02020603050405020304" pitchFamily="18" charset="0"/>
              </a:rPr>
              <a:t>. Na kolik hodin </a:t>
            </a:r>
            <a:r>
              <a:rPr lang="cs-CZ" sz="2800" dirty="0" err="1">
                <a:latin typeface="Times New Roman" panose="02020603050405020304" pitchFamily="18" charset="0"/>
              </a:rPr>
              <a:t>Vv</a:t>
            </a:r>
            <a:r>
              <a:rPr lang="cs-CZ" sz="2800" dirty="0">
                <a:latin typeface="Times New Roman" panose="02020603050405020304" pitchFamily="18" charset="0"/>
              </a:rPr>
              <a:t> vystačí jedno balení „čtvrtek“ pro 10 žáků?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486367" y="3950059"/>
            <a:ext cx="305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balení ... 25 hod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490173" y="4526322"/>
            <a:ext cx="2657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balení .... x hod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253608" y="5082375"/>
            <a:ext cx="3287034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052623" y="6239083"/>
            <a:ext cx="757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balení čtvrtek vystačí pro 10 žáků na 25 hodin.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3320583" y="404737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440447" y="403627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48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231767" y="5196215"/>
                <a:ext cx="1246688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67" y="5196215"/>
                <a:ext cx="1246688" cy="844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1540450" y="5185708"/>
                <a:ext cx="1957658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50" y="5185708"/>
                <a:ext cx="1957658" cy="841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103531" y="5409758"/>
            <a:ext cx="14578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12,5 h.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F20D3701-23E0-42F5-9632-466197ECC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906" y="3896894"/>
            <a:ext cx="3298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žáků…..  12,5 hod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3BE3B7AF-5269-4AD9-B674-62F31D96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45" y="4473157"/>
            <a:ext cx="3401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žáků …...... x hod</a:t>
            </a:r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D97D6348-A610-40B4-A5C9-C19BC26911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6877" y="5039841"/>
            <a:ext cx="3606013" cy="1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D365BF6C-549F-4B87-83E6-9C911A8C6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0415" y="399421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B50696CF-A19E-4190-B830-13B37CB41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0555" y="398311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046E9194-2F88-468B-BAB9-5E26B429B766}"/>
                  </a:ext>
                </a:extLst>
              </p:cNvPr>
              <p:cNvSpPr/>
              <p:nvPr/>
            </p:nvSpPr>
            <p:spPr>
              <a:xfrm>
                <a:off x="4655870" y="5164317"/>
                <a:ext cx="1499962" cy="886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12,5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046E9194-2F88-468B-BAB9-5E26B429B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70" y="5164317"/>
                <a:ext cx="1499962" cy="886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A9D6EB7-7AE6-4FE3-BD63-BB54BB7867F1}"/>
                  </a:ext>
                </a:extLst>
              </p:cNvPr>
              <p:cNvSpPr/>
              <p:nvPr/>
            </p:nvSpPr>
            <p:spPr>
              <a:xfrm>
                <a:off x="6144351" y="5185707"/>
                <a:ext cx="2489283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12,5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A9D6EB7-7AE6-4FE3-BD63-BB54BB786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351" y="5185707"/>
                <a:ext cx="2489283" cy="844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délník 46">
            <a:extLst>
              <a:ext uri="{FF2B5EF4-FFF2-40B4-BE49-F238E27FC236}">
                <a16:creationId xmlns:a16="http://schemas.microsoft.com/office/drawing/2014/main" id="{49E57567-A953-46FF-B510-8C4DF166D019}"/>
              </a:ext>
            </a:extLst>
          </p:cNvPr>
          <p:cNvSpPr/>
          <p:nvPr/>
        </p:nvSpPr>
        <p:spPr>
          <a:xfrm>
            <a:off x="8239060" y="5420389"/>
            <a:ext cx="9155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25 h.</a:t>
            </a: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840937AD-3DD7-46C6-937F-FD12014B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16" y="3429062"/>
            <a:ext cx="3756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balení pro 20 žáků?</a:t>
            </a: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1FE3716E-CB57-4989-B115-03E63724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005" y="3429061"/>
            <a:ext cx="3522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balení pro 10 žáků?</a:t>
            </a:r>
          </a:p>
        </p:txBody>
      </p:sp>
    </p:spTree>
    <p:extLst>
      <p:ext uri="{BB962C8B-B14F-4D97-AF65-F5344CB8AC3E}">
        <p14:creationId xmlns:p14="http://schemas.microsoft.com/office/powerpoint/2010/main" val="10955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38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50" grpId="0"/>
      <p:bldP spid="5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76393" y="1047873"/>
            <a:ext cx="88825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V psím útulku vystačí 4 pytle granulí pro 10 psů na 3 dny.</a:t>
            </a:r>
          </a:p>
          <a:p>
            <a:r>
              <a:rPr lang="cs-CZ" sz="2800" dirty="0">
                <a:latin typeface="Times New Roman" panose="02020603050405020304" pitchFamily="18" charset="0"/>
              </a:rPr>
              <a:t>Na kolik dnů vystačí 20 pytlů granulí pro 30 psů?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486368" y="2833636"/>
            <a:ext cx="272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 pytle ….. 3 dny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11439" y="3409899"/>
            <a:ext cx="2688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pytlů ... x dnů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413098" y="3987218"/>
            <a:ext cx="3060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052623" y="6239083"/>
            <a:ext cx="757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pytlů granulí vystačí pro 30 psů na 5 dní.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3256788" y="293095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440447" y="291985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49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38097" y="4079792"/>
                <a:ext cx="1246688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7" y="4079792"/>
                <a:ext cx="1246688" cy="844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1646780" y="4069285"/>
                <a:ext cx="1957658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80" y="4069285"/>
                <a:ext cx="1957658" cy="841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369356" y="4293335"/>
            <a:ext cx="1181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15 dnů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F20D3701-23E0-42F5-9632-466197ECC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906" y="2780471"/>
            <a:ext cx="3298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10 psů …..  15 dnů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3BE3B7AF-5269-4AD9-B674-62F31D96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45" y="3356734"/>
            <a:ext cx="2976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30 psů…...... x dnů</a:t>
            </a:r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D97D6348-A610-40B4-A5C9-C19BC26911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6877" y="3923418"/>
            <a:ext cx="3384000" cy="1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D365BF6C-549F-4B87-83E6-9C911A8C6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3329" y="287778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B50696CF-A19E-4190-B830-13B37CB41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0555" y="2866688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046E9194-2F88-468B-BAB9-5E26B429B766}"/>
                  </a:ext>
                </a:extLst>
              </p:cNvPr>
              <p:cNvSpPr/>
              <p:nvPr/>
            </p:nvSpPr>
            <p:spPr>
              <a:xfrm>
                <a:off x="4732866" y="4069160"/>
                <a:ext cx="1431033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046E9194-2F88-468B-BAB9-5E26B429B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66" y="4069160"/>
                <a:ext cx="1431033" cy="844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A9D6EB7-7AE6-4FE3-BD63-BB54BB7867F1}"/>
                  </a:ext>
                </a:extLst>
              </p:cNvPr>
              <p:cNvSpPr/>
              <p:nvPr/>
            </p:nvSpPr>
            <p:spPr>
              <a:xfrm>
                <a:off x="6144351" y="4079917"/>
                <a:ext cx="2117147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A9D6EB7-7AE6-4FE3-BD63-BB54BB786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351" y="4079917"/>
                <a:ext cx="2117147" cy="844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délník 46">
            <a:extLst>
              <a:ext uri="{FF2B5EF4-FFF2-40B4-BE49-F238E27FC236}">
                <a16:creationId xmlns:a16="http://schemas.microsoft.com/office/drawing/2014/main" id="{49E57567-A953-46FF-B510-8C4DF166D019}"/>
              </a:ext>
            </a:extLst>
          </p:cNvPr>
          <p:cNvSpPr/>
          <p:nvPr/>
        </p:nvSpPr>
        <p:spPr>
          <a:xfrm>
            <a:off x="8058317" y="4303966"/>
            <a:ext cx="10218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5 dnů</a:t>
            </a: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840937AD-3DD7-46C6-937F-FD12014B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16" y="2312639"/>
            <a:ext cx="3756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pytlů pro 10 psů?</a:t>
            </a: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1FE3716E-CB57-4989-B115-03E63724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005" y="2312638"/>
            <a:ext cx="3522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pytlů pro 30 psů?</a:t>
            </a:r>
          </a:p>
        </p:txBody>
      </p:sp>
    </p:spTree>
    <p:extLst>
      <p:ext uri="{BB962C8B-B14F-4D97-AF65-F5344CB8AC3E}">
        <p14:creationId xmlns:p14="http://schemas.microsoft.com/office/powerpoint/2010/main" val="29618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6" grpId="0"/>
      <p:bldP spid="27" grpId="0"/>
      <p:bldP spid="38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50" grpId="0"/>
      <p:bldP spid="5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76393" y="1047873"/>
            <a:ext cx="88825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800" dirty="0">
                <a:latin typeface="Times New Roman" panose="02020603050405020304" pitchFamily="18" charset="0"/>
              </a:rPr>
              <a:t>6 natěračů natíralo stejným tempem plot. Za 2 hodiny natřeli třetinu celého plotu. Jak dlouho bude trvat natření zbytku plotu, jestliže natírat budou již pouze 3 natěrači?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486367" y="3195143"/>
            <a:ext cx="363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třetina plotu ... 2 hod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11439" y="3771406"/>
            <a:ext cx="3454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 třetiny plotu ... x hod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413098" y="4348725"/>
            <a:ext cx="3708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052623" y="6239083"/>
            <a:ext cx="757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Natření zbytku plotu 3 dělníky bude trvat 8 hodin.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011704" y="329246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440447" y="328136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50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430270" y="4441299"/>
                <a:ext cx="1062342" cy="84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0" y="4441299"/>
                <a:ext cx="1062342" cy="8414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1646780" y="4430792"/>
                <a:ext cx="1957658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80" y="4430792"/>
                <a:ext cx="1957658" cy="841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252393" y="4654842"/>
            <a:ext cx="10112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4 hod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F20D3701-23E0-42F5-9632-466197ECC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906" y="3141978"/>
            <a:ext cx="3298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 dělníků …..  4 hod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3BE3B7AF-5269-4AD9-B674-62F31D96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45" y="3718241"/>
            <a:ext cx="3401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dělníci…...... x hod</a:t>
            </a:r>
          </a:p>
        </p:txBody>
      </p:sp>
      <p:sp>
        <p:nvSpPr>
          <p:cNvPr id="42" name="Line 10">
            <a:extLst>
              <a:ext uri="{FF2B5EF4-FFF2-40B4-BE49-F238E27FC236}">
                <a16:creationId xmlns:a16="http://schemas.microsoft.com/office/drawing/2014/main" id="{D97D6348-A610-40B4-A5C9-C19BC26911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6877" y="4284925"/>
            <a:ext cx="3606013" cy="1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D365BF6C-549F-4B87-83E6-9C911A8C6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0415" y="323929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B50696CF-A19E-4190-B830-13B37CB41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0555" y="3228195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046E9194-2F88-468B-BAB9-5E26B429B766}"/>
                  </a:ext>
                </a:extLst>
              </p:cNvPr>
              <p:cNvSpPr/>
              <p:nvPr/>
            </p:nvSpPr>
            <p:spPr>
              <a:xfrm>
                <a:off x="4874679" y="4409401"/>
                <a:ext cx="1062342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046E9194-2F88-468B-BAB9-5E26B429B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79" y="4409401"/>
                <a:ext cx="1062342" cy="844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A9D6EB7-7AE6-4FE3-BD63-BB54BB7867F1}"/>
                  </a:ext>
                </a:extLst>
              </p:cNvPr>
              <p:cNvSpPr/>
              <p:nvPr/>
            </p:nvSpPr>
            <p:spPr>
              <a:xfrm>
                <a:off x="6218782" y="4441424"/>
                <a:ext cx="1851161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EA9D6EB7-7AE6-4FE3-BD63-BB54BB786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82" y="4441424"/>
                <a:ext cx="1851161" cy="844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délník 46">
            <a:extLst>
              <a:ext uri="{FF2B5EF4-FFF2-40B4-BE49-F238E27FC236}">
                <a16:creationId xmlns:a16="http://schemas.microsoft.com/office/drawing/2014/main" id="{49E57567-A953-46FF-B510-8C4DF166D019}"/>
              </a:ext>
            </a:extLst>
          </p:cNvPr>
          <p:cNvSpPr/>
          <p:nvPr/>
        </p:nvSpPr>
        <p:spPr>
          <a:xfrm>
            <a:off x="7760598" y="4665473"/>
            <a:ext cx="10218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8 hod</a:t>
            </a: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840937AD-3DD7-46C6-937F-FD12014B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16" y="2674146"/>
            <a:ext cx="3756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6 natěračů zbytek plotu?</a:t>
            </a: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1FE3716E-CB57-4989-B115-03E63724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005" y="2674145"/>
            <a:ext cx="3522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zbytek plotu 3 dělníci?</a:t>
            </a:r>
          </a:p>
        </p:txBody>
      </p:sp>
    </p:spTree>
    <p:extLst>
      <p:ext uri="{BB962C8B-B14F-4D97-AF65-F5344CB8AC3E}">
        <p14:creationId xmlns:p14="http://schemas.microsoft.com/office/powerpoint/2010/main" val="23211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38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50" grpId="0"/>
      <p:bldP spid="5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23227" y="1047873"/>
            <a:ext cx="89888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700" dirty="0">
                <a:latin typeface="Times New Roman" panose="02020603050405020304" pitchFamily="18" charset="0"/>
              </a:rPr>
              <a:t>V bazénu tvaru kvádru je 7,5 m</a:t>
            </a:r>
            <a:r>
              <a:rPr lang="cs-CZ" sz="2700" baseline="30000" dirty="0">
                <a:latin typeface="Times New Roman" panose="02020603050405020304" pitchFamily="18" charset="0"/>
              </a:rPr>
              <a:t>3</a:t>
            </a:r>
            <a:r>
              <a:rPr lang="cs-CZ" sz="2700" dirty="0">
                <a:latin typeface="Times New Roman" panose="02020603050405020304" pitchFamily="18" charset="0"/>
              </a:rPr>
              <a:t> vody a hloubka vody je 60 cm.</a:t>
            </a:r>
          </a:p>
          <a:p>
            <a:r>
              <a:rPr lang="cs-CZ" sz="2700" dirty="0">
                <a:latin typeface="Times New Roman" panose="02020603050405020304" pitchFamily="18" charset="0"/>
              </a:rPr>
              <a:t>O kolik cm se zvedla hladina vody v bazénu, jestliže jsme tři čtvrtiny hodiny dopouštěli vodu přítokem s výkonem 100 litrů za minutu? 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656492" y="2791096"/>
            <a:ext cx="3596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7 500 l ……….  60 cm 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39030" y="3367359"/>
            <a:ext cx="3475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4 500 l ………..    x m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391827" y="3910284"/>
            <a:ext cx="3978154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945759" y="6295661"/>
            <a:ext cx="6549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Hladina vody v bazénu se zvedne o 36 cm 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4234963" y="289904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536140" y="287731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51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19294" y="4058512"/>
                <a:ext cx="1926297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4500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7500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4" y="4058512"/>
                <a:ext cx="1926297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594168" y="5175056"/>
                <a:ext cx="263813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4500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7500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68" y="5175056"/>
                <a:ext cx="2638130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2944053" y="5414848"/>
            <a:ext cx="13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36 cm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EF442CB5-233A-49CC-8586-BE4705AD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180" y="4237125"/>
            <a:ext cx="2852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 min = 100 litrů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70B4176A-31FA-440F-A3E8-D6D235EC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12" y="2695395"/>
            <a:ext cx="3054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7,5 </a:t>
            </a:r>
            <a:r>
              <a:rPr lang="cs-CZ" sz="2800" dirty="0">
                <a:latin typeface="Times New Roman" panose="02020603050405020304" pitchFamily="18" charset="0"/>
              </a:rPr>
              <a:t>m</a:t>
            </a:r>
            <a:r>
              <a:rPr lang="cs-CZ" sz="2800" baseline="30000" dirty="0">
                <a:latin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</a:rPr>
              <a:t> =           litrů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91F06372-C5E0-48B8-9D80-D93EB284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179" y="3429049"/>
            <a:ext cx="341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3/4 hod =       minut  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0CA3B38-2A5B-4738-B558-22FB3261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44" y="4779385"/>
            <a:ext cx="3266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45 min = 4 500 litrů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E2221DD3-D8DB-4868-BDC7-48EDDE0CD68F}"/>
              </a:ext>
            </a:extLst>
          </p:cNvPr>
          <p:cNvCxnSpPr>
            <a:cxnSpLocks/>
          </p:cNvCxnSpPr>
          <p:nvPr/>
        </p:nvCxnSpPr>
        <p:spPr>
          <a:xfrm flipH="1">
            <a:off x="1910413" y="5752214"/>
            <a:ext cx="779624" cy="313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68250C93-FFC2-45F4-9E5C-9D9A3D632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015" y="4899631"/>
            <a:ext cx="43918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2C738EA5-7AD2-4046-A819-79947B08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503" y="5991652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F5508A4D-76A9-47CC-A9FE-90E02444220F}"/>
              </a:ext>
            </a:extLst>
          </p:cNvPr>
          <p:cNvCxnSpPr>
            <a:cxnSpLocks/>
          </p:cNvCxnSpPr>
          <p:nvPr/>
        </p:nvCxnSpPr>
        <p:spPr>
          <a:xfrm flipH="1">
            <a:off x="1883747" y="5241851"/>
            <a:ext cx="848820" cy="311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8">
            <a:extLst>
              <a:ext uri="{FF2B5EF4-FFF2-40B4-BE49-F238E27FC236}">
                <a16:creationId xmlns:a16="http://schemas.microsoft.com/office/drawing/2014/main" id="{5D2448BB-2288-4E7D-B6D0-BDEFBFC4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069" y="2695395"/>
            <a:ext cx="1196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7 500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31A790E3-8DDC-47B3-B3FA-619E4F91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822" y="3414534"/>
            <a:ext cx="643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45  </a:t>
            </a:r>
          </a:p>
        </p:txBody>
      </p:sp>
    </p:spTree>
    <p:extLst>
      <p:ext uri="{BB962C8B-B14F-4D97-AF65-F5344CB8AC3E}">
        <p14:creationId xmlns:p14="http://schemas.microsoft.com/office/powerpoint/2010/main" val="38191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27" grpId="0"/>
      <p:bldP spid="41" grpId="0"/>
      <p:bldP spid="42" grpId="0"/>
      <p:bldP spid="30" grpId="0"/>
      <p:bldP spid="32" grpId="0"/>
      <p:bldP spid="43" grpId="0"/>
      <p:bldP spid="44" grpId="0"/>
      <p:bldP spid="46" grpId="0"/>
      <p:bldP spid="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5593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176393" y="1047873"/>
            <a:ext cx="876558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sz="2700" dirty="0">
                <a:latin typeface="Times New Roman" panose="02020603050405020304" pitchFamily="18" charset="0"/>
              </a:rPr>
              <a:t>Tomáš se vydal pěšky napříč republikou z Chebu do Ostravy. Spočítal si, že pokud půjde bez spánku a přestávek, zabere mu cesta 4 dny. Tomáš, ale plánuje každý den 6 hodin spánku a 2 hodiny na hygienu a odpočinek. Kolik dní mu bude cesta trvat?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1741008" y="2939962"/>
            <a:ext cx="363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24 h denně.......... 4 dny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1766079" y="3516225"/>
            <a:ext cx="3741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16 h denně  …... x dnů</a:t>
            </a: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 flipV="1">
            <a:off x="1667739" y="4093544"/>
            <a:ext cx="3708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6" name="Text Box 14"/>
          <p:cNvSpPr txBox="1">
            <a:spLocks noChangeArrowheads="1"/>
          </p:cNvSpPr>
          <p:nvPr/>
        </p:nvSpPr>
        <p:spPr bwMode="auto">
          <a:xfrm>
            <a:off x="1456658" y="6292248"/>
            <a:ext cx="6879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Se spánkem a přestávkami půjde Tomáš 6 dnů</a:t>
            </a:r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 flipV="1">
            <a:off x="5351409" y="303727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>
            <a:off x="1695088" y="3026179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TextovéPole 21"/>
          <p:cNvSpPr txBox="1">
            <a:spLocks noChangeArrowheads="1"/>
          </p:cNvSpPr>
          <p:nvPr/>
        </p:nvSpPr>
        <p:spPr bwMode="auto">
          <a:xfrm>
            <a:off x="79375" y="620713"/>
            <a:ext cx="604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52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" name="Šipka doprava 3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7" name="Šipka doprava 3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1816028" y="4207387"/>
                <a:ext cx="1246688" cy="84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28" y="4207387"/>
                <a:ext cx="1246688" cy="8414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délník 25"/>
              <p:cNvSpPr/>
              <p:nvPr/>
            </p:nvSpPr>
            <p:spPr>
              <a:xfrm>
                <a:off x="1774376" y="5260136"/>
                <a:ext cx="1904489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6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cs-CZ" altLang="cs-CZ" sz="2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cs-CZ" altLang="cs-CZ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600" dirty="0"/>
              </a:p>
            </p:txBody>
          </p:sp>
        </mc:Choice>
        <mc:Fallback xmlns="">
          <p:sp>
            <p:nvSpPr>
              <p:cNvPr id="26" name="Obdélní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76" y="5260136"/>
                <a:ext cx="1904489" cy="841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délník 26"/>
          <p:cNvSpPr/>
          <p:nvPr/>
        </p:nvSpPr>
        <p:spPr>
          <a:xfrm>
            <a:off x="3571381" y="5484185"/>
            <a:ext cx="10112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600" b="1" dirty="0"/>
              <a:t>6 dnů</a:t>
            </a:r>
          </a:p>
        </p:txBody>
      </p:sp>
      <p:sp>
        <p:nvSpPr>
          <p:cNvPr id="48" name="Zahnutá šipka doleva 47">
            <a:hlinkClick r:id="rId5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9" name="Zahnutá šipka doleva 48">
            <a:hlinkClick r:id="rId5" action="ppaction://hlinksldjump"/>
          </p:cNvPr>
          <p:cNvSpPr/>
          <p:nvPr/>
        </p:nvSpPr>
        <p:spPr>
          <a:xfrm>
            <a:off x="8525291" y="636050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CEB99656-C919-4FEE-9683-1CDF263D3A1D}"/>
              </a:ext>
            </a:extLst>
          </p:cNvPr>
          <p:cNvCxnSpPr>
            <a:cxnSpLocks/>
          </p:cNvCxnSpPr>
          <p:nvPr/>
        </p:nvCxnSpPr>
        <p:spPr>
          <a:xfrm flipH="1">
            <a:off x="2814181" y="5816009"/>
            <a:ext cx="364955" cy="239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E34AB57-0445-4EFF-994F-8F5C33C4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587" y="5080384"/>
            <a:ext cx="43918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23A4E549-AFBA-4A7A-8292-3C319E79F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29" y="6034183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</a:t>
            </a:r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3C8A52F1-A65F-4668-AAEB-AB17497CFFAF}"/>
              </a:ext>
            </a:extLst>
          </p:cNvPr>
          <p:cNvCxnSpPr>
            <a:cxnSpLocks/>
          </p:cNvCxnSpPr>
          <p:nvPr/>
        </p:nvCxnSpPr>
        <p:spPr>
          <a:xfrm flipH="1">
            <a:off x="2447273" y="5380074"/>
            <a:ext cx="200234" cy="205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 animBg="1"/>
      <p:bldP spid="366606" grpId="0"/>
      <p:bldP spid="366607" grpId="0" animBg="1"/>
      <p:bldP spid="366609" grpId="0" animBg="1"/>
      <p:bldP spid="25" grpId="0"/>
      <p:bldP spid="26" grpId="0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719505" y="646142"/>
            <a:ext cx="82449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Jestliže traktorista použije pluh se 4 radlicemi, zorá lán pole za 9 hodin. Jak dlouho mu bude trvat orba tohoto lánu pluhem s 5 stejně širokými radlicemi při nezměněné pojezdové rychlosti?</a:t>
            </a:r>
          </a:p>
        </p:txBody>
      </p:sp>
      <p:sp>
        <p:nvSpPr>
          <p:cNvPr id="364552" name="Text Box 8"/>
          <p:cNvSpPr txBox="1">
            <a:spLocks noChangeArrowheads="1"/>
          </p:cNvSpPr>
          <p:nvPr/>
        </p:nvSpPr>
        <p:spPr bwMode="auto">
          <a:xfrm>
            <a:off x="971551" y="2818758"/>
            <a:ext cx="403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 radlice ………. 9 hod.</a:t>
            </a:r>
          </a:p>
        </p:txBody>
      </p:sp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971551" y="3357950"/>
            <a:ext cx="389333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radlic ..………. x hod.</a:t>
            </a:r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827088" y="3889419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558" name="Text Box 14"/>
              <p:cNvSpPr txBox="1">
                <a:spLocks noChangeArrowheads="1"/>
              </p:cNvSpPr>
              <p:nvPr/>
            </p:nvSpPr>
            <p:spPr bwMode="auto">
              <a:xfrm>
                <a:off x="395288" y="6125751"/>
                <a:ext cx="828040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2800" dirty="0">
                    <a:latin typeface="Times New Roman" panose="02020603050405020304" pitchFamily="18" charset="0"/>
                  </a:rPr>
                  <a:t>Pluh s 5 radlicemi zorá pole za </a:t>
                </a:r>
                <a14:m>
                  <m:oMath xmlns:m="http://schemas.openxmlformats.org/officeDocument/2006/math">
                    <m:r>
                      <a:rPr lang="cs-CZ" altLang="cs-CZ" sz="2800" b="1">
                        <a:latin typeface="Cambria Math"/>
                      </a:rPr>
                      <m:t>𝟕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</a:rPr>
                  <a:t> hodiny (7,2 hodiny).</a:t>
                </a:r>
              </a:p>
            </p:txBody>
          </p:sp>
        </mc:Choice>
        <mc:Fallback xmlns="">
          <p:sp>
            <p:nvSpPr>
              <p:cNvPr id="36455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6125751"/>
                <a:ext cx="8280400" cy="714683"/>
              </a:xfrm>
              <a:prstGeom prst="rect">
                <a:avLst/>
              </a:prstGeom>
              <a:blipFill rotWithShape="1">
                <a:blip r:embed="rId2"/>
                <a:stretch>
                  <a:fillRect l="-1546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4559" name="Line 15"/>
          <p:cNvSpPr>
            <a:spLocks noChangeShapeType="1"/>
          </p:cNvSpPr>
          <p:nvPr/>
        </p:nvSpPr>
        <p:spPr bwMode="auto">
          <a:xfrm flipV="1">
            <a:off x="4864884" y="2894831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294313" y="2811898"/>
            <a:ext cx="3525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Kolikrát se zvýší počet radlic, tolikrát se zkrátí doba práce.</a:t>
            </a:r>
          </a:p>
        </p:txBody>
      </p:sp>
      <p:sp>
        <p:nvSpPr>
          <p:cNvPr id="364561" name="Line 17"/>
          <p:cNvSpPr>
            <a:spLocks noChangeShapeType="1"/>
          </p:cNvSpPr>
          <p:nvPr/>
        </p:nvSpPr>
        <p:spPr bwMode="auto">
          <a:xfrm>
            <a:off x="900113" y="2823393"/>
            <a:ext cx="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4562" name="Text Box 18"/>
          <p:cNvSpPr txBox="1">
            <a:spLocks noChangeArrowheads="1"/>
          </p:cNvSpPr>
          <p:nvPr/>
        </p:nvSpPr>
        <p:spPr bwMode="auto">
          <a:xfrm>
            <a:off x="5294313" y="3507909"/>
            <a:ext cx="298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Nepřímá úměra (úměrnost)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005517" y="5300680"/>
                <a:ext cx="1131207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17" y="5300680"/>
                <a:ext cx="1131207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5167967" y="5313160"/>
                <a:ext cx="36563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cs-CZ" altLang="cs-CZ" sz="2800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𝟕</m:t>
                      </m:r>
                      <m:f>
                        <m:fPr>
                          <m:ctrlPr>
                            <a:rPr lang="cs-CZ" altLang="cs-CZ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800" b="1" i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cs-CZ" altLang="cs-CZ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2800" b="0" i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67" y="5313160"/>
                <a:ext cx="365632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68474" y="638003"/>
            <a:ext cx="720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Př.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72721" y="2371726"/>
            <a:ext cx="8219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Do dvou sloupců zapíšeme veličiny, které jsou úměrné a zvolíme neznámou x.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85077" y="4237621"/>
            <a:ext cx="7380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K zápisu o počtu radlic a času orby připojíme dvě šipky.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97434" y="4603903"/>
            <a:ext cx="6053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První šipka směřuje od neznámé x.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389193" y="3883384"/>
            <a:ext cx="7380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Rozhodneme, zda se jedná o veličiny přímo nebo nepřímo úměrné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389193" y="4966372"/>
            <a:ext cx="855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Protože se jedná o nepřímou úměrnost, bude mít druhá šipka opačný směr.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373278" y="5372372"/>
            <a:ext cx="3751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Ve směru šipek zapíšeme zlomky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85077" y="5782648"/>
            <a:ext cx="3346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Times New Roman" panose="02020603050405020304" pitchFamily="18" charset="0"/>
              </a:rPr>
              <a:t>Rovnici  dopočítáme</a:t>
            </a:r>
          </a:p>
        </p:txBody>
      </p:sp>
    </p:spTree>
    <p:extLst>
      <p:ext uri="{BB962C8B-B14F-4D97-AF65-F5344CB8AC3E}">
        <p14:creationId xmlns:p14="http://schemas.microsoft.com/office/powerpoint/2010/main" val="24510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2" grpId="0"/>
      <p:bldP spid="364553" grpId="0"/>
      <p:bldP spid="364554" grpId="0" animBg="1"/>
      <p:bldP spid="364558" grpId="0"/>
      <p:bldP spid="364559" grpId="0" animBg="1"/>
      <p:bldP spid="364560" grpId="0"/>
      <p:bldP spid="364561" grpId="0" animBg="1"/>
      <p:bldP spid="364562" grpId="0"/>
      <p:bldP spid="32" grpId="0"/>
      <p:bldP spid="33" grpId="0"/>
      <p:bldP spid="40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Zahnutá šipka doleva 14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12689" y="3221956"/>
            <a:ext cx="397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Konec prezentace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23396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23850" y="10525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latin typeface="Times New Roman" panose="02020603050405020304" pitchFamily="18" charset="0"/>
              </a:rPr>
              <a:t>Patnáct vajec stojí 33 Kč. Kolik stojí 20 vajec?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971550" y="2097088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>
                <a:latin typeface="Times New Roman" panose="02020603050405020304" pitchFamily="18" charset="0"/>
              </a:rPr>
              <a:t>15 vajec ………. 33 Kč</a:t>
            </a: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971550" y="2673350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20 vajec ……..…. x Kč</a:t>
            </a:r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>
            <a:off x="827088" y="3321050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4281103" y="6167408"/>
            <a:ext cx="453904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Za 20 vajec zaplatíme 44 Kč.</a:t>
            </a: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 flipV="1">
            <a:off x="4659544" y="2205037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9" name="Text Box 19"/>
          <p:cNvSpPr txBox="1">
            <a:spLocks noChangeArrowheads="1"/>
          </p:cNvSpPr>
          <p:nvPr/>
        </p:nvSpPr>
        <p:spPr bwMode="auto">
          <a:xfrm>
            <a:off x="5294313" y="1844675"/>
            <a:ext cx="3525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Kolikrát se zvýší počet vajec, tolikrát se zvýší cena.</a:t>
            </a:r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 flipV="1">
            <a:off x="901700" y="2133600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5294313" y="2565400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Přímá úměra – šipky budou mít stejný směr.</a:t>
            </a:r>
          </a:p>
        </p:txBody>
      </p:sp>
      <p:sp>
        <p:nvSpPr>
          <p:cNvPr id="11284" name="TextovéPole 2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1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87272" y="3586102"/>
                <a:ext cx="1031436" cy="82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2" y="3586102"/>
                <a:ext cx="1031436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986542" y="4808311"/>
                <a:ext cx="8070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42" y="4808311"/>
                <a:ext cx="8070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 flipH="1">
            <a:off x="2391446" y="5157985"/>
            <a:ext cx="300233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2503095" y="5386429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p:cxnSp>
        <p:nvCxnSpPr>
          <p:cNvPr id="40" name="Přímá spojnice 39"/>
          <p:cNvCxnSpPr/>
          <p:nvPr/>
        </p:nvCxnSpPr>
        <p:spPr>
          <a:xfrm flipH="1">
            <a:off x="2286082" y="4651708"/>
            <a:ext cx="437019" cy="252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2391446" y="4281861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2847653" y="4561368"/>
                <a:ext cx="1750026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653" y="4561368"/>
                <a:ext cx="1750026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44"/>
          <p:cNvCxnSpPr/>
          <p:nvPr/>
        </p:nvCxnSpPr>
        <p:spPr>
          <a:xfrm>
            <a:off x="3853371" y="5167766"/>
            <a:ext cx="25200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>
            <a:spLocks noChangeArrowheads="1"/>
          </p:cNvSpPr>
          <p:nvPr/>
        </p:nvSpPr>
        <p:spPr bwMode="auto">
          <a:xfrm>
            <a:off x="3956435" y="5386430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47" name="Přímá spojnice 46"/>
          <p:cNvCxnSpPr/>
          <p:nvPr/>
        </p:nvCxnSpPr>
        <p:spPr>
          <a:xfrm>
            <a:off x="3287167" y="4651709"/>
            <a:ext cx="432345" cy="252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3264457" y="4271886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39F2C3DF-A9F0-40A1-A16D-12A547A8011B}"/>
                  </a:ext>
                </a:extLst>
              </p:cNvPr>
              <p:cNvSpPr/>
              <p:nvPr/>
            </p:nvSpPr>
            <p:spPr>
              <a:xfrm>
                <a:off x="1665190" y="3534738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39F2C3DF-A9F0-40A1-A16D-12A547A80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90" y="3534738"/>
                <a:ext cx="66396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9676B502-90F5-49C3-B918-6A745217CDEA}"/>
                  </a:ext>
                </a:extLst>
              </p:cNvPr>
              <p:cNvSpPr/>
              <p:nvPr/>
            </p:nvSpPr>
            <p:spPr>
              <a:xfrm>
                <a:off x="1665190" y="4562707"/>
                <a:ext cx="125489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9676B502-90F5-49C3-B918-6A745217C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90" y="4562707"/>
                <a:ext cx="1254894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06B3416E-B858-42B2-A567-B34F365BFB29}"/>
                  </a:ext>
                </a:extLst>
              </p:cNvPr>
              <p:cNvSpPr/>
              <p:nvPr/>
            </p:nvSpPr>
            <p:spPr>
              <a:xfrm>
                <a:off x="4499366" y="4801493"/>
                <a:ext cx="110903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1" smtClean="0">
                          <a:latin typeface="Cambria Math"/>
                        </a:rPr>
                        <m:t>𝟒𝟒</m:t>
                      </m:r>
                      <m:r>
                        <a:rPr lang="cs-CZ" altLang="cs-CZ" sz="2800" b="1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2800" b="0" i="0" smtClean="0">
                          <a:latin typeface="Cambria Math"/>
                        </a:rPr>
                        <m:t>K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č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06B3416E-B858-42B2-A567-B34F365BF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366" y="4801493"/>
                <a:ext cx="110903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4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9" grpId="0"/>
      <p:bldP spid="363530" grpId="0"/>
      <p:bldP spid="363531" grpId="0" animBg="1"/>
      <p:bldP spid="363537" grpId="0"/>
      <p:bldP spid="363538" grpId="0" animBg="1"/>
      <p:bldP spid="363539" grpId="0"/>
      <p:bldP spid="363540" grpId="0" animBg="1"/>
      <p:bldP spid="363541" grpId="0"/>
      <p:bldP spid="31" grpId="0"/>
      <p:bldP spid="32" grpId="0"/>
      <p:bldP spid="37" grpId="0"/>
      <p:bldP spid="43" grpId="0"/>
      <p:bldP spid="44" grpId="0"/>
      <p:bldP spid="46" grpId="0"/>
      <p:bldP spid="48" grpId="0"/>
      <p:bldP spid="38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7950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649288" y="836613"/>
            <a:ext cx="8170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altLang="cs-CZ" sz="2800" dirty="0">
                <a:latin typeface="Times New Roman" panose="02020603050405020304" pitchFamily="18" charset="0"/>
              </a:rPr>
              <a:t>Tři stejně výkonná čerpadla vyčerpají vodu ze zatopené stavební jámy za 15 hodin. Za kolik hodin by vyčerpalo vodu z jámy pět stejně výkonných čerpadel?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971550" y="2647568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3 čerpadla ………. 15 hod.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971550" y="3223830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5 čerpadel ..………. x hod.</a:t>
            </a:r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>
            <a:off x="827088" y="3742943"/>
            <a:ext cx="436275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5582" name="Text Box 14"/>
              <p:cNvSpPr txBox="1">
                <a:spLocks noChangeArrowheads="1"/>
              </p:cNvSpPr>
              <p:nvPr/>
            </p:nvSpPr>
            <p:spPr bwMode="auto">
              <a:xfrm>
                <a:off x="3138526" y="6187682"/>
                <a:ext cx="58774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cs-CZ" altLang="cs-CZ" sz="2800" dirty="0">
                    <a:latin typeface="Times New Roman" panose="02020603050405020304" pitchFamily="18" charset="0"/>
                  </a:rPr>
                  <a:t>Pět čerpadel vyčerpá vodu za</a:t>
                </a:r>
                <a14:m>
                  <m:oMath xmlns:m="http://schemas.openxmlformats.org/officeDocument/2006/math">
                    <m:r>
                      <a:rPr lang="cs-CZ" altLang="cs-CZ" sz="2800" b="0" i="0" smtClean="0">
                        <a:latin typeface="Cambria Math"/>
                      </a:rPr>
                      <m:t> </m:t>
                    </m:r>
                    <m:r>
                      <a:rPr lang="cs-CZ" altLang="cs-CZ" sz="2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cs-CZ" altLang="cs-CZ" sz="2800" dirty="0">
                    <a:latin typeface="Times New Roman" panose="02020603050405020304" pitchFamily="18" charset="0"/>
                  </a:rPr>
                  <a:t> hodin.</a:t>
                </a:r>
              </a:p>
            </p:txBody>
          </p:sp>
        </mc:Choice>
        <mc:Fallback xmlns="">
          <p:sp>
            <p:nvSpPr>
              <p:cNvPr id="36558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8526" y="6187682"/>
                <a:ext cx="5877496" cy="523220"/>
              </a:xfrm>
              <a:prstGeom prst="rect">
                <a:avLst/>
              </a:prstGeom>
              <a:blipFill>
                <a:blip r:embed="rId2"/>
                <a:stretch>
                  <a:fillRect l="-217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5583" name="Line 15"/>
          <p:cNvSpPr>
            <a:spLocks noChangeShapeType="1"/>
          </p:cNvSpPr>
          <p:nvPr/>
        </p:nvSpPr>
        <p:spPr bwMode="auto">
          <a:xfrm flipV="1">
            <a:off x="5076825" y="2701072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5294313" y="2393568"/>
            <a:ext cx="3525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Kolikrát se zvýší počet čerpadel, tolikrát se zkrátí doba.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>
            <a:off x="900113" y="2726345"/>
            <a:ext cx="0" cy="936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>
            <a:off x="5294313" y="3114293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latin typeface="Times New Roman" panose="02020603050405020304" pitchFamily="18" charset="0"/>
              </a:rPr>
              <a:t>Nepřímá úměra – šipky budou mít různý směr.</a:t>
            </a:r>
          </a:p>
        </p:txBody>
      </p:sp>
      <p:sp>
        <p:nvSpPr>
          <p:cNvPr id="12308" name="TextovéPole 23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2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87271" y="3993095"/>
                <a:ext cx="954445" cy="827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1" y="3993095"/>
                <a:ext cx="954445" cy="82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914957" y="5345383"/>
                <a:ext cx="7200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57" y="5345383"/>
                <a:ext cx="7200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Přímá spojnice 32"/>
          <p:cNvCxnSpPr/>
          <p:nvPr/>
        </p:nvCxnSpPr>
        <p:spPr>
          <a:xfrm flipH="1">
            <a:off x="2219476" y="5699187"/>
            <a:ext cx="300233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219475" y="5918250"/>
            <a:ext cx="3167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1666056" y="5192910"/>
            <a:ext cx="437019" cy="252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1771419" y="4823063"/>
            <a:ext cx="3167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106FD135-6980-4BCA-B8E6-59A30B4D31F2}"/>
                  </a:ext>
                </a:extLst>
              </p:cNvPr>
              <p:cNvSpPr/>
              <p:nvPr/>
            </p:nvSpPr>
            <p:spPr>
              <a:xfrm>
                <a:off x="1614484" y="3931135"/>
                <a:ext cx="46519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106FD135-6980-4BCA-B8E6-59A30B4D3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84" y="3931135"/>
                <a:ext cx="465191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CB515B4B-E808-4CE0-964A-EB373A40948A}"/>
                  </a:ext>
                </a:extLst>
              </p:cNvPr>
              <p:cNvSpPr/>
              <p:nvPr/>
            </p:nvSpPr>
            <p:spPr>
              <a:xfrm>
                <a:off x="1591697" y="5096065"/>
                <a:ext cx="1418568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CB515B4B-E808-4CE0-964A-EB373A409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97" y="5096065"/>
                <a:ext cx="1418568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53E5B015-1C1E-435D-B846-BD3C574E1845}"/>
                  </a:ext>
                </a:extLst>
              </p:cNvPr>
              <p:cNvSpPr/>
              <p:nvPr/>
            </p:nvSpPr>
            <p:spPr>
              <a:xfrm>
                <a:off x="2845523" y="5335598"/>
                <a:ext cx="14185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cs-CZ" altLang="cs-CZ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altLang="cs-CZ" sz="2800" b="0" i="0" smtClean="0">
                          <a:latin typeface="Cambria Math" panose="02040503050406030204" pitchFamily="18" charset="0"/>
                        </a:rPr>
                        <m:t>hodin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53E5B015-1C1E-435D-B846-BD3C574E1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523" y="5335598"/>
                <a:ext cx="141856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6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/>
      <p:bldP spid="365577" grpId="0"/>
      <p:bldP spid="365578" grpId="0" animBg="1"/>
      <p:bldP spid="365582" grpId="0"/>
      <p:bldP spid="365583" grpId="0" animBg="1"/>
      <p:bldP spid="365584" grpId="0"/>
      <p:bldP spid="365585" grpId="0" animBg="1"/>
      <p:bldP spid="365586" grpId="0"/>
      <p:bldP spid="31" grpId="0"/>
      <p:bldP spid="32" grpId="0"/>
      <p:bldP spid="34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9375" y="620713"/>
            <a:ext cx="8928100" cy="619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194897" y="1052513"/>
            <a:ext cx="8949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/>
            <a:r>
              <a:rPr lang="cs-CZ" altLang="cs-CZ" sz="2800" dirty="0">
                <a:latin typeface="Times New Roman" panose="02020603050405020304" pitchFamily="18" charset="0"/>
              </a:rPr>
              <a:t>Na 400 g plechovce s barvou je uvedeno, že vystačí na 8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</a:rPr>
              <a:t>. Kolik kg barvy potřebujeme k natření 30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r>
              <a:rPr lang="cs-CZ" altLang="cs-CZ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971550" y="2366717"/>
            <a:ext cx="669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400 g barvy………. 8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971550" y="2942979"/>
            <a:ext cx="669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x g barvy……..…. 30 m</a:t>
            </a:r>
            <a:r>
              <a:rPr lang="cs-CZ" altLang="cs-CZ" sz="2800" baseline="30000" dirty="0">
                <a:latin typeface="Times New Roman" panose="02020603050405020304" pitchFamily="18" charset="0"/>
              </a:rPr>
              <a:t>2</a:t>
            </a:r>
            <a:endParaRPr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>
            <a:off x="827088" y="3590679"/>
            <a:ext cx="4176712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4647040" y="6187109"/>
            <a:ext cx="428222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>
                <a:latin typeface="Times New Roman" panose="02020603050405020304" pitchFamily="18" charset="0"/>
              </a:rPr>
              <a:t>Potřebujeme 1,5 kg barvy.</a:t>
            </a: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 flipV="1">
            <a:off x="4922894" y="247466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9" name="Text Box 19"/>
          <p:cNvSpPr txBox="1">
            <a:spLocks noChangeArrowheads="1"/>
          </p:cNvSpPr>
          <p:nvPr/>
        </p:nvSpPr>
        <p:spPr bwMode="auto">
          <a:xfrm>
            <a:off x="5294313" y="2114304"/>
            <a:ext cx="3713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Kolikrát se zvýší množství barvy, tolikrát se zvýší natřená plocha.</a:t>
            </a:r>
          </a:p>
        </p:txBody>
      </p:sp>
      <p:sp>
        <p:nvSpPr>
          <p:cNvPr id="363540" name="Line 20"/>
          <p:cNvSpPr>
            <a:spLocks noChangeShapeType="1"/>
          </p:cNvSpPr>
          <p:nvPr/>
        </p:nvSpPr>
        <p:spPr bwMode="auto">
          <a:xfrm flipV="1">
            <a:off x="827088" y="2463796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5294313" y="2847908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Times New Roman" panose="02020603050405020304" pitchFamily="18" charset="0"/>
              </a:rPr>
              <a:t>Přímá úměra – šipky budou mít stejný směr.</a:t>
            </a:r>
          </a:p>
        </p:txBody>
      </p:sp>
      <p:sp>
        <p:nvSpPr>
          <p:cNvPr id="11284" name="TextovéPole 2"/>
          <p:cNvSpPr txBox="1">
            <a:spLocks noChangeArrowheads="1"/>
          </p:cNvSpPr>
          <p:nvPr/>
        </p:nvSpPr>
        <p:spPr bwMode="auto">
          <a:xfrm>
            <a:off x="79375" y="620713"/>
            <a:ext cx="46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/>
              <a:t>3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Šipka doprava 2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Šipka doprava 2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Zahnutá šipka doleva 2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259632" y="67575"/>
            <a:ext cx="592283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Trojčlenka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18683" y="3733467"/>
                <a:ext cx="1188110" cy="827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altLang="cs-CZ" sz="2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3" y="3733467"/>
                <a:ext cx="1188110" cy="827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719504" y="4903702"/>
                <a:ext cx="242429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altLang="cs-CZ" sz="280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04" y="4903702"/>
                <a:ext cx="242429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1477867" y="4994912"/>
            <a:ext cx="540000" cy="24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2263855" y="5500320"/>
            <a:ext cx="300233" cy="259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>
            <a:spLocks noChangeArrowheads="1"/>
          </p:cNvSpPr>
          <p:nvPr/>
        </p:nvSpPr>
        <p:spPr bwMode="auto">
          <a:xfrm>
            <a:off x="1370125" y="4635937"/>
            <a:ext cx="58285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50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2316889" y="5728764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7AABA675-C4D2-48A0-9D87-60395082BC25}"/>
                  </a:ext>
                </a:extLst>
              </p:cNvPr>
              <p:cNvSpPr/>
              <p:nvPr/>
            </p:nvSpPr>
            <p:spPr>
              <a:xfrm>
                <a:off x="1724926" y="3680171"/>
                <a:ext cx="66396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altLang="cs-CZ" sz="2800" dirty="0"/>
              </a:p>
            </p:txBody>
          </p:sp>
        </mc:Choice>
        <mc:Fallback xmlns="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7AABA675-C4D2-48A0-9D87-60395082B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26" y="3680171"/>
                <a:ext cx="663964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8183C08F-8137-4CB4-814B-1FEFA14C3ED6}"/>
                  </a:ext>
                </a:extLst>
              </p:cNvPr>
              <p:cNvSpPr/>
              <p:nvPr/>
            </p:nvSpPr>
            <p:spPr>
              <a:xfrm>
                <a:off x="3026299" y="5133642"/>
                <a:ext cx="17547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0" smtClean="0">
                          <a:latin typeface="Cambria Math"/>
                        </a:rPr>
                        <m:t>𝟏𝟓𝟎𝟎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 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𝐠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8183C08F-8137-4CB4-814B-1FEFA14C3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99" y="5133642"/>
                <a:ext cx="17547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3F2B8A4A-BEF1-44D1-9ADD-45668F2A2E6B}"/>
                  </a:ext>
                </a:extLst>
              </p:cNvPr>
              <p:cNvSpPr/>
              <p:nvPr/>
            </p:nvSpPr>
            <p:spPr>
              <a:xfrm>
                <a:off x="4614757" y="5122146"/>
                <a:ext cx="13175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800" b="1" i="0" smtClean="0">
                          <a:latin typeface="Cambria Math"/>
                        </a:rPr>
                        <m:t>𝟏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,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𝟓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 </m:t>
                      </m:r>
                      <m:r>
                        <a:rPr lang="cs-CZ" altLang="cs-CZ" sz="2800" b="1" i="0" smtClean="0">
                          <a:latin typeface="Cambria Math"/>
                        </a:rPr>
                        <m:t>𝐤𝐠</m:t>
                      </m:r>
                    </m:oMath>
                  </m:oMathPara>
                </a14:m>
                <a:endParaRPr lang="cs-CZ" altLang="cs-CZ" sz="2800" b="1" dirty="0"/>
              </a:p>
            </p:txBody>
          </p:sp>
        </mc:Choice>
        <mc:Fallback xmlns=""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3F2B8A4A-BEF1-44D1-9ADD-45668F2A2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757" y="5122146"/>
                <a:ext cx="13175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5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9" grpId="0"/>
      <p:bldP spid="363530" grpId="0"/>
      <p:bldP spid="363531" grpId="0" animBg="1"/>
      <p:bldP spid="363537" grpId="0"/>
      <p:bldP spid="363538" grpId="0" animBg="1"/>
      <p:bldP spid="363539" grpId="0"/>
      <p:bldP spid="363540" grpId="0" animBg="1"/>
      <p:bldP spid="363541" grpId="0"/>
      <p:bldP spid="31" grpId="0"/>
      <p:bldP spid="32" grpId="0"/>
      <p:bldP spid="36" grpId="0"/>
      <p:bldP spid="37" grpId="0"/>
      <p:bldP spid="33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2635</TotalTime>
  <Words>4869</Words>
  <Application>Microsoft Office PowerPoint</Application>
  <PresentationFormat>Předvádění na obrazovce (4:3)</PresentationFormat>
  <Paragraphs>973</Paragraphs>
  <Slides>60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Times New Roman</vt:lpstr>
      <vt:lpstr>Verdana</vt:lpstr>
      <vt:lpstr>Motiv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Holý</dc:creator>
  <cp:lastModifiedBy>Holý, Martin</cp:lastModifiedBy>
  <cp:revision>227</cp:revision>
  <dcterms:created xsi:type="dcterms:W3CDTF">2016-12-20T13:21:19Z</dcterms:created>
  <dcterms:modified xsi:type="dcterms:W3CDTF">2021-03-17T07:38:59Z</dcterms:modified>
</cp:coreProperties>
</file>