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60" r:id="rId4"/>
    <p:sldId id="264" r:id="rId5"/>
    <p:sldId id="261" r:id="rId6"/>
    <p:sldId id="275" r:id="rId7"/>
    <p:sldId id="268" r:id="rId8"/>
    <p:sldId id="269" r:id="rId9"/>
    <p:sldId id="276" r:id="rId10"/>
    <p:sldId id="277" r:id="rId11"/>
    <p:sldId id="271" r:id="rId12"/>
    <p:sldId id="273" r:id="rId13"/>
    <p:sldId id="274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07" autoAdjust="0"/>
  </p:normalViewPr>
  <p:slideViewPr>
    <p:cSldViewPr snapToGrid="0">
      <p:cViewPr>
        <p:scale>
          <a:sx n="66" d="100"/>
          <a:sy n="66" d="100"/>
        </p:scale>
        <p:origin x="1930" y="3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7D7774-E4C7-42B9-B2BA-5147E74C9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A201DB-1C87-4B29-B908-94203F69D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DDEF01-0BAF-40F2-95DB-84DE5A7EC7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6ACA-D9A6-4B45-AAB5-6DAEBE023D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35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C8B8ED-A57C-41A0-89CC-ACCA5D137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691552-2C72-428C-8C72-56E3209C66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CACB81-F41D-4356-9FEF-A5EE2167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E4746-C441-4608-9D89-F2F21E7D35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60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2A9A95-80E9-4C2D-8DB5-01BDDA640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3849FF-A4AC-40C6-8A67-585356BF0A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3C4236-2DDF-4F76-B6E9-767E5569C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7817C-814C-4253-AC99-23B49CADCA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670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B09798-F81F-4FF9-9514-A346E4A176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322B29-C2EE-49A3-8849-1B4A66E2AE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4D97CD-355F-4F0D-8950-A8DE3BD7F3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404B-59DE-43A3-A7D1-C4E0727C0C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415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D8AEA6-8A4B-4EA4-A9C6-8E703653CB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9AF376-A3CD-4F2D-A80F-DE687F5B2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80DCE9-D665-4280-B6C5-1E47B938C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A945-484B-445D-848C-E44D46F939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706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0ECAF8-491B-4B7B-B81F-A5FA54762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F06AE1-86AB-466A-BAE5-57B16FC8A2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B78C31-943F-4A57-B436-B18302BBAF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EBD52-F948-4C0F-8CE7-915EDE78AC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755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B560B4-FDAC-49A9-ABA3-E4A33498CC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6158DB-3D55-4318-90F6-031210EED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01458D-421A-4C2B-B8D0-2592D60B21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77555-41BB-4A2E-A598-CEED60F8C8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961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D6164C-E807-40A8-BD2D-CE28A64F7B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6ECB79-0416-4FD1-832C-0F1E9A27F0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C578E3-2654-4960-A908-37901D604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616D9-7D59-41A5-B337-350A784983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267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2B1DFC-1D66-4F9B-A4A5-08D3C88496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74AA49-5A63-4B7D-B9FC-2A4E48277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B500B38-30C5-41C6-89DA-B55DD6C96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F99A9-B4F9-4C6B-A6BB-E314744503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552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881A77-467C-4727-B0FE-77D402B22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3A790E-2B37-4860-88B7-FAD301FD8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51D42B-1E7D-421A-8204-F4B03F1A9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85516-F779-4524-92E2-58CA5E74B1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04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340590-AA88-4FF6-B569-5B82F09D2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0BFCDF-13B0-438B-9A12-4017B6768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3D401C-4374-48DD-AD6A-E16C24444F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192A-BC07-4A32-8FEE-3EA14FFBB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337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84713C0-6200-4DD0-8F39-8E0854DAC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EB69524-EEBC-48C5-8A9F-02B3FF9CD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63A52E-96E7-49A1-8FF0-BEFA17D743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6CF0F0E-3CAC-4B1F-BA02-410DF4685D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BD40AEA-D943-40E1-8F9D-9B2E2C8020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4CBE0D3-A45A-471D-959B-D7D709689F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extLst>
              <a:ext uri="{FF2B5EF4-FFF2-40B4-BE49-F238E27FC236}">
                <a16:creationId xmlns:a16="http://schemas.microsoft.com/office/drawing/2014/main" id="{2C7404C4-6ED9-4E15-9227-9FA6F9BF709A}"/>
              </a:ext>
            </a:extLst>
          </p:cNvPr>
          <p:cNvSpPr/>
          <p:nvPr/>
        </p:nvSpPr>
        <p:spPr>
          <a:xfrm>
            <a:off x="504825" y="1217613"/>
            <a:ext cx="8424863" cy="21240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6600" kern="0" dirty="0">
                <a:latin typeface="Verdana" pitchFamily="34" charset="0"/>
              </a:rPr>
              <a:t>Středová souměrnost</a:t>
            </a:r>
          </a:p>
        </p:txBody>
      </p:sp>
      <p:sp>
        <p:nvSpPr>
          <p:cNvPr id="2051" name="Nadpis 1">
            <a:extLst>
              <a:ext uri="{FF2B5EF4-FFF2-40B4-BE49-F238E27FC236}">
                <a16:creationId xmlns:a16="http://schemas.microsoft.com/office/drawing/2014/main" id="{324B4333-BF14-4779-9496-EAF8C5B1388C}"/>
              </a:ext>
            </a:extLst>
          </p:cNvPr>
          <p:cNvSpPr txBox="1">
            <a:spLocks/>
          </p:cNvSpPr>
          <p:nvPr/>
        </p:nvSpPr>
        <p:spPr bwMode="auto">
          <a:xfrm>
            <a:off x="428625" y="4651375"/>
            <a:ext cx="5486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Výukový materiál pro 8.ročník</a:t>
            </a:r>
          </a:p>
        </p:txBody>
      </p:sp>
      <p:sp>
        <p:nvSpPr>
          <p:cNvPr id="2052" name="TextovéPole 17">
            <a:extLst>
              <a:ext uri="{FF2B5EF4-FFF2-40B4-BE49-F238E27FC236}">
                <a16:creationId xmlns:a16="http://schemas.microsoft.com/office/drawing/2014/main" id="{B3F62B12-A92A-45F1-B9BE-415CA98A8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5805488"/>
            <a:ext cx="5905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 Unicode MS" pitchFamily="34" charset="-128"/>
                <a:ea typeface="Arial Unicode MS" pitchFamily="34" charset="-128"/>
              </a:rPr>
              <a:t>Autor materiálu: </a:t>
            </a:r>
            <a:r>
              <a:rPr lang="cs-CZ" altLang="cs-CZ" sz="1800">
                <a:latin typeface="Arial Unicode MS" pitchFamily="34" charset="-128"/>
                <a:ea typeface="Arial Unicode MS" pitchFamily="34" charset="-128"/>
              </a:rPr>
              <a:t>Mgr. Martin Holý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 Unicode MS" pitchFamily="34" charset="-128"/>
                <a:ea typeface="Arial Unicode MS" pitchFamily="34" charset="-128"/>
              </a:rPr>
              <a:t>Další šíření materiálu je možné pouze se souhlasem autora     </a:t>
            </a:r>
          </a:p>
        </p:txBody>
      </p:sp>
      <p:pic>
        <p:nvPicPr>
          <p:cNvPr id="2053" name="Obrázek 18">
            <a:extLst>
              <a:ext uri="{FF2B5EF4-FFF2-40B4-BE49-F238E27FC236}">
                <a16:creationId xmlns:a16="http://schemas.microsoft.com/office/drawing/2014/main" id="{DC0213D5-8740-47DE-A0E2-AA24F53C3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137025"/>
            <a:ext cx="2832100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>
            <a:extLst>
              <a:ext uri="{FF2B5EF4-FFF2-40B4-BE49-F238E27FC236}">
                <a16:creationId xmlns:a16="http://schemas.microsoft.com/office/drawing/2014/main" id="{D51CB171-74A1-4825-9BCB-97BBD6BCDF25}"/>
              </a:ext>
            </a:extLst>
          </p:cNvPr>
          <p:cNvSpPr/>
          <p:nvPr/>
        </p:nvSpPr>
        <p:spPr>
          <a:xfrm>
            <a:off x="107950" y="744538"/>
            <a:ext cx="8929688" cy="6113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1267" name="Text Box 10">
            <a:extLst>
              <a:ext uri="{FF2B5EF4-FFF2-40B4-BE49-F238E27FC236}">
                <a16:creationId xmlns:a16="http://schemas.microsoft.com/office/drawing/2014/main" id="{C711EC64-1475-4722-BA11-9554A5F1C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27088"/>
            <a:ext cx="8863013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7) Sestrojte obdélník A‘B‘C’D‘, který je obrazem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    obdélníku ABCD ve středové souměrnosti 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    středem S. 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6265D5C6-D1F2-43F7-B089-9121D0BDF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0" name="Šipka doprava 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2B7A22F-68CB-4923-8AB6-26779B4255BC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Šipka doprava 3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77F0E45-529C-4248-B33A-BCCC25B07D97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ahnutá šipka doleva 3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B466285-CA30-45BB-B469-A32D960018B0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11272" name="Obrázek 27">
            <a:extLst>
              <a:ext uri="{FF2B5EF4-FFF2-40B4-BE49-F238E27FC236}">
                <a16:creationId xmlns:a16="http://schemas.microsoft.com/office/drawing/2014/main" id="{1FB8371E-DA32-47DF-8215-DBE7E337C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CFB3BE6-DB13-4FFA-A70F-CF792A0515AE}"/>
              </a:ext>
            </a:extLst>
          </p:cNvPr>
          <p:cNvSpPr/>
          <p:nvPr/>
        </p:nvSpPr>
        <p:spPr>
          <a:xfrm>
            <a:off x="841375" y="2917825"/>
            <a:ext cx="3875088" cy="222091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74" name="TextovéPole 22">
            <a:extLst>
              <a:ext uri="{FF2B5EF4-FFF2-40B4-BE49-F238E27FC236}">
                <a16:creationId xmlns:a16="http://schemas.microsoft.com/office/drawing/2014/main" id="{DAD9375E-B681-4849-9012-ED9206E35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5170488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A</a:t>
            </a:r>
          </a:p>
        </p:txBody>
      </p:sp>
      <p:sp>
        <p:nvSpPr>
          <p:cNvPr id="11275" name="TextovéPole 22">
            <a:extLst>
              <a:ext uri="{FF2B5EF4-FFF2-40B4-BE49-F238E27FC236}">
                <a16:creationId xmlns:a16="http://schemas.microsoft.com/office/drawing/2014/main" id="{4FEF9E71-8826-4F1D-BBE0-5CE981601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5141913"/>
            <a:ext cx="493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</a:t>
            </a:r>
          </a:p>
        </p:txBody>
      </p:sp>
      <p:sp>
        <p:nvSpPr>
          <p:cNvPr id="11276" name="TextovéPole 22">
            <a:extLst>
              <a:ext uri="{FF2B5EF4-FFF2-40B4-BE49-F238E27FC236}">
                <a16:creationId xmlns:a16="http://schemas.microsoft.com/office/drawing/2014/main" id="{C7866648-04F2-4C83-9628-2D5185DCE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2457450"/>
            <a:ext cx="493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C</a:t>
            </a:r>
          </a:p>
        </p:txBody>
      </p:sp>
      <p:sp>
        <p:nvSpPr>
          <p:cNvPr id="11277" name="TextovéPole 22">
            <a:extLst>
              <a:ext uri="{FF2B5EF4-FFF2-40B4-BE49-F238E27FC236}">
                <a16:creationId xmlns:a16="http://schemas.microsoft.com/office/drawing/2014/main" id="{32F5771B-BBD4-4CD2-8615-B34849BE6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2486025"/>
            <a:ext cx="49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D</a:t>
            </a:r>
          </a:p>
        </p:txBody>
      </p:sp>
      <p:sp>
        <p:nvSpPr>
          <p:cNvPr id="11278" name="TextovéPole 22">
            <a:extLst>
              <a:ext uri="{FF2B5EF4-FFF2-40B4-BE49-F238E27FC236}">
                <a16:creationId xmlns:a16="http://schemas.microsoft.com/office/drawing/2014/main" id="{F05E6787-FF41-4A59-A95F-A8A7639B0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6938" y="3884613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S</a:t>
            </a:r>
          </a:p>
        </p:txBody>
      </p: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D04C5A8F-6CDF-4F19-9FD7-12A43EAE01FE}"/>
              </a:ext>
            </a:extLst>
          </p:cNvPr>
          <p:cNvCxnSpPr>
            <a:cxnSpLocks/>
          </p:cNvCxnSpPr>
          <p:nvPr/>
        </p:nvCxnSpPr>
        <p:spPr>
          <a:xfrm flipV="1">
            <a:off x="3602038" y="4349750"/>
            <a:ext cx="144462" cy="142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B1618D80-A5E1-4FC0-A57F-4D206674F472}"/>
              </a:ext>
            </a:extLst>
          </p:cNvPr>
          <p:cNvCxnSpPr>
            <a:cxnSpLocks/>
          </p:cNvCxnSpPr>
          <p:nvPr/>
        </p:nvCxnSpPr>
        <p:spPr>
          <a:xfrm flipH="1" flipV="1">
            <a:off x="3602038" y="4346575"/>
            <a:ext cx="144462" cy="142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délník 42">
            <a:extLst>
              <a:ext uri="{FF2B5EF4-FFF2-40B4-BE49-F238E27FC236}">
                <a16:creationId xmlns:a16="http://schemas.microsoft.com/office/drawing/2014/main" id="{14B85808-E66C-40DC-87A9-7DCD264C9115}"/>
              </a:ext>
            </a:extLst>
          </p:cNvPr>
          <p:cNvSpPr/>
          <p:nvPr/>
        </p:nvSpPr>
        <p:spPr>
          <a:xfrm>
            <a:off x="2641600" y="3695700"/>
            <a:ext cx="3875088" cy="222091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47D45EB-0329-4FC6-8EE9-2A77852EFC0C}"/>
              </a:ext>
            </a:extLst>
          </p:cNvPr>
          <p:cNvCxnSpPr/>
          <p:nvPr/>
        </p:nvCxnSpPr>
        <p:spPr>
          <a:xfrm>
            <a:off x="2643188" y="3697288"/>
            <a:ext cx="2079625" cy="14382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D569775E-C786-4E1B-A561-CDE4B6A951D2}"/>
              </a:ext>
            </a:extLst>
          </p:cNvPr>
          <p:cNvCxnSpPr/>
          <p:nvPr/>
        </p:nvCxnSpPr>
        <p:spPr>
          <a:xfrm flipH="1">
            <a:off x="2646363" y="2903538"/>
            <a:ext cx="2070100" cy="30114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E8719040-EC1C-4911-BFC9-EED401DE7560}"/>
              </a:ext>
            </a:extLst>
          </p:cNvPr>
          <p:cNvCxnSpPr/>
          <p:nvPr/>
        </p:nvCxnSpPr>
        <p:spPr>
          <a:xfrm>
            <a:off x="855663" y="2946400"/>
            <a:ext cx="5661025" cy="29654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9E9D5FA7-7B4F-4393-B50B-E8BCC867C6B7}"/>
              </a:ext>
            </a:extLst>
          </p:cNvPr>
          <p:cNvCxnSpPr/>
          <p:nvPr/>
        </p:nvCxnSpPr>
        <p:spPr>
          <a:xfrm flipV="1">
            <a:off x="812800" y="3695700"/>
            <a:ext cx="5707063" cy="144303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22">
            <a:extLst>
              <a:ext uri="{FF2B5EF4-FFF2-40B4-BE49-F238E27FC236}">
                <a16:creationId xmlns:a16="http://schemas.microsoft.com/office/drawing/2014/main" id="{EAC6DE75-657E-4892-9B9D-D353FD8A6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9550" y="3371850"/>
            <a:ext cx="493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A‘</a:t>
            </a:r>
          </a:p>
        </p:txBody>
      </p:sp>
      <p:sp>
        <p:nvSpPr>
          <p:cNvPr id="61" name="TextovéPole 22">
            <a:extLst>
              <a:ext uri="{FF2B5EF4-FFF2-40B4-BE49-F238E27FC236}">
                <a16:creationId xmlns:a16="http://schemas.microsoft.com/office/drawing/2014/main" id="{EC4B95B1-9401-469B-B346-ADF3F9CFB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0" y="3182938"/>
            <a:ext cx="493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B‘</a:t>
            </a:r>
          </a:p>
        </p:txBody>
      </p:sp>
      <p:sp>
        <p:nvSpPr>
          <p:cNvPr id="62" name="TextovéPole 22">
            <a:extLst>
              <a:ext uri="{FF2B5EF4-FFF2-40B4-BE49-F238E27FC236}">
                <a16:creationId xmlns:a16="http://schemas.microsoft.com/office/drawing/2014/main" id="{E24B5E86-216E-42B4-AAA7-9B51FCF4D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0" y="5692775"/>
            <a:ext cx="49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D‘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8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>
            <a:extLst>
              <a:ext uri="{FF2B5EF4-FFF2-40B4-BE49-F238E27FC236}">
                <a16:creationId xmlns:a16="http://schemas.microsoft.com/office/drawing/2014/main" id="{9E30B002-6382-48E6-AD36-6D8F32768F68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25" name="Šipka doprava 2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223D956-5190-4312-9B20-4F39B0C9AC43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6" name="Šipka doprava 2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8FFFB20-EFA0-4885-A534-446CF4EAEAF6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7" name="Zahnutá šipka doleva 2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EAABE2E-5798-41C9-B623-EFEB32B1581C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48F7205-2A17-4EB6-9E1C-1C6D1A44C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765175"/>
            <a:ext cx="845978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>
              <a:defRPr/>
            </a:pPr>
            <a:r>
              <a:rPr lang="cs-CZ" altLang="cs-CZ" sz="2800" b="1" kern="0" dirty="0">
                <a:latin typeface="Calibri" panose="020F0502020204030204" pitchFamily="34" charset="0"/>
              </a:rPr>
              <a:t>Geometrický útvar je středově souměrný útvar, </a:t>
            </a:r>
            <a:r>
              <a:rPr lang="cs-CZ" altLang="cs-CZ" sz="2800" kern="0" dirty="0">
                <a:latin typeface="Calibri" panose="020F0502020204030204" pitchFamily="34" charset="0"/>
              </a:rPr>
              <a:t>jestliže existuje takový bod (střed souměrnosti) podle kterého se ve středové souměrnosti podle bodu S zobrazí útvar sám do sebe (obraz a vzor je shodný) .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64E3D9FC-0288-429E-92A9-AF900AE0D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2814638"/>
            <a:ext cx="85344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eaLnBrk="1" hangingPunct="1">
              <a:defRPr/>
            </a:pPr>
            <a:r>
              <a:rPr lang="cs-CZ" sz="2800" kern="0" dirty="0">
                <a:latin typeface="Calibri" panose="020F0502020204030204" pitchFamily="34" charset="0"/>
              </a:rPr>
              <a:t>Taková bod se nazývá střed souměrnosti a značí se S.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658B4D3-0A62-466D-99C6-2768391AD8DC}"/>
              </a:ext>
            </a:extLst>
          </p:cNvPr>
          <p:cNvSpPr/>
          <p:nvPr/>
        </p:nvSpPr>
        <p:spPr>
          <a:xfrm>
            <a:off x="917575" y="4162425"/>
            <a:ext cx="1905000" cy="1895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B2E15BB-A3B6-4A5D-800D-E89E15D795D2}"/>
              </a:ext>
            </a:extLst>
          </p:cNvPr>
          <p:cNvCxnSpPr/>
          <p:nvPr/>
        </p:nvCxnSpPr>
        <p:spPr>
          <a:xfrm>
            <a:off x="908050" y="4171950"/>
            <a:ext cx="1924050" cy="1895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8D71942B-BCD1-4683-A270-9121CF59495D}"/>
              </a:ext>
            </a:extLst>
          </p:cNvPr>
          <p:cNvCxnSpPr>
            <a:cxnSpLocks/>
          </p:cNvCxnSpPr>
          <p:nvPr/>
        </p:nvCxnSpPr>
        <p:spPr>
          <a:xfrm flipV="1">
            <a:off x="927100" y="4171950"/>
            <a:ext cx="1905000" cy="1876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14">
            <a:extLst>
              <a:ext uri="{FF2B5EF4-FFF2-40B4-BE49-F238E27FC236}">
                <a16:creationId xmlns:a16="http://schemas.microsoft.com/office/drawing/2014/main" id="{ED318413-B652-48B0-8B0C-FF64F0CFA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946650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98612E76-ECD2-4F55-B350-3DF0202B3482}"/>
              </a:ext>
            </a:extLst>
          </p:cNvPr>
          <p:cNvCxnSpPr>
            <a:cxnSpLocks/>
          </p:cNvCxnSpPr>
          <p:nvPr/>
        </p:nvCxnSpPr>
        <p:spPr>
          <a:xfrm>
            <a:off x="4124325" y="4456113"/>
            <a:ext cx="1130300" cy="1117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61410B2D-D7D2-42CE-B24C-0E6785708B20}"/>
              </a:ext>
            </a:extLst>
          </p:cNvPr>
          <p:cNvCxnSpPr>
            <a:cxnSpLocks/>
          </p:cNvCxnSpPr>
          <p:nvPr/>
        </p:nvCxnSpPr>
        <p:spPr>
          <a:xfrm flipV="1">
            <a:off x="4141788" y="4470400"/>
            <a:ext cx="1098550" cy="1081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14">
            <a:extLst>
              <a:ext uri="{FF2B5EF4-FFF2-40B4-BE49-F238E27FC236}">
                <a16:creationId xmlns:a16="http://schemas.microsoft.com/office/drawing/2014/main" id="{A8FE129C-5B08-4CD3-A5CB-3A6DE8932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4851400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41" name="TextovéPole 14">
            <a:extLst>
              <a:ext uri="{FF2B5EF4-FFF2-40B4-BE49-F238E27FC236}">
                <a16:creationId xmlns:a16="http://schemas.microsoft.com/office/drawing/2014/main" id="{F6A4277E-0431-40E3-9A34-49B273903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5010150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C242A779-1310-48F4-8CE2-9EB9FB936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80963"/>
            <a:ext cx="75041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400" kern="0" dirty="0">
                <a:latin typeface="Verdana" pitchFamily="34" charset="0"/>
              </a:rPr>
              <a:t>Středová souměrnost geometrických útvarů</a:t>
            </a:r>
          </a:p>
          <a:p>
            <a:pPr algn="ctr" eaLnBrk="1" hangingPunct="1">
              <a:buFontTx/>
              <a:buNone/>
              <a:defRPr/>
            </a:pPr>
            <a:endParaRPr lang="cs-CZ" sz="2400" kern="0" dirty="0">
              <a:latin typeface="Verdana" pitchFamily="34" charset="0"/>
            </a:endParaRPr>
          </a:p>
        </p:txBody>
      </p:sp>
      <p:sp>
        <p:nvSpPr>
          <p:cNvPr id="3" name="Šestiúhelník 2">
            <a:extLst>
              <a:ext uri="{FF2B5EF4-FFF2-40B4-BE49-F238E27FC236}">
                <a16:creationId xmlns:a16="http://schemas.microsoft.com/office/drawing/2014/main" id="{E6CE98F5-711C-4D35-84D1-B8D4DFA19FCF}"/>
              </a:ext>
            </a:extLst>
          </p:cNvPr>
          <p:cNvSpPr/>
          <p:nvPr/>
        </p:nvSpPr>
        <p:spPr>
          <a:xfrm>
            <a:off x="6154738" y="3990975"/>
            <a:ext cx="2320925" cy="2133600"/>
          </a:xfrm>
          <a:prstGeom prst="hexagon">
            <a:avLst>
              <a:gd name="adj" fmla="val 27721"/>
              <a:gd name="vf" fmla="val 1154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789106BC-11A8-4036-B2CB-CBC793F60067}"/>
              </a:ext>
            </a:extLst>
          </p:cNvPr>
          <p:cNvCxnSpPr>
            <a:cxnSpLocks/>
            <a:stCxn id="3" idx="2"/>
            <a:endCxn id="3" idx="2"/>
          </p:cNvCxnSpPr>
          <p:nvPr/>
        </p:nvCxnSpPr>
        <p:spPr>
          <a:xfrm flipV="1">
            <a:off x="6745288" y="3990975"/>
            <a:ext cx="1139825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A0C69239-FDAE-4A3F-94ED-AA285E717227}"/>
              </a:ext>
            </a:extLst>
          </p:cNvPr>
          <p:cNvCxnSpPr>
            <a:cxnSpLocks/>
            <a:stCxn id="3" idx="2"/>
            <a:endCxn id="3" idx="2"/>
          </p:cNvCxnSpPr>
          <p:nvPr/>
        </p:nvCxnSpPr>
        <p:spPr>
          <a:xfrm>
            <a:off x="6154738" y="5057775"/>
            <a:ext cx="2320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91E0DF9D-B734-485C-8AEC-935970614FAE}"/>
              </a:ext>
            </a:extLst>
          </p:cNvPr>
          <p:cNvCxnSpPr>
            <a:cxnSpLocks/>
            <a:stCxn id="3" idx="2"/>
            <a:endCxn id="3" idx="2"/>
          </p:cNvCxnSpPr>
          <p:nvPr/>
        </p:nvCxnSpPr>
        <p:spPr>
          <a:xfrm flipH="1" flipV="1">
            <a:off x="6745288" y="3990975"/>
            <a:ext cx="1139825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Kříž 12">
            <a:extLst>
              <a:ext uri="{FF2B5EF4-FFF2-40B4-BE49-F238E27FC236}">
                <a16:creationId xmlns:a16="http://schemas.microsoft.com/office/drawing/2014/main" id="{C9BA30AD-1C95-488D-96C6-D4F0D8F4E573}"/>
              </a:ext>
            </a:extLst>
          </p:cNvPr>
          <p:cNvSpPr/>
          <p:nvPr/>
        </p:nvSpPr>
        <p:spPr>
          <a:xfrm>
            <a:off x="3614738" y="3933825"/>
            <a:ext cx="2159000" cy="2159000"/>
          </a:xfrm>
          <a:prstGeom prst="plu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2" grpId="0" animBg="1"/>
      <p:bldP spid="33" grpId="0"/>
      <p:bldP spid="40" grpId="0"/>
      <p:bldP spid="41" grpId="0"/>
      <p:bldP spid="3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délník 42">
            <a:extLst>
              <a:ext uri="{FF2B5EF4-FFF2-40B4-BE49-F238E27FC236}">
                <a16:creationId xmlns:a16="http://schemas.microsoft.com/office/drawing/2014/main" id="{EC4D73F0-5B23-40EB-A6B3-25C78C51DEF4}"/>
              </a:ext>
            </a:extLst>
          </p:cNvPr>
          <p:cNvSpPr/>
          <p:nvPr/>
        </p:nvSpPr>
        <p:spPr>
          <a:xfrm>
            <a:off x="107950" y="666750"/>
            <a:ext cx="8928100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E7A1E4D-9866-4DD6-81A0-58C790017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650875"/>
            <a:ext cx="8786812" cy="887413"/>
          </a:xfrm>
        </p:spPr>
        <p:txBody>
          <a:bodyPr/>
          <a:lstStyle/>
          <a:p>
            <a:pPr algn="l" eaLnBrk="1" hangingPunct="1"/>
            <a:r>
              <a:rPr lang="cs-CZ" altLang="cs-CZ" sz="2800">
                <a:latin typeface="Calibri" panose="020F0502020204030204" pitchFamily="34" charset="0"/>
              </a:rPr>
              <a:t>8) Určete, zda jsou uvedené útvary středově souměrné. Pokud ano, sestrojte střed souměrnosti?</a:t>
            </a:r>
          </a:p>
        </p:txBody>
      </p:sp>
      <p:sp>
        <p:nvSpPr>
          <p:cNvPr id="13316" name="Rectangle 5">
            <a:extLst>
              <a:ext uri="{FF2B5EF4-FFF2-40B4-BE49-F238E27FC236}">
                <a16:creationId xmlns:a16="http://schemas.microsoft.com/office/drawing/2014/main" id="{08B97B2D-9370-4F32-A9D3-02AAF1BA1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052638"/>
            <a:ext cx="2160587" cy="1908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13317" name="Rectangle 6">
            <a:extLst>
              <a:ext uri="{FF2B5EF4-FFF2-40B4-BE49-F238E27FC236}">
                <a16:creationId xmlns:a16="http://schemas.microsoft.com/office/drawing/2014/main" id="{D65DCEC5-1332-4153-A391-BA1AA2BC0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" y="4883150"/>
            <a:ext cx="2447925" cy="1368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13318" name="Oval 7">
            <a:extLst>
              <a:ext uri="{FF2B5EF4-FFF2-40B4-BE49-F238E27FC236}">
                <a16:creationId xmlns:a16="http://schemas.microsoft.com/office/drawing/2014/main" id="{0481EB74-A6DE-42F3-AE2B-C72B14578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0075" y="1824038"/>
            <a:ext cx="1727200" cy="1727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5F8A5DD1-8699-4186-B743-50D1466E0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111375"/>
            <a:ext cx="1944688" cy="1584325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3C19F85C-A093-47F7-9041-E85C1112A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3762375"/>
            <a:ext cx="250031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lgDash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13321" name="Line 17">
            <a:extLst>
              <a:ext uri="{FF2B5EF4-FFF2-40B4-BE49-F238E27FC236}">
                <a16:creationId xmlns:a16="http://schemas.microsoft.com/office/drawing/2014/main" id="{FE2BB752-F8FE-437F-857B-61D5B1E9F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46450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TextovéPole 1">
            <a:extLst>
              <a:ext uri="{FF2B5EF4-FFF2-40B4-BE49-F238E27FC236}">
                <a16:creationId xmlns:a16="http://schemas.microsoft.com/office/drawing/2014/main" id="{0E83F8C0-DB03-4ED7-93C9-847E8286C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543050"/>
            <a:ext cx="158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a) čtverec</a:t>
            </a:r>
          </a:p>
        </p:txBody>
      </p:sp>
      <p:sp>
        <p:nvSpPr>
          <p:cNvPr id="13323" name="TextovéPole 24">
            <a:extLst>
              <a:ext uri="{FF2B5EF4-FFF2-40B4-BE49-F238E27FC236}">
                <a16:creationId xmlns:a16="http://schemas.microsoft.com/office/drawing/2014/main" id="{C8F557BE-8AD4-47C8-A607-AA341EECA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292600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d) obdélník</a:t>
            </a:r>
          </a:p>
        </p:txBody>
      </p:sp>
      <p:sp>
        <p:nvSpPr>
          <p:cNvPr id="13324" name="TextovéPole 25">
            <a:extLst>
              <a:ext uri="{FF2B5EF4-FFF2-40B4-BE49-F238E27FC236}">
                <a16:creationId xmlns:a16="http://schemas.microsoft.com/office/drawing/2014/main" id="{B60AB71D-4F06-470B-83A6-4570B21ED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539875"/>
            <a:ext cx="1258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c) kruh</a:t>
            </a:r>
          </a:p>
        </p:txBody>
      </p:sp>
      <p:sp>
        <p:nvSpPr>
          <p:cNvPr id="13325" name="TextovéPole 26">
            <a:extLst>
              <a:ext uri="{FF2B5EF4-FFF2-40B4-BE49-F238E27FC236}">
                <a16:creationId xmlns:a16="http://schemas.microsoft.com/office/drawing/2014/main" id="{08B8678E-AD0E-47A3-BDDD-B9DD34BD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0563" y="1543050"/>
            <a:ext cx="2854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b) rovnostranný trojúhelník</a:t>
            </a:r>
          </a:p>
        </p:txBody>
      </p:sp>
      <p:sp>
        <p:nvSpPr>
          <p:cNvPr id="13326" name="TextovéPole 27">
            <a:extLst>
              <a:ext uri="{FF2B5EF4-FFF2-40B4-BE49-F238E27FC236}">
                <a16:creationId xmlns:a16="http://schemas.microsoft.com/office/drawing/2014/main" id="{ED753676-2CD7-4C32-8C7E-99033BBA0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913" y="4572000"/>
            <a:ext cx="1277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e) úhel</a:t>
            </a:r>
          </a:p>
        </p:txBody>
      </p:sp>
      <p:sp>
        <p:nvSpPr>
          <p:cNvPr id="13327" name="Line 16">
            <a:extLst>
              <a:ext uri="{FF2B5EF4-FFF2-40B4-BE49-F238E27FC236}">
                <a16:creationId xmlns:a16="http://schemas.microsoft.com/office/drawing/2014/main" id="{52F947C4-BC04-4B99-9A7C-B700746022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4500563"/>
            <a:ext cx="1457325" cy="1200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17">
            <a:extLst>
              <a:ext uri="{FF2B5EF4-FFF2-40B4-BE49-F238E27FC236}">
                <a16:creationId xmlns:a16="http://schemas.microsoft.com/office/drawing/2014/main" id="{BD53F11C-3849-4DE2-8AF3-8EBEEBB286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60800" y="5691188"/>
            <a:ext cx="158115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Arc 18">
            <a:extLst>
              <a:ext uri="{FF2B5EF4-FFF2-40B4-BE49-F238E27FC236}">
                <a16:creationId xmlns:a16="http://schemas.microsoft.com/office/drawing/2014/main" id="{DD903780-5B26-49E4-8BCF-DE4B0C3BDBEC}"/>
              </a:ext>
            </a:extLst>
          </p:cNvPr>
          <p:cNvSpPr>
            <a:spLocks/>
          </p:cNvSpPr>
          <p:nvPr/>
        </p:nvSpPr>
        <p:spPr bwMode="auto">
          <a:xfrm rot="958286">
            <a:off x="4556125" y="5062538"/>
            <a:ext cx="542925" cy="8763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2ECD7E7B-04B3-4945-9AEB-95FD196BA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4575" y="6226175"/>
            <a:ext cx="25542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13331" name="TextovéPole 33">
            <a:extLst>
              <a:ext uri="{FF2B5EF4-FFF2-40B4-BE49-F238E27FC236}">
                <a16:creationId xmlns:a16="http://schemas.microsoft.com/office/drawing/2014/main" id="{16D45992-2B18-4934-995E-73FB74FB7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4743450"/>
            <a:ext cx="1620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f) úsečka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072DB941-F7AF-458F-8E17-13D7A0BA0C51}"/>
              </a:ext>
            </a:extLst>
          </p:cNvPr>
          <p:cNvCxnSpPr/>
          <p:nvPr/>
        </p:nvCxnSpPr>
        <p:spPr>
          <a:xfrm>
            <a:off x="6462713" y="6076950"/>
            <a:ext cx="22415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E26B40A0-6B59-47D5-966F-77DA60972F2D}"/>
              </a:ext>
            </a:extLst>
          </p:cNvPr>
          <p:cNvCxnSpPr/>
          <p:nvPr/>
        </p:nvCxnSpPr>
        <p:spPr>
          <a:xfrm flipV="1">
            <a:off x="6443663" y="5995988"/>
            <a:ext cx="0" cy="1682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8B740F3F-D6DF-45ED-9DBF-866020D8D1BD}"/>
              </a:ext>
            </a:extLst>
          </p:cNvPr>
          <p:cNvCxnSpPr/>
          <p:nvPr/>
        </p:nvCxnSpPr>
        <p:spPr>
          <a:xfrm flipV="1">
            <a:off x="8704263" y="6003925"/>
            <a:ext cx="0" cy="1666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Šipka doprava 4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DA04238-8CBF-4ADC-970B-0A0025EEA18C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45" name="Šipka doprava 4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B11DBCB-267C-4E94-B219-CC747B27CB5C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46" name="Zahnutá šipka doleva 45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68DBE2F-62D3-4B67-BE82-C1C80ABFA625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F90AC1F6-3545-43F7-BB30-079A4B87E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80963"/>
            <a:ext cx="75041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400" kern="0" dirty="0">
                <a:latin typeface="Verdana" pitchFamily="34" charset="0"/>
              </a:rPr>
              <a:t>Středová souměrnost geometrických útvarů</a:t>
            </a:r>
          </a:p>
          <a:p>
            <a:pPr algn="ctr" eaLnBrk="1" hangingPunct="1">
              <a:buFontTx/>
              <a:buNone/>
              <a:defRPr/>
            </a:pPr>
            <a:endParaRPr lang="cs-CZ" sz="2400" kern="0" dirty="0">
              <a:latin typeface="Verdana" pitchFamily="34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24C2E735-0A46-48C9-A4BE-BEDA1C27215A}"/>
              </a:ext>
            </a:extLst>
          </p:cNvPr>
          <p:cNvCxnSpPr/>
          <p:nvPr/>
        </p:nvCxnSpPr>
        <p:spPr>
          <a:xfrm>
            <a:off x="623888" y="2046288"/>
            <a:ext cx="2133600" cy="1916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680A7587-FC97-47C9-9B50-42653A0CB1EF}"/>
              </a:ext>
            </a:extLst>
          </p:cNvPr>
          <p:cNvCxnSpPr/>
          <p:nvPr/>
        </p:nvCxnSpPr>
        <p:spPr>
          <a:xfrm flipV="1">
            <a:off x="638175" y="2060575"/>
            <a:ext cx="2133600" cy="1901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22">
            <a:extLst>
              <a:ext uri="{FF2B5EF4-FFF2-40B4-BE49-F238E27FC236}">
                <a16:creationId xmlns:a16="http://schemas.microsoft.com/office/drawing/2014/main" id="{0706264F-0B01-4CC3-A8AB-69D66531F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3109913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1D3C4761-59C9-41CB-9493-0586624A244C}"/>
              </a:ext>
            </a:extLst>
          </p:cNvPr>
          <p:cNvCxnSpPr>
            <a:stCxn id="13318" idx="2"/>
            <a:endCxn id="13318" idx="6"/>
          </p:cNvCxnSpPr>
          <p:nvPr/>
        </p:nvCxnSpPr>
        <p:spPr>
          <a:xfrm>
            <a:off x="6950075" y="2687638"/>
            <a:ext cx="172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22">
            <a:extLst>
              <a:ext uri="{FF2B5EF4-FFF2-40B4-BE49-F238E27FC236}">
                <a16:creationId xmlns:a16="http://schemas.microsoft.com/office/drawing/2014/main" id="{1D97E6F5-341E-4A62-BAAA-8A262C31F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200" y="2746375"/>
            <a:ext cx="36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983AE246-4F24-4689-A552-B708F0CEE020}"/>
              </a:ext>
            </a:extLst>
          </p:cNvPr>
          <p:cNvCxnSpPr/>
          <p:nvPr/>
        </p:nvCxnSpPr>
        <p:spPr>
          <a:xfrm>
            <a:off x="7821613" y="2600325"/>
            <a:ext cx="0" cy="17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>
            <a:extLst>
              <a:ext uri="{FF2B5EF4-FFF2-40B4-BE49-F238E27FC236}">
                <a16:creationId xmlns:a16="http://schemas.microsoft.com/office/drawing/2014/main" id="{347F2A65-55A3-4A28-8372-DDEACCB0D67A}"/>
              </a:ext>
            </a:extLst>
          </p:cNvPr>
          <p:cNvCxnSpPr/>
          <p:nvPr/>
        </p:nvCxnSpPr>
        <p:spPr>
          <a:xfrm>
            <a:off x="566738" y="4905375"/>
            <a:ext cx="2393950" cy="1335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3827EB70-E7E8-4E8F-AA85-D295FE60840B}"/>
              </a:ext>
            </a:extLst>
          </p:cNvPr>
          <p:cNvCxnSpPr/>
          <p:nvPr/>
        </p:nvCxnSpPr>
        <p:spPr>
          <a:xfrm flipV="1">
            <a:off x="566738" y="4891088"/>
            <a:ext cx="2393950" cy="1365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22">
            <a:extLst>
              <a:ext uri="{FF2B5EF4-FFF2-40B4-BE49-F238E27FC236}">
                <a16:creationId xmlns:a16="http://schemas.microsoft.com/office/drawing/2014/main" id="{54FB2B60-1AB2-4281-B186-705B76610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725" y="5591175"/>
            <a:ext cx="36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51" name="TextovéPole 22">
            <a:extLst>
              <a:ext uri="{FF2B5EF4-FFF2-40B4-BE49-F238E27FC236}">
                <a16:creationId xmlns:a16="http://schemas.microsoft.com/office/drawing/2014/main" id="{FC37A895-A627-4520-94D4-E71CBD54B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172200"/>
            <a:ext cx="36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6B6A73B4-ED5D-4175-BA5D-7B087724FA45}"/>
              </a:ext>
            </a:extLst>
          </p:cNvPr>
          <p:cNvCxnSpPr/>
          <p:nvPr/>
        </p:nvCxnSpPr>
        <p:spPr>
          <a:xfrm>
            <a:off x="7573963" y="5995988"/>
            <a:ext cx="0" cy="1730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34" grpId="0"/>
      <p:bldP spid="39" grpId="0"/>
      <p:bldP spid="50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délník 42">
            <a:extLst>
              <a:ext uri="{FF2B5EF4-FFF2-40B4-BE49-F238E27FC236}">
                <a16:creationId xmlns:a16="http://schemas.microsoft.com/office/drawing/2014/main" id="{D2345281-455E-4773-889F-7257EE19404C}"/>
              </a:ext>
            </a:extLst>
          </p:cNvPr>
          <p:cNvSpPr/>
          <p:nvPr/>
        </p:nvSpPr>
        <p:spPr>
          <a:xfrm>
            <a:off x="107950" y="666750"/>
            <a:ext cx="8928100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D20DEC99-6AE2-44AC-BD33-36F0E6D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241550"/>
            <a:ext cx="2160587" cy="1768475"/>
          </a:xfrm>
          <a:custGeom>
            <a:avLst/>
            <a:gdLst>
              <a:gd name="T0" fmla="*/ 385482 w 2160587"/>
              <a:gd name="T1" fmla="*/ 0 h 1917140"/>
              <a:gd name="T2" fmla="*/ 2160587 w 2160587"/>
              <a:gd name="T3" fmla="*/ 0 h 1917140"/>
              <a:gd name="T4" fmla="*/ 1801999 w 2160587"/>
              <a:gd name="T5" fmla="*/ 1089789 h 1917140"/>
              <a:gd name="T6" fmla="*/ 0 w 2160587"/>
              <a:gd name="T7" fmla="*/ 1084693 h 1917140"/>
              <a:gd name="T8" fmla="*/ 385482 w 2160587"/>
              <a:gd name="T9" fmla="*/ 0 h 19171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60587" h="1917140">
                <a:moveTo>
                  <a:pt x="385482" y="0"/>
                </a:moveTo>
                <a:lnTo>
                  <a:pt x="2160587" y="0"/>
                </a:lnTo>
                <a:lnTo>
                  <a:pt x="1801999" y="1917140"/>
                </a:lnTo>
                <a:lnTo>
                  <a:pt x="0" y="1908175"/>
                </a:lnTo>
                <a:lnTo>
                  <a:pt x="38548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Rectangle 6">
            <a:extLst>
              <a:ext uri="{FF2B5EF4-FFF2-40B4-BE49-F238E27FC236}">
                <a16:creationId xmlns:a16="http://schemas.microsoft.com/office/drawing/2014/main" id="{F385530C-8796-4F14-BA51-C4134D3C2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799013"/>
            <a:ext cx="2447925" cy="1368425"/>
          </a:xfrm>
          <a:custGeom>
            <a:avLst/>
            <a:gdLst>
              <a:gd name="T0" fmla="*/ 251012 w 2447925"/>
              <a:gd name="T1" fmla="*/ 0 h 1368425"/>
              <a:gd name="T2" fmla="*/ 2447925 w 2447925"/>
              <a:gd name="T3" fmla="*/ 0 h 1368425"/>
              <a:gd name="T4" fmla="*/ 2178984 w 2447925"/>
              <a:gd name="T5" fmla="*/ 1368425 h 1368425"/>
              <a:gd name="T6" fmla="*/ 0 w 2447925"/>
              <a:gd name="T7" fmla="*/ 1368425 h 1368425"/>
              <a:gd name="T8" fmla="*/ 251012 w 2447925"/>
              <a:gd name="T9" fmla="*/ 0 h 13684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47925" h="1368425">
                <a:moveTo>
                  <a:pt x="251012" y="0"/>
                </a:moveTo>
                <a:lnTo>
                  <a:pt x="2447925" y="0"/>
                </a:lnTo>
                <a:lnTo>
                  <a:pt x="2178984" y="1368425"/>
                </a:lnTo>
                <a:lnTo>
                  <a:pt x="0" y="1368425"/>
                </a:lnTo>
                <a:lnTo>
                  <a:pt x="251012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1" name="AutoShape 8">
            <a:extLst>
              <a:ext uri="{FF2B5EF4-FFF2-40B4-BE49-F238E27FC236}">
                <a16:creationId xmlns:a16="http://schemas.microsoft.com/office/drawing/2014/main" id="{751C1FA1-A9B2-4043-B1D5-73066D0ED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3" y="2171700"/>
            <a:ext cx="1260475" cy="1584325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AB47E782-3B6D-4BA5-BC27-A0A091D1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3851275"/>
            <a:ext cx="273367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lgDash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8F0009E6-AD5B-4E40-B478-B510037DC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975" y="3883025"/>
            <a:ext cx="24241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14344" name="Line 17">
            <a:extLst>
              <a:ext uri="{FF2B5EF4-FFF2-40B4-BE49-F238E27FC236}">
                <a16:creationId xmlns:a16="http://schemas.microsoft.com/office/drawing/2014/main" id="{94E743E1-080D-4998-8474-1F505C05B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48625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5" name="TextovéPole 1">
            <a:extLst>
              <a:ext uri="{FF2B5EF4-FFF2-40B4-BE49-F238E27FC236}">
                <a16:creationId xmlns:a16="http://schemas.microsoft.com/office/drawing/2014/main" id="{0F8C6604-F9B4-4CDD-B4B9-16A8E6EFF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585913"/>
            <a:ext cx="2436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a) kosočtverec</a:t>
            </a:r>
          </a:p>
        </p:txBody>
      </p:sp>
      <p:sp>
        <p:nvSpPr>
          <p:cNvPr id="14346" name="TextovéPole 24">
            <a:extLst>
              <a:ext uri="{FF2B5EF4-FFF2-40B4-BE49-F238E27FC236}">
                <a16:creationId xmlns:a16="http://schemas.microsoft.com/office/drawing/2014/main" id="{B6189BDC-3A92-40A7-B8A9-7226973F7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349750"/>
            <a:ext cx="2455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d) kosodélník</a:t>
            </a:r>
          </a:p>
        </p:txBody>
      </p:sp>
      <p:sp>
        <p:nvSpPr>
          <p:cNvPr id="14347" name="TextovéPole 25">
            <a:extLst>
              <a:ext uri="{FF2B5EF4-FFF2-40B4-BE49-F238E27FC236}">
                <a16:creationId xmlns:a16="http://schemas.microsoft.com/office/drawing/2014/main" id="{9CC6D4A2-F585-4BE6-B35D-158DADD76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1525588"/>
            <a:ext cx="26638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c) rovnoramenný lichoběžník</a:t>
            </a:r>
          </a:p>
        </p:txBody>
      </p:sp>
      <p:sp>
        <p:nvSpPr>
          <p:cNvPr id="14348" name="TextovéPole 26">
            <a:extLst>
              <a:ext uri="{FF2B5EF4-FFF2-40B4-BE49-F238E27FC236}">
                <a16:creationId xmlns:a16="http://schemas.microsoft.com/office/drawing/2014/main" id="{82C580F0-CB6B-499D-9CF4-C89DD7EEE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0563" y="1543050"/>
            <a:ext cx="2854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b) rovnoramenný trojúhelník</a:t>
            </a:r>
          </a:p>
        </p:txBody>
      </p:sp>
      <p:sp>
        <p:nvSpPr>
          <p:cNvPr id="14349" name="TextovéPole 27">
            <a:extLst>
              <a:ext uri="{FF2B5EF4-FFF2-40B4-BE49-F238E27FC236}">
                <a16:creationId xmlns:a16="http://schemas.microsoft.com/office/drawing/2014/main" id="{4B118352-B5F6-43CD-93F3-CCE9353F4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913" y="4337050"/>
            <a:ext cx="1747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e) deltoid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D15BD2E6-D24F-45F1-B459-EF1261F5C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415088"/>
            <a:ext cx="24463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14351" name="TextovéPole 33">
            <a:extLst>
              <a:ext uri="{FF2B5EF4-FFF2-40B4-BE49-F238E27FC236}">
                <a16:creationId xmlns:a16="http://schemas.microsoft.com/office/drawing/2014/main" id="{E2D7211E-CE0A-4367-904E-47D2C9961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300" y="4367213"/>
            <a:ext cx="295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f) obecný trojúhelník</a:t>
            </a:r>
          </a:p>
        </p:txBody>
      </p:sp>
      <p:sp>
        <p:nvSpPr>
          <p:cNvPr id="44" name="Šipka doprava 4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6EFB190-3706-41B3-9D02-E650FB389F92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45" name="Šipka doprava 4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6EB2C53-F8D4-48C5-90B9-833437460558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46" name="Zahnutá šipka doleva 45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B26986B-7A58-4AAB-8008-3AFF158C886D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Lichoběžník 5">
            <a:extLst>
              <a:ext uri="{FF2B5EF4-FFF2-40B4-BE49-F238E27FC236}">
                <a16:creationId xmlns:a16="http://schemas.microsoft.com/office/drawing/2014/main" id="{DDF8BE65-C7BC-4BE2-997E-68BBE72881B3}"/>
              </a:ext>
            </a:extLst>
          </p:cNvPr>
          <p:cNvSpPr/>
          <p:nvPr/>
        </p:nvSpPr>
        <p:spPr>
          <a:xfrm>
            <a:off x="6715125" y="2441575"/>
            <a:ext cx="2014538" cy="1400175"/>
          </a:xfrm>
          <a:prstGeom prst="trapezoid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Kosočtverec 6">
            <a:extLst>
              <a:ext uri="{FF2B5EF4-FFF2-40B4-BE49-F238E27FC236}">
                <a16:creationId xmlns:a16="http://schemas.microsoft.com/office/drawing/2014/main" id="{EECCF21C-96BF-4969-873F-30A3B881BA06}"/>
              </a:ext>
            </a:extLst>
          </p:cNvPr>
          <p:cNvSpPr/>
          <p:nvPr/>
        </p:nvSpPr>
        <p:spPr>
          <a:xfrm>
            <a:off x="4572000" y="4625975"/>
            <a:ext cx="1012825" cy="1762125"/>
          </a:xfrm>
          <a:custGeom>
            <a:avLst/>
            <a:gdLst>
              <a:gd name="connsiteX0" fmla="*/ 0 w 1002408"/>
              <a:gd name="connsiteY0" fmla="*/ 881323 h 1762646"/>
              <a:gd name="connsiteX1" fmla="*/ 501204 w 1002408"/>
              <a:gd name="connsiteY1" fmla="*/ 0 h 1762646"/>
              <a:gd name="connsiteX2" fmla="*/ 1002408 w 1002408"/>
              <a:gd name="connsiteY2" fmla="*/ 881323 h 1762646"/>
              <a:gd name="connsiteX3" fmla="*/ 501204 w 1002408"/>
              <a:gd name="connsiteY3" fmla="*/ 1762646 h 1762646"/>
              <a:gd name="connsiteX4" fmla="*/ 0 w 1002408"/>
              <a:gd name="connsiteY4" fmla="*/ 881323 h 1762646"/>
              <a:gd name="connsiteX0" fmla="*/ 0 w 1002408"/>
              <a:gd name="connsiteY0" fmla="*/ 719398 h 1762646"/>
              <a:gd name="connsiteX1" fmla="*/ 501204 w 1002408"/>
              <a:gd name="connsiteY1" fmla="*/ 0 h 1762646"/>
              <a:gd name="connsiteX2" fmla="*/ 1002408 w 1002408"/>
              <a:gd name="connsiteY2" fmla="*/ 881323 h 1762646"/>
              <a:gd name="connsiteX3" fmla="*/ 501204 w 1002408"/>
              <a:gd name="connsiteY3" fmla="*/ 1762646 h 1762646"/>
              <a:gd name="connsiteX4" fmla="*/ 0 w 1002408"/>
              <a:gd name="connsiteY4" fmla="*/ 719398 h 1762646"/>
              <a:gd name="connsiteX0" fmla="*/ 0 w 1011933"/>
              <a:gd name="connsiteY0" fmla="*/ 719398 h 1762646"/>
              <a:gd name="connsiteX1" fmla="*/ 501204 w 1011933"/>
              <a:gd name="connsiteY1" fmla="*/ 0 h 1762646"/>
              <a:gd name="connsiteX2" fmla="*/ 1011933 w 1011933"/>
              <a:gd name="connsiteY2" fmla="*/ 714635 h 1762646"/>
              <a:gd name="connsiteX3" fmla="*/ 501204 w 1011933"/>
              <a:gd name="connsiteY3" fmla="*/ 1762646 h 1762646"/>
              <a:gd name="connsiteX4" fmla="*/ 0 w 1011933"/>
              <a:gd name="connsiteY4" fmla="*/ 719398 h 1762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33" h="1762646">
                <a:moveTo>
                  <a:pt x="0" y="719398"/>
                </a:moveTo>
                <a:lnTo>
                  <a:pt x="501204" y="0"/>
                </a:lnTo>
                <a:lnTo>
                  <a:pt x="1011933" y="714635"/>
                </a:lnTo>
                <a:lnTo>
                  <a:pt x="501204" y="1762646"/>
                </a:lnTo>
                <a:lnTo>
                  <a:pt x="0" y="719398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DA26BF31-5925-464F-813D-3DC777755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413" y="6240463"/>
            <a:ext cx="24225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latin typeface="Arial Unicode MS" pitchFamily="34" charset="-128"/>
                <a:ea typeface="Arial Unicode MS" pitchFamily="34" charset="-128"/>
              </a:rPr>
              <a:t>není středově souměrný</a:t>
            </a:r>
          </a:p>
        </p:txBody>
      </p:sp>
      <p:sp>
        <p:nvSpPr>
          <p:cNvPr id="14358" name="AutoShape 8">
            <a:extLst>
              <a:ext uri="{FF2B5EF4-FFF2-40B4-BE49-F238E27FC236}">
                <a16:creationId xmlns:a16="http://schemas.microsoft.com/office/drawing/2014/main" id="{BB6BEF6E-FB33-4142-A048-B4A6957B2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3" y="4859338"/>
            <a:ext cx="2522537" cy="1308100"/>
          </a:xfrm>
          <a:custGeom>
            <a:avLst/>
            <a:gdLst>
              <a:gd name="T0" fmla="*/ 0 w 2521523"/>
              <a:gd name="T1" fmla="*/ 1308435 h 1308033"/>
              <a:gd name="T2" fmla="*/ 1693467 w 2521523"/>
              <a:gd name="T3" fmla="*/ 0 h 1308033"/>
              <a:gd name="T4" fmla="*/ 2527613 w 2521523"/>
              <a:gd name="T5" fmla="*/ 1308435 h 1308033"/>
              <a:gd name="T6" fmla="*/ 0 w 2521523"/>
              <a:gd name="T7" fmla="*/ 1308435 h 13080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21523" h="1308033">
                <a:moveTo>
                  <a:pt x="0" y="1308033"/>
                </a:moveTo>
                <a:lnTo>
                  <a:pt x="1689387" y="0"/>
                </a:lnTo>
                <a:lnTo>
                  <a:pt x="2521523" y="1308033"/>
                </a:lnTo>
                <a:lnTo>
                  <a:pt x="0" y="1308033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2392576C-20CC-4B2F-848C-009AACFE9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80963"/>
            <a:ext cx="750411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400" kern="0" dirty="0">
                <a:latin typeface="Verdana" pitchFamily="34" charset="0"/>
              </a:rPr>
              <a:t>Středová souměrnost geometrických útvarů</a:t>
            </a:r>
          </a:p>
          <a:p>
            <a:pPr algn="ctr" eaLnBrk="1" hangingPunct="1">
              <a:buFontTx/>
              <a:buNone/>
              <a:defRPr/>
            </a:pPr>
            <a:endParaRPr lang="cs-CZ" sz="2400" kern="0" dirty="0">
              <a:latin typeface="Verdana" pitchFamily="34" charset="0"/>
            </a:endParaRP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365CC962-F43A-4F71-A5F7-D0E3CD0CBA6B}"/>
              </a:ext>
            </a:extLst>
          </p:cNvPr>
          <p:cNvCxnSpPr/>
          <p:nvPr/>
        </p:nvCxnSpPr>
        <p:spPr>
          <a:xfrm>
            <a:off x="987425" y="2235200"/>
            <a:ext cx="1422400" cy="1785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1C2263F3-7586-465B-AEBA-2677E87B3705}"/>
              </a:ext>
            </a:extLst>
          </p:cNvPr>
          <p:cNvCxnSpPr>
            <a:endCxn id="14339" idx="1"/>
          </p:cNvCxnSpPr>
          <p:nvPr/>
        </p:nvCxnSpPr>
        <p:spPr>
          <a:xfrm flipV="1">
            <a:off x="682625" y="2241550"/>
            <a:ext cx="2089150" cy="1749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2">
            <a:extLst>
              <a:ext uri="{FF2B5EF4-FFF2-40B4-BE49-F238E27FC236}">
                <a16:creationId xmlns:a16="http://schemas.microsoft.com/office/drawing/2014/main" id="{A3A06399-762C-4828-ADD3-182F7E479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32845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14363" name="Rectangle 4">
            <a:extLst>
              <a:ext uri="{FF2B5EF4-FFF2-40B4-BE49-F238E27FC236}">
                <a16:creationId xmlns:a16="http://schemas.microsoft.com/office/drawing/2014/main" id="{506E29B9-F838-4EFF-A23E-DADF3732D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681038"/>
            <a:ext cx="8786812" cy="885825"/>
          </a:xfrm>
        </p:spPr>
        <p:txBody>
          <a:bodyPr/>
          <a:lstStyle/>
          <a:p>
            <a:pPr algn="l" eaLnBrk="1" hangingPunct="1"/>
            <a:r>
              <a:rPr lang="cs-CZ" altLang="cs-CZ" sz="2800">
                <a:latin typeface="Calibri" panose="020F0502020204030204" pitchFamily="34" charset="0"/>
              </a:rPr>
              <a:t>9) Určete, zda jsou uvedené útvary středově souměrné. Pokud ano, sestrojte střed souměrnosti?</a:t>
            </a:r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F7E256B7-ADEB-40D8-A7C7-130D3CD784B4}"/>
              </a:ext>
            </a:extLst>
          </p:cNvPr>
          <p:cNvCxnSpPr>
            <a:cxnSpLocks/>
            <a:endCxn id="14340" idx="1"/>
          </p:cNvCxnSpPr>
          <p:nvPr/>
        </p:nvCxnSpPr>
        <p:spPr>
          <a:xfrm>
            <a:off x="503238" y="4794250"/>
            <a:ext cx="2195512" cy="4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89625A67-BF85-46D2-9190-9166210BB3C0}"/>
              </a:ext>
            </a:extLst>
          </p:cNvPr>
          <p:cNvCxnSpPr>
            <a:cxnSpLocks/>
            <a:stCxn id="14340" idx="3"/>
            <a:endCxn id="14340" idx="1"/>
          </p:cNvCxnSpPr>
          <p:nvPr/>
        </p:nvCxnSpPr>
        <p:spPr>
          <a:xfrm flipV="1">
            <a:off x="250825" y="4799013"/>
            <a:ext cx="2447925" cy="1368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D7449CEF-71C8-4DE7-A146-76680AB2DE08}"/>
              </a:ext>
            </a:extLst>
          </p:cNvPr>
          <p:cNvCxnSpPr>
            <a:cxnSpLocks/>
          </p:cNvCxnSpPr>
          <p:nvPr/>
        </p:nvCxnSpPr>
        <p:spPr>
          <a:xfrm>
            <a:off x="522288" y="4822825"/>
            <a:ext cx="1911350" cy="1354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22">
            <a:extLst>
              <a:ext uri="{FF2B5EF4-FFF2-40B4-BE49-F238E27FC236}">
                <a16:creationId xmlns:a16="http://schemas.microsoft.com/office/drawing/2014/main" id="{6CCD2102-FD41-4BFD-B48E-64F6F377C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225" y="55070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6" grpId="0"/>
      <p:bldP spid="29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>
            <a:extLst>
              <a:ext uri="{FF2B5EF4-FFF2-40B4-BE49-F238E27FC236}">
                <a16:creationId xmlns:a16="http://schemas.microsoft.com/office/drawing/2014/main" id="{A2F57971-2D2E-4D6E-8033-A789EA71C7ED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EAD1650-AC4F-4C9C-AD39-38044958BE17}"/>
              </a:ext>
            </a:extLst>
          </p:cNvPr>
          <p:cNvSpPr/>
          <p:nvPr/>
        </p:nvSpPr>
        <p:spPr>
          <a:xfrm>
            <a:off x="730250" y="3819525"/>
            <a:ext cx="2216150" cy="13112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40842F1-4226-45DF-8A3C-1DEE71FD31CA}"/>
              </a:ext>
            </a:extLst>
          </p:cNvPr>
          <p:cNvSpPr/>
          <p:nvPr/>
        </p:nvSpPr>
        <p:spPr>
          <a:xfrm>
            <a:off x="4037013" y="4198938"/>
            <a:ext cx="2216150" cy="131286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077" name="TextovéPole 13">
            <a:extLst>
              <a:ext uri="{FF2B5EF4-FFF2-40B4-BE49-F238E27FC236}">
                <a16:creationId xmlns:a16="http://schemas.microsoft.com/office/drawing/2014/main" id="{2A456C6E-0BD1-4EB7-AB65-AC7EB1B18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514826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</a:t>
            </a:r>
          </a:p>
        </p:txBody>
      </p:sp>
      <p:sp>
        <p:nvSpPr>
          <p:cNvPr id="3078" name="TextovéPole 14">
            <a:extLst>
              <a:ext uri="{FF2B5EF4-FFF2-40B4-BE49-F238E27FC236}">
                <a16:creationId xmlns:a16="http://schemas.microsoft.com/office/drawing/2014/main" id="{A7AF6A5E-9463-43CF-92C3-FA6781983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515461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</a:t>
            </a:r>
          </a:p>
        </p:txBody>
      </p:sp>
      <p:sp>
        <p:nvSpPr>
          <p:cNvPr id="3079" name="TextovéPole 15">
            <a:extLst>
              <a:ext uri="{FF2B5EF4-FFF2-40B4-BE49-F238E27FC236}">
                <a16:creationId xmlns:a16="http://schemas.microsoft.com/office/drawing/2014/main" id="{C67ECCB3-7170-45CE-B91B-911438596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3467100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</a:t>
            </a:r>
          </a:p>
        </p:txBody>
      </p:sp>
      <p:sp>
        <p:nvSpPr>
          <p:cNvPr id="3080" name="TextovéPole 16">
            <a:extLst>
              <a:ext uri="{FF2B5EF4-FFF2-40B4-BE49-F238E27FC236}">
                <a16:creationId xmlns:a16="http://schemas.microsoft.com/office/drawing/2014/main" id="{FAF3D308-FF78-455B-8859-37A4381A6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344963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587F7BC-9712-401F-8699-E3E973C0F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8" y="5575300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D‘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AF5912-C5CE-4417-8A50-ABCF39CE0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600" y="5570538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C‘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13E9F5D-896E-424E-A748-DE90D0452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188" y="3810000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B‘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885227DC-4669-4A1F-AFCF-8A98BC5B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225" y="3824288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A‘</a:t>
            </a:r>
          </a:p>
        </p:txBody>
      </p:sp>
      <p:sp>
        <p:nvSpPr>
          <p:cNvPr id="3085" name="TextovéPole 21">
            <a:extLst>
              <a:ext uri="{FF2B5EF4-FFF2-40B4-BE49-F238E27FC236}">
                <a16:creationId xmlns:a16="http://schemas.microsoft.com/office/drawing/2014/main" id="{05DE3A16-7B96-4ECA-949F-829A0830C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13" y="827088"/>
            <a:ext cx="692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S(S):obdélník ABCD </a:t>
            </a:r>
            <a:r>
              <a:rPr lang="cs-CZ" altLang="cs-CZ" sz="2800">
                <a:sym typeface="Wingdings" panose="05000000000000000000" pitchFamily="2" charset="2"/>
              </a:rPr>
              <a:t> </a:t>
            </a:r>
            <a:r>
              <a:rPr lang="cs-CZ" altLang="cs-CZ" sz="2800"/>
              <a:t>obdélník  A‘B‘C‘D‘</a:t>
            </a:r>
            <a:r>
              <a:rPr lang="cs-CZ" altLang="cs-CZ" sz="2800">
                <a:sym typeface="Wingdings" panose="05000000000000000000" pitchFamily="2" charset="2"/>
              </a:rPr>
              <a:t> </a:t>
            </a:r>
            <a:endParaRPr lang="cs-CZ" altLang="cs-CZ" sz="2800"/>
          </a:p>
        </p:txBody>
      </p:sp>
      <p:sp>
        <p:nvSpPr>
          <p:cNvPr id="3086" name="TextovéPole 22">
            <a:extLst>
              <a:ext uri="{FF2B5EF4-FFF2-40B4-BE49-F238E27FC236}">
                <a16:creationId xmlns:a16="http://schemas.microsoft.com/office/drawing/2014/main" id="{29C3D093-978C-426C-8983-DAF3323FD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825" y="4733925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3087" name="TextovéPole 24">
            <a:extLst>
              <a:ext uri="{FF2B5EF4-FFF2-40B4-BE49-F238E27FC236}">
                <a16:creationId xmlns:a16="http://schemas.microsoft.com/office/drawing/2014/main" id="{CD7F6A30-A176-43A6-9A11-D41AD67E7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1668463"/>
            <a:ext cx="1570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středová souměrnost</a:t>
            </a: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B452714B-DB48-4261-A28E-A91DB4070FB9}"/>
              </a:ext>
            </a:extLst>
          </p:cNvPr>
          <p:cNvCxnSpPr/>
          <p:nvPr/>
        </p:nvCxnSpPr>
        <p:spPr>
          <a:xfrm>
            <a:off x="1071563" y="1304925"/>
            <a:ext cx="0" cy="3635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A844B325-41A4-4703-87BA-6D2206734BC5}"/>
              </a:ext>
            </a:extLst>
          </p:cNvPr>
          <p:cNvCxnSpPr/>
          <p:nvPr/>
        </p:nvCxnSpPr>
        <p:spPr>
          <a:xfrm>
            <a:off x="1477963" y="1301750"/>
            <a:ext cx="527050" cy="374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0" name="TextovéPole 30">
            <a:extLst>
              <a:ext uri="{FF2B5EF4-FFF2-40B4-BE49-F238E27FC236}">
                <a16:creationId xmlns:a16="http://schemas.microsoft.com/office/drawing/2014/main" id="{80AC5F54-9B89-4286-A302-747643AA1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1671638"/>
            <a:ext cx="1570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střed souměrnost </a:t>
            </a:r>
          </a:p>
        </p:txBody>
      </p:sp>
      <p:sp>
        <p:nvSpPr>
          <p:cNvPr id="3091" name="TextovéPole 32">
            <a:extLst>
              <a:ext uri="{FF2B5EF4-FFF2-40B4-BE49-F238E27FC236}">
                <a16:creationId xmlns:a16="http://schemas.microsoft.com/office/drawing/2014/main" id="{8884B9AA-A4D8-46FE-B005-CBB500F91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1668463"/>
            <a:ext cx="157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vzor </a:t>
            </a:r>
          </a:p>
        </p:txBody>
      </p:sp>
      <p:sp>
        <p:nvSpPr>
          <p:cNvPr id="3092" name="TextovéPole 33">
            <a:extLst>
              <a:ext uri="{FF2B5EF4-FFF2-40B4-BE49-F238E27FC236}">
                <a16:creationId xmlns:a16="http://schemas.microsoft.com/office/drawing/2014/main" id="{1F07E3C0-8CD3-445A-B99F-60CA5D6CE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388" y="1654175"/>
            <a:ext cx="157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obraz </a:t>
            </a:r>
          </a:p>
        </p:txBody>
      </p: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73EDC461-ADFC-4180-A254-C3D9E9C44D10}"/>
              </a:ext>
            </a:extLst>
          </p:cNvPr>
          <p:cNvCxnSpPr/>
          <p:nvPr/>
        </p:nvCxnSpPr>
        <p:spPr>
          <a:xfrm>
            <a:off x="3227388" y="1350963"/>
            <a:ext cx="527050" cy="374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354CA3F0-3471-4706-AF29-EA0E3EEEB0D4}"/>
              </a:ext>
            </a:extLst>
          </p:cNvPr>
          <p:cNvCxnSpPr/>
          <p:nvPr/>
        </p:nvCxnSpPr>
        <p:spPr>
          <a:xfrm>
            <a:off x="5426075" y="1304925"/>
            <a:ext cx="527050" cy="374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25FD89E8-1A46-4F45-A609-2EF58BE6F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88" y="2551113"/>
            <a:ext cx="44783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Ke vzoru obdélníku ABCD sestrojte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ve středové souměrnosti podle středu S jeho obraz obdélník  A‘B‘C‘D‘ </a:t>
            </a:r>
          </a:p>
        </p:txBody>
      </p:sp>
      <p:sp>
        <p:nvSpPr>
          <p:cNvPr id="26" name="Šipka doprava 2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ADB5C14-140A-41FA-8742-9AD47497AC8D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8" name="Šipka doprava 2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713E6E5-852C-4875-9D52-FC3EF8AD6D6F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Zahnutá šipka doleva 29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B244CDA-3214-4E51-BC40-F6342BAA712C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3099" name="Obrázek 27">
            <a:extLst>
              <a:ext uri="{FF2B5EF4-FFF2-40B4-BE49-F238E27FC236}">
                <a16:creationId xmlns:a16="http://schemas.microsoft.com/office/drawing/2014/main" id="{A0FF54AD-A54F-4A09-A696-1CBD1A347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">
            <a:extLst>
              <a:ext uri="{FF2B5EF4-FFF2-40B4-BE49-F238E27FC236}">
                <a16:creationId xmlns:a16="http://schemas.microsoft.com/office/drawing/2014/main" id="{76EC9980-8175-41A3-9B5C-935CCCD84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Středová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9AE361EA-35F5-454E-92E7-B045D039502B}"/>
              </a:ext>
            </a:extLst>
          </p:cNvPr>
          <p:cNvCxnSpPr/>
          <p:nvPr/>
        </p:nvCxnSpPr>
        <p:spPr>
          <a:xfrm flipH="1" flipV="1">
            <a:off x="3425825" y="4586288"/>
            <a:ext cx="142875" cy="144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34FF9BC7-7629-401D-B042-48F7618DFFB9}"/>
              </a:ext>
            </a:extLst>
          </p:cNvPr>
          <p:cNvCxnSpPr>
            <a:cxnSpLocks/>
          </p:cNvCxnSpPr>
          <p:nvPr/>
        </p:nvCxnSpPr>
        <p:spPr>
          <a:xfrm flipV="1">
            <a:off x="3416300" y="4589463"/>
            <a:ext cx="142875" cy="144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19" grpId="0"/>
      <p:bldP spid="20" grpId="0"/>
      <p:bldP spid="21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délník 53">
            <a:extLst>
              <a:ext uri="{FF2B5EF4-FFF2-40B4-BE49-F238E27FC236}">
                <a16:creationId xmlns:a16="http://schemas.microsoft.com/office/drawing/2014/main" id="{0E4FE053-C65E-44F0-A4DE-1113E10AA776}"/>
              </a:ext>
            </a:extLst>
          </p:cNvPr>
          <p:cNvSpPr/>
          <p:nvPr/>
        </p:nvSpPr>
        <p:spPr>
          <a:xfrm>
            <a:off x="104775" y="619125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8EF0D829-0174-46A7-9C78-12E9665B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74D9C19-80D2-4B00-9F38-AFEA8606E01E}"/>
              </a:ext>
            </a:extLst>
          </p:cNvPr>
          <p:cNvSpPr/>
          <p:nvPr/>
        </p:nvSpPr>
        <p:spPr>
          <a:xfrm>
            <a:off x="952500" y="1814513"/>
            <a:ext cx="2216150" cy="1312862"/>
          </a:xfrm>
          <a:custGeom>
            <a:avLst/>
            <a:gdLst>
              <a:gd name="connsiteX0" fmla="*/ 0 w 2216727"/>
              <a:gd name="connsiteY0" fmla="*/ 0 h 1311564"/>
              <a:gd name="connsiteX1" fmla="*/ 2216727 w 2216727"/>
              <a:gd name="connsiteY1" fmla="*/ 0 h 1311564"/>
              <a:gd name="connsiteX2" fmla="*/ 2216727 w 2216727"/>
              <a:gd name="connsiteY2" fmla="*/ 1311564 h 1311564"/>
              <a:gd name="connsiteX3" fmla="*/ 0 w 2216727"/>
              <a:gd name="connsiteY3" fmla="*/ 1311564 h 1311564"/>
              <a:gd name="connsiteX4" fmla="*/ 0 w 2216727"/>
              <a:gd name="connsiteY4" fmla="*/ 0 h 1311564"/>
              <a:gd name="connsiteX0" fmla="*/ 0 w 2216727"/>
              <a:gd name="connsiteY0" fmla="*/ 1311564 h 1311564"/>
              <a:gd name="connsiteX1" fmla="*/ 2216727 w 2216727"/>
              <a:gd name="connsiteY1" fmla="*/ 0 h 1311564"/>
              <a:gd name="connsiteX2" fmla="*/ 2216727 w 2216727"/>
              <a:gd name="connsiteY2" fmla="*/ 1311564 h 1311564"/>
              <a:gd name="connsiteX3" fmla="*/ 0 w 2216727"/>
              <a:gd name="connsiteY3" fmla="*/ 1311564 h 131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7" h="1311564">
                <a:moveTo>
                  <a:pt x="0" y="1311564"/>
                </a:moveTo>
                <a:lnTo>
                  <a:pt x="2216727" y="0"/>
                </a:lnTo>
                <a:lnTo>
                  <a:pt x="2216727" y="1311564"/>
                </a:lnTo>
                <a:lnTo>
                  <a:pt x="0" y="1311564"/>
                </a:ln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4101" name="TextovéPole 13">
            <a:extLst>
              <a:ext uri="{FF2B5EF4-FFF2-40B4-BE49-F238E27FC236}">
                <a16:creationId xmlns:a16="http://schemas.microsoft.com/office/drawing/2014/main" id="{8E1A8238-1932-46ED-897F-B5A087D6E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314483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</a:t>
            </a:r>
          </a:p>
        </p:txBody>
      </p:sp>
      <p:sp>
        <p:nvSpPr>
          <p:cNvPr id="4102" name="TextovéPole 14">
            <a:extLst>
              <a:ext uri="{FF2B5EF4-FFF2-40B4-BE49-F238E27FC236}">
                <a16:creationId xmlns:a16="http://schemas.microsoft.com/office/drawing/2014/main" id="{4FA5F858-01C1-49C2-8D85-488F81F87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315118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</a:t>
            </a:r>
          </a:p>
        </p:txBody>
      </p:sp>
      <p:sp>
        <p:nvSpPr>
          <p:cNvPr id="4103" name="TextovéPole 15">
            <a:extLst>
              <a:ext uri="{FF2B5EF4-FFF2-40B4-BE49-F238E27FC236}">
                <a16:creationId xmlns:a16="http://schemas.microsoft.com/office/drawing/2014/main" id="{3ECEA065-0876-4F68-8E31-B8188C319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75" y="1400175"/>
            <a:ext cx="406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013CBFF-0E95-43B8-9EBB-A20B80E08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725" y="5473700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C‘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112AB6C8-EB5B-455D-980F-468A72316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3940175"/>
            <a:ext cx="393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B‘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A9259C2-E29B-4EEA-890B-9735A3A6F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463" y="3832225"/>
            <a:ext cx="396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A‘</a:t>
            </a:r>
          </a:p>
        </p:txBody>
      </p:sp>
      <p:sp>
        <p:nvSpPr>
          <p:cNvPr id="4107" name="TextovéPole 21">
            <a:extLst>
              <a:ext uri="{FF2B5EF4-FFF2-40B4-BE49-F238E27FC236}">
                <a16:creationId xmlns:a16="http://schemas.microsoft.com/office/drawing/2014/main" id="{27266D72-3366-4F89-AA8D-1F41E223F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796925"/>
            <a:ext cx="4102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S(S): </a:t>
            </a:r>
            <a:r>
              <a:rPr lang="cs-CZ" altLang="cs-CZ" sz="2800">
                <a:sym typeface="Wingdings" panose="05000000000000000000" pitchFamily="2" charset="2"/>
              </a:rPr>
              <a:t>∆ </a:t>
            </a:r>
            <a:r>
              <a:rPr lang="cs-CZ" altLang="cs-CZ" sz="2800"/>
              <a:t>ABC </a:t>
            </a:r>
            <a:r>
              <a:rPr lang="cs-CZ" altLang="cs-CZ" sz="2800">
                <a:sym typeface="Wingdings" panose="05000000000000000000" pitchFamily="2" charset="2"/>
              </a:rPr>
              <a:t> ∆ </a:t>
            </a:r>
            <a:r>
              <a:rPr lang="cs-CZ" altLang="cs-CZ" sz="2800"/>
              <a:t>A‘B‘C‘</a:t>
            </a:r>
            <a:r>
              <a:rPr lang="cs-CZ" altLang="cs-CZ" sz="2800">
                <a:sym typeface="Wingdings" panose="05000000000000000000" pitchFamily="2" charset="2"/>
              </a:rPr>
              <a:t> </a:t>
            </a:r>
            <a:endParaRPr lang="cs-CZ" altLang="cs-CZ" sz="2800"/>
          </a:p>
        </p:txBody>
      </p:sp>
      <p:sp>
        <p:nvSpPr>
          <p:cNvPr id="4108" name="TextovéPole 22">
            <a:extLst>
              <a:ext uri="{FF2B5EF4-FFF2-40B4-BE49-F238E27FC236}">
                <a16:creationId xmlns:a16="http://schemas.microsoft.com/office/drawing/2014/main" id="{748C9534-97A4-4BE6-B6BB-6F556E259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400" y="3568700"/>
            <a:ext cx="406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sp>
        <p:nvSpPr>
          <p:cNvPr id="3" name="TextovéPole 36">
            <a:extLst>
              <a:ext uri="{FF2B5EF4-FFF2-40B4-BE49-F238E27FC236}">
                <a16:creationId xmlns:a16="http://schemas.microsoft.com/office/drawing/2014/main" id="{A01A193E-B785-4D4B-8221-F1178394F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025" y="725488"/>
            <a:ext cx="48275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Ke vzoru trojúhelníku ABC sestrojte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ve středové souměrnosti podle středu S jeho obraz trojúhelník  A‘B‘C‘ </a:t>
            </a:r>
          </a:p>
        </p:txBody>
      </p:sp>
      <p:sp>
        <p:nvSpPr>
          <p:cNvPr id="26" name="Obdélník 1">
            <a:extLst>
              <a:ext uri="{FF2B5EF4-FFF2-40B4-BE49-F238E27FC236}">
                <a16:creationId xmlns:a16="http://schemas.microsoft.com/office/drawing/2014/main" id="{E5A37D80-9805-4C02-BC3C-02C9066A9832}"/>
              </a:ext>
            </a:extLst>
          </p:cNvPr>
          <p:cNvSpPr/>
          <p:nvPr/>
        </p:nvSpPr>
        <p:spPr>
          <a:xfrm flipH="1" flipV="1">
            <a:off x="1939925" y="4124325"/>
            <a:ext cx="2217738" cy="1311275"/>
          </a:xfrm>
          <a:custGeom>
            <a:avLst/>
            <a:gdLst>
              <a:gd name="connsiteX0" fmla="*/ 0 w 2216727"/>
              <a:gd name="connsiteY0" fmla="*/ 0 h 1311564"/>
              <a:gd name="connsiteX1" fmla="*/ 2216727 w 2216727"/>
              <a:gd name="connsiteY1" fmla="*/ 0 h 1311564"/>
              <a:gd name="connsiteX2" fmla="*/ 2216727 w 2216727"/>
              <a:gd name="connsiteY2" fmla="*/ 1311564 h 1311564"/>
              <a:gd name="connsiteX3" fmla="*/ 0 w 2216727"/>
              <a:gd name="connsiteY3" fmla="*/ 1311564 h 1311564"/>
              <a:gd name="connsiteX4" fmla="*/ 0 w 2216727"/>
              <a:gd name="connsiteY4" fmla="*/ 0 h 1311564"/>
              <a:gd name="connsiteX0" fmla="*/ 0 w 2216727"/>
              <a:gd name="connsiteY0" fmla="*/ 1311564 h 1311564"/>
              <a:gd name="connsiteX1" fmla="*/ 2216727 w 2216727"/>
              <a:gd name="connsiteY1" fmla="*/ 0 h 1311564"/>
              <a:gd name="connsiteX2" fmla="*/ 2216727 w 2216727"/>
              <a:gd name="connsiteY2" fmla="*/ 1311564 h 1311564"/>
              <a:gd name="connsiteX3" fmla="*/ 0 w 2216727"/>
              <a:gd name="connsiteY3" fmla="*/ 1311564 h 131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6727" h="1311564">
                <a:moveTo>
                  <a:pt x="0" y="1311564"/>
                </a:moveTo>
                <a:lnTo>
                  <a:pt x="2216727" y="0"/>
                </a:lnTo>
                <a:lnTo>
                  <a:pt x="2216727" y="1311564"/>
                </a:lnTo>
                <a:lnTo>
                  <a:pt x="0" y="1311564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4111" name="TextovéPole 29">
            <a:extLst>
              <a:ext uri="{FF2B5EF4-FFF2-40B4-BE49-F238E27FC236}">
                <a16:creationId xmlns:a16="http://schemas.microsoft.com/office/drawing/2014/main" id="{52ECDB6A-7E32-4362-B442-675C755BC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388" y="1131888"/>
            <a:ext cx="1622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Postup: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81E77616-595B-46C1-B871-083878BEED22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1876425" y="1814513"/>
            <a:ext cx="1292225" cy="37861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>
            <a:extLst>
              <a:ext uri="{FF2B5EF4-FFF2-40B4-BE49-F238E27FC236}">
                <a16:creationId xmlns:a16="http://schemas.microsoft.com/office/drawing/2014/main" id="{60402507-59D1-4678-A87E-6DBB2EB1E5B2}"/>
              </a:ext>
            </a:extLst>
          </p:cNvPr>
          <p:cNvSpPr>
            <a:spLocks noChangeArrowheads="1"/>
          </p:cNvSpPr>
          <p:nvPr/>
        </p:nvSpPr>
        <p:spPr bwMode="auto">
          <a:xfrm rot="268227">
            <a:off x="4032250" y="2828925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B7FF931B-B333-4F66-A69F-4F31142B35E1}"/>
              </a:ext>
            </a:extLst>
          </p:cNvPr>
          <p:cNvCxnSpPr>
            <a:cxnSpLocks noChangeShapeType="1"/>
            <a:stCxn id="32" idx="1"/>
          </p:cNvCxnSpPr>
          <p:nvPr/>
        </p:nvCxnSpPr>
        <p:spPr bwMode="auto">
          <a:xfrm flipH="1" flipV="1">
            <a:off x="3162300" y="1819275"/>
            <a:ext cx="869950" cy="11271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4ECD1963-9799-4E37-9315-E9F9E9ED97B3}"/>
              </a:ext>
            </a:extLst>
          </p:cNvPr>
          <p:cNvCxnSpPr>
            <a:cxnSpLocks noChangeShapeType="1"/>
            <a:stCxn id="32" idx="1"/>
          </p:cNvCxnSpPr>
          <p:nvPr/>
        </p:nvCxnSpPr>
        <p:spPr bwMode="auto">
          <a:xfrm flipH="1">
            <a:off x="2581275" y="2946400"/>
            <a:ext cx="1450975" cy="67310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Obdélník 39">
            <a:extLst>
              <a:ext uri="{FF2B5EF4-FFF2-40B4-BE49-F238E27FC236}">
                <a16:creationId xmlns:a16="http://schemas.microsoft.com/office/drawing/2014/main" id="{37952920-7689-4BD7-A857-7E6028617305}"/>
              </a:ext>
            </a:extLst>
          </p:cNvPr>
          <p:cNvSpPr>
            <a:spLocks noChangeArrowheads="1"/>
          </p:cNvSpPr>
          <p:nvPr/>
        </p:nvSpPr>
        <p:spPr bwMode="auto">
          <a:xfrm rot="1358959">
            <a:off x="3373438" y="4940300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A3E7A5F8-9E1C-4DBB-8A3E-CDF6A07BD86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924050" y="5043488"/>
            <a:ext cx="1535113" cy="3857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6FD7042D-35D1-48F8-9040-F4C45BD9456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562225" y="3619500"/>
            <a:ext cx="971550" cy="13811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Oblouk 23">
            <a:extLst>
              <a:ext uri="{FF2B5EF4-FFF2-40B4-BE49-F238E27FC236}">
                <a16:creationId xmlns:a16="http://schemas.microsoft.com/office/drawing/2014/main" id="{F0FF51BB-9318-42A9-97D4-F5A5DC64161D}"/>
              </a:ext>
            </a:extLst>
          </p:cNvPr>
          <p:cNvSpPr/>
          <p:nvPr/>
        </p:nvSpPr>
        <p:spPr>
          <a:xfrm rot="5400000">
            <a:off x="650875" y="1716088"/>
            <a:ext cx="3816350" cy="3816350"/>
          </a:xfrm>
          <a:prstGeom prst="arc">
            <a:avLst>
              <a:gd name="adj1" fmla="val 563768"/>
              <a:gd name="adj2" fmla="val 166780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30B598D-2A79-45B1-949D-DF991904FF18}"/>
              </a:ext>
            </a:extLst>
          </p:cNvPr>
          <p:cNvCxnSpPr>
            <a:cxnSpLocks/>
          </p:cNvCxnSpPr>
          <p:nvPr/>
        </p:nvCxnSpPr>
        <p:spPr>
          <a:xfrm>
            <a:off x="947738" y="3128963"/>
            <a:ext cx="3619500" cy="11239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>
            <a:extLst>
              <a:ext uri="{FF2B5EF4-FFF2-40B4-BE49-F238E27FC236}">
                <a16:creationId xmlns:a16="http://schemas.microsoft.com/office/drawing/2014/main" id="{11D41A84-9292-4B1A-BFAF-E6F51D2EA862}"/>
              </a:ext>
            </a:extLst>
          </p:cNvPr>
          <p:cNvSpPr>
            <a:spLocks noChangeArrowheads="1"/>
          </p:cNvSpPr>
          <p:nvPr/>
        </p:nvSpPr>
        <p:spPr bwMode="auto">
          <a:xfrm rot="-3652315">
            <a:off x="2090737" y="1570038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48" name="Přímá spojnice 47">
            <a:extLst>
              <a:ext uri="{FF2B5EF4-FFF2-40B4-BE49-F238E27FC236}">
                <a16:creationId xmlns:a16="http://schemas.microsoft.com/office/drawing/2014/main" id="{14A0602B-6E30-474A-BA6F-F2E6153D7CEC}"/>
              </a:ext>
            </a:extLst>
          </p:cNvPr>
          <p:cNvCxnSpPr>
            <a:cxnSpLocks noChangeShapeType="1"/>
            <a:stCxn id="47" idx="1"/>
            <a:endCxn id="2" idx="0"/>
          </p:cNvCxnSpPr>
          <p:nvPr/>
        </p:nvCxnSpPr>
        <p:spPr bwMode="auto">
          <a:xfrm flipH="1">
            <a:off x="952500" y="1927225"/>
            <a:ext cx="1268413" cy="12001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4F3DEA41-3A46-4A1D-81D7-572154D45164}"/>
              </a:ext>
            </a:extLst>
          </p:cNvPr>
          <p:cNvCxnSpPr>
            <a:cxnSpLocks noChangeShapeType="1"/>
            <a:stCxn id="47" idx="1"/>
          </p:cNvCxnSpPr>
          <p:nvPr/>
        </p:nvCxnSpPr>
        <p:spPr bwMode="auto">
          <a:xfrm>
            <a:off x="2220913" y="1927225"/>
            <a:ext cx="331787" cy="17113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Obdélník 49">
            <a:extLst>
              <a:ext uri="{FF2B5EF4-FFF2-40B4-BE49-F238E27FC236}">
                <a16:creationId xmlns:a16="http://schemas.microsoft.com/office/drawing/2014/main" id="{2E8A75DA-8CD7-4A4B-8548-7F1954E1258C}"/>
              </a:ext>
            </a:extLst>
          </p:cNvPr>
          <p:cNvSpPr>
            <a:spLocks noChangeArrowheads="1"/>
          </p:cNvSpPr>
          <p:nvPr/>
        </p:nvSpPr>
        <p:spPr bwMode="auto">
          <a:xfrm rot="-3652315">
            <a:off x="3930650" y="2325688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51" name="Přímá spojnice 50">
            <a:extLst>
              <a:ext uri="{FF2B5EF4-FFF2-40B4-BE49-F238E27FC236}">
                <a16:creationId xmlns:a16="http://schemas.microsoft.com/office/drawing/2014/main" id="{9036C7D4-DD19-4724-981E-13DB1DE6FF0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52700" y="2516188"/>
            <a:ext cx="1630363" cy="110331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BDBACB92-95F6-45AA-9DA0-6D7E772BAC24}"/>
              </a:ext>
            </a:extLst>
          </p:cNvPr>
          <p:cNvCxnSpPr>
            <a:cxnSpLocks noChangeShapeType="1"/>
            <a:endCxn id="26" idx="0"/>
          </p:cNvCxnSpPr>
          <p:nvPr/>
        </p:nvCxnSpPr>
        <p:spPr bwMode="auto">
          <a:xfrm>
            <a:off x="4076700" y="2544763"/>
            <a:ext cx="80963" cy="1579562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Oblouk 52">
            <a:extLst>
              <a:ext uri="{FF2B5EF4-FFF2-40B4-BE49-F238E27FC236}">
                <a16:creationId xmlns:a16="http://schemas.microsoft.com/office/drawing/2014/main" id="{A1619890-6AA9-4AC2-B9FC-3CA94CF2CBCF}"/>
              </a:ext>
            </a:extLst>
          </p:cNvPr>
          <p:cNvSpPr/>
          <p:nvPr/>
        </p:nvSpPr>
        <p:spPr>
          <a:xfrm rot="5400000">
            <a:off x="881063" y="1946275"/>
            <a:ext cx="3348038" cy="3348037"/>
          </a:xfrm>
          <a:prstGeom prst="arc">
            <a:avLst>
              <a:gd name="adj1" fmla="val 16728855"/>
              <a:gd name="adj2" fmla="val 1787747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4E6EF827-026F-44EE-BE21-155645361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938" y="2151063"/>
            <a:ext cx="43100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2) středově souměrný bod (např C‘)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sestrojíme tak, že</a:t>
            </a:r>
          </a:p>
        </p:txBody>
      </p:sp>
      <p:cxnSp>
        <p:nvCxnSpPr>
          <p:cNvPr id="69" name="Přímá spojnice 68">
            <a:extLst>
              <a:ext uri="{FF2B5EF4-FFF2-40B4-BE49-F238E27FC236}">
                <a16:creationId xmlns:a16="http://schemas.microsoft.com/office/drawing/2014/main" id="{BD82A167-C79A-479C-A5EE-7360FBD7DF35}"/>
              </a:ext>
            </a:extLst>
          </p:cNvPr>
          <p:cNvCxnSpPr>
            <a:cxnSpLocks/>
          </p:cNvCxnSpPr>
          <p:nvPr/>
        </p:nvCxnSpPr>
        <p:spPr>
          <a:xfrm flipH="1">
            <a:off x="1681163" y="3128963"/>
            <a:ext cx="1490662" cy="119538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>
            <a:extLst>
              <a:ext uri="{FF2B5EF4-FFF2-40B4-BE49-F238E27FC236}">
                <a16:creationId xmlns:a16="http://schemas.microsoft.com/office/drawing/2014/main" id="{FF301555-DB5E-4E30-9195-317DA6D836B3}"/>
              </a:ext>
            </a:extLst>
          </p:cNvPr>
          <p:cNvSpPr>
            <a:spLocks noChangeArrowheads="1"/>
          </p:cNvSpPr>
          <p:nvPr/>
        </p:nvSpPr>
        <p:spPr bwMode="auto">
          <a:xfrm rot="-6797514">
            <a:off x="2069306" y="1574007"/>
            <a:ext cx="477837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71" name="Přímá spojnice 70">
            <a:extLst>
              <a:ext uri="{FF2B5EF4-FFF2-40B4-BE49-F238E27FC236}">
                <a16:creationId xmlns:a16="http://schemas.microsoft.com/office/drawing/2014/main" id="{F4A29E94-6C67-4673-A606-509300F792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33625" y="1838325"/>
            <a:ext cx="247650" cy="178117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Přímá spojnice 71">
            <a:extLst>
              <a:ext uri="{FF2B5EF4-FFF2-40B4-BE49-F238E27FC236}">
                <a16:creationId xmlns:a16="http://schemas.microsoft.com/office/drawing/2014/main" id="{8EAF2BB9-532A-4590-917D-448D4DD0E0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52675" y="1790700"/>
            <a:ext cx="809625" cy="147637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Obdélník 72">
            <a:extLst>
              <a:ext uri="{FF2B5EF4-FFF2-40B4-BE49-F238E27FC236}">
                <a16:creationId xmlns:a16="http://schemas.microsoft.com/office/drawing/2014/main" id="{A9430D5E-D0B4-4FD5-9306-47AD22C32D24}"/>
              </a:ext>
            </a:extLst>
          </p:cNvPr>
          <p:cNvSpPr>
            <a:spLocks noChangeArrowheads="1"/>
          </p:cNvSpPr>
          <p:nvPr/>
        </p:nvSpPr>
        <p:spPr bwMode="auto">
          <a:xfrm rot="-7604564">
            <a:off x="647700" y="2192338"/>
            <a:ext cx="504825" cy="2730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74" name="Přímá spojnice 73">
            <a:extLst>
              <a:ext uri="{FF2B5EF4-FFF2-40B4-BE49-F238E27FC236}">
                <a16:creationId xmlns:a16="http://schemas.microsoft.com/office/drawing/2014/main" id="{EFEC7E08-6697-421D-B79E-5A0F83C8143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44575" y="2419350"/>
            <a:ext cx="1536700" cy="120015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Přímá spojnice 74">
            <a:extLst>
              <a:ext uri="{FF2B5EF4-FFF2-40B4-BE49-F238E27FC236}">
                <a16:creationId xmlns:a16="http://schemas.microsoft.com/office/drawing/2014/main" id="{2FC710FC-49DF-448A-81C4-A33C2902D6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57263" y="2489200"/>
            <a:ext cx="995362" cy="16351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Oblouk 75">
            <a:extLst>
              <a:ext uri="{FF2B5EF4-FFF2-40B4-BE49-F238E27FC236}">
                <a16:creationId xmlns:a16="http://schemas.microsoft.com/office/drawing/2014/main" id="{A1AE4C29-69B6-4E40-9EA0-0AF1B1CBB3C7}"/>
              </a:ext>
            </a:extLst>
          </p:cNvPr>
          <p:cNvSpPr/>
          <p:nvPr/>
        </p:nvSpPr>
        <p:spPr>
          <a:xfrm rot="5400000">
            <a:off x="1763713" y="2832100"/>
            <a:ext cx="1584325" cy="1584325"/>
          </a:xfrm>
          <a:prstGeom prst="arc">
            <a:avLst>
              <a:gd name="adj1" fmla="val 2019850"/>
              <a:gd name="adj2" fmla="val 414964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108" name="TextovéPole 107">
            <a:extLst>
              <a:ext uri="{FF2B5EF4-FFF2-40B4-BE49-F238E27FC236}">
                <a16:creationId xmlns:a16="http://schemas.microsoft.com/office/drawing/2014/main" id="{36B5FAB6-9B1F-4F71-B2F5-03F4F0D67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1493838"/>
            <a:ext cx="4149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1) sestrojujeme postupně středově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 souměrné body</a:t>
            </a:r>
          </a:p>
        </p:txBody>
      </p:sp>
      <p:sp>
        <p:nvSpPr>
          <p:cNvPr id="109" name="TextovéPole 108">
            <a:extLst>
              <a:ext uri="{FF2B5EF4-FFF2-40B4-BE49-F238E27FC236}">
                <a16:creationId xmlns:a16="http://schemas.microsoft.com/office/drawing/2014/main" id="{D12C86D8-1754-420F-A125-730578769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2817813"/>
            <a:ext cx="394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a) sestrojíme polopřímku CS</a:t>
            </a:r>
          </a:p>
        </p:txBody>
      </p:sp>
      <p:sp>
        <p:nvSpPr>
          <p:cNvPr id="110" name="TextovéPole 109">
            <a:extLst>
              <a:ext uri="{FF2B5EF4-FFF2-40B4-BE49-F238E27FC236}">
                <a16:creationId xmlns:a16="http://schemas.microsoft.com/office/drawing/2014/main" id="{B5AF5A10-F84A-4F04-8051-DB92F48D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3194050"/>
            <a:ext cx="39465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b) kružítkem změříme vzdálenost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bodu C od bodu S a stejnou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 vzdálenost vyznačíme 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 opačné straně od bodu 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</p:txBody>
      </p:sp>
      <p:sp>
        <p:nvSpPr>
          <p:cNvPr id="111" name="TextovéPole 110">
            <a:extLst>
              <a:ext uri="{FF2B5EF4-FFF2-40B4-BE49-F238E27FC236}">
                <a16:creationId xmlns:a16="http://schemas.microsoft.com/office/drawing/2014/main" id="{A06D5A52-8715-4881-AC43-C0861DD79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4416425"/>
            <a:ext cx="39465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c) v průsečíku kružnice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polopřímky leží středově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souměrný bod C‘ </a:t>
            </a:r>
          </a:p>
        </p:txBody>
      </p:sp>
      <p:sp>
        <p:nvSpPr>
          <p:cNvPr id="113" name="TextovéPole 112">
            <a:extLst>
              <a:ext uri="{FF2B5EF4-FFF2-40B4-BE49-F238E27FC236}">
                <a16:creationId xmlns:a16="http://schemas.microsoft.com/office/drawing/2014/main" id="{BB6FA673-BB8A-40F0-98B7-86292A64D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150" y="5314950"/>
            <a:ext cx="3946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3) stejný postup opakujeme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   ostatní body</a:t>
            </a:r>
          </a:p>
        </p:txBody>
      </p:sp>
      <p:sp>
        <p:nvSpPr>
          <p:cNvPr id="114" name="TextovéPole 113">
            <a:extLst>
              <a:ext uri="{FF2B5EF4-FFF2-40B4-BE49-F238E27FC236}">
                <a16:creationId xmlns:a16="http://schemas.microsoft.com/office/drawing/2014/main" id="{18AC04D7-BF27-4ADC-BD79-0865708A0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150" y="5943600"/>
            <a:ext cx="3946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4) sestrojíme </a:t>
            </a:r>
            <a:r>
              <a:rPr lang="cs-CZ" altLang="cs-CZ" sz="2000">
                <a:sym typeface="Wingdings" panose="05000000000000000000" pitchFamily="2" charset="2"/>
              </a:rPr>
              <a:t>∆ </a:t>
            </a:r>
            <a:r>
              <a:rPr lang="cs-CZ" altLang="cs-CZ" sz="2000"/>
              <a:t>A‘B‘C‘ </a:t>
            </a:r>
          </a:p>
        </p:txBody>
      </p:sp>
      <p:sp>
        <p:nvSpPr>
          <p:cNvPr id="55" name="Šipka doprava 5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477D20-02A6-45D8-9C5C-D0925B8CB09A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56" name="Šipka doprava 5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1878DEA-8FF3-46DD-8BE7-D1E9308D18BF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57" name="Zahnutá šipka doleva 56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483AA01-3DCD-45E4-B29B-C924A2B5CF03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4146" name="Obrázek 27">
            <a:extLst>
              <a:ext uri="{FF2B5EF4-FFF2-40B4-BE49-F238E27FC236}">
                <a16:creationId xmlns:a16="http://schemas.microsoft.com/office/drawing/2014/main" id="{4DAD0AAB-7D01-4085-86FA-A0415E2E7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545BA03-9ADD-4B46-AA94-923A6379825F}"/>
              </a:ext>
            </a:extLst>
          </p:cNvPr>
          <p:cNvCxnSpPr/>
          <p:nvPr/>
        </p:nvCxnSpPr>
        <p:spPr>
          <a:xfrm flipV="1">
            <a:off x="2478088" y="3557588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B0A8F7DD-404D-40A3-BE1C-8A40D0261FFD}"/>
              </a:ext>
            </a:extLst>
          </p:cNvPr>
          <p:cNvCxnSpPr>
            <a:cxnSpLocks/>
          </p:cNvCxnSpPr>
          <p:nvPr/>
        </p:nvCxnSpPr>
        <p:spPr>
          <a:xfrm flipH="1" flipV="1">
            <a:off x="2478088" y="3554413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3" grpId="0"/>
      <p:bldP spid="3" grpId="1"/>
      <p:bldP spid="4111" grpId="0"/>
      <p:bldP spid="32" grpId="0" animBg="1"/>
      <p:bldP spid="32" grpId="1" animBg="1"/>
      <p:bldP spid="40" grpId="0" animBg="1"/>
      <p:bldP spid="40" grpId="1" animBg="1"/>
      <p:bldP spid="47" grpId="0" animBg="1"/>
      <p:bldP spid="47" grpId="1" animBg="1"/>
      <p:bldP spid="50" grpId="0" animBg="1"/>
      <p:bldP spid="50" grpId="1" animBg="1"/>
      <p:bldP spid="68" grpId="0"/>
      <p:bldP spid="70" grpId="0" animBg="1"/>
      <p:bldP spid="70" grpId="1" animBg="1"/>
      <p:bldP spid="73" grpId="0" animBg="1"/>
      <p:bldP spid="73" grpId="1" animBg="1"/>
      <p:bldP spid="108" grpId="0"/>
      <p:bldP spid="109" grpId="0"/>
      <p:bldP spid="110" grpId="0"/>
      <p:bldP spid="111" grpId="0"/>
      <p:bldP spid="113" grpId="0"/>
      <p:bldP spid="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>
            <a:extLst>
              <a:ext uri="{FF2B5EF4-FFF2-40B4-BE49-F238E27FC236}">
                <a16:creationId xmlns:a16="http://schemas.microsoft.com/office/drawing/2014/main" id="{AE690F53-8C88-4970-BCA3-CF54AD3D15A4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 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5123" name="TextovéPole 21">
            <a:extLst>
              <a:ext uri="{FF2B5EF4-FFF2-40B4-BE49-F238E27FC236}">
                <a16:creationId xmlns:a16="http://schemas.microsoft.com/office/drawing/2014/main" id="{71D94D20-EE12-407B-B4C5-AD661F0B8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796925"/>
            <a:ext cx="692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1)  S(S): </a:t>
            </a:r>
            <a:r>
              <a:rPr lang="cs-CZ" altLang="cs-CZ" sz="2800">
                <a:sym typeface="Wingdings" panose="05000000000000000000" pitchFamily="2" charset="2"/>
              </a:rPr>
              <a:t>∆ </a:t>
            </a:r>
            <a:r>
              <a:rPr lang="cs-CZ" altLang="cs-CZ" sz="2800"/>
              <a:t>ABC </a:t>
            </a:r>
            <a:r>
              <a:rPr lang="cs-CZ" altLang="cs-CZ" sz="2800">
                <a:sym typeface="Wingdings" panose="05000000000000000000" pitchFamily="2" charset="2"/>
              </a:rPr>
              <a:t> ∆ </a:t>
            </a:r>
            <a:r>
              <a:rPr lang="cs-CZ" altLang="cs-CZ" sz="2800"/>
              <a:t>A‘B‘C‘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F8C578DD-44A3-4D60-9926-42EF4466B939}"/>
              </a:ext>
            </a:extLst>
          </p:cNvPr>
          <p:cNvSpPr/>
          <p:nvPr/>
        </p:nvSpPr>
        <p:spPr>
          <a:xfrm>
            <a:off x="1571625" y="2439988"/>
            <a:ext cx="2555875" cy="2232025"/>
          </a:xfrm>
          <a:custGeom>
            <a:avLst/>
            <a:gdLst>
              <a:gd name="connsiteX0" fmla="*/ 0 w 1800225"/>
              <a:gd name="connsiteY0" fmla="*/ 0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  <a:gd name="connsiteX4" fmla="*/ 0 w 1800225"/>
              <a:gd name="connsiteY4" fmla="*/ 0 h 1798637"/>
              <a:gd name="connsiteX0" fmla="*/ 0 w 1800225"/>
              <a:gd name="connsiteY0" fmla="*/ 1798637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1798637">
                <a:moveTo>
                  <a:pt x="0" y="1798637"/>
                </a:moveTo>
                <a:lnTo>
                  <a:pt x="1800225" y="0"/>
                </a:lnTo>
                <a:lnTo>
                  <a:pt x="1800225" y="1798637"/>
                </a:lnTo>
                <a:lnTo>
                  <a:pt x="0" y="1798637"/>
                </a:ln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125" name="TextovéPole 54">
            <a:extLst>
              <a:ext uri="{FF2B5EF4-FFF2-40B4-BE49-F238E27FC236}">
                <a16:creationId xmlns:a16="http://schemas.microsoft.com/office/drawing/2014/main" id="{C2D3986C-9DA5-4A73-AAE4-19D074050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4673600"/>
            <a:ext cx="331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</a:t>
            </a:r>
          </a:p>
        </p:txBody>
      </p:sp>
      <p:sp>
        <p:nvSpPr>
          <p:cNvPr id="5126" name="TextovéPole 55">
            <a:extLst>
              <a:ext uri="{FF2B5EF4-FFF2-40B4-BE49-F238E27FC236}">
                <a16:creationId xmlns:a16="http://schemas.microsoft.com/office/drawing/2014/main" id="{59F895E3-F55D-4B52-BA25-BC59D7634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689475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</a:t>
            </a:r>
          </a:p>
        </p:txBody>
      </p:sp>
      <p:sp>
        <p:nvSpPr>
          <p:cNvPr id="5127" name="TextovéPole 56">
            <a:extLst>
              <a:ext uri="{FF2B5EF4-FFF2-40B4-BE49-F238E27FC236}">
                <a16:creationId xmlns:a16="http://schemas.microsoft.com/office/drawing/2014/main" id="{6D1FD1D5-7161-4BC4-91D8-E4A954AA8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888" y="203993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C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C45A546E-DDFE-4D6F-B4D5-4BC1166F8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0" y="362743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B‘</a:t>
            </a:r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A54F3DD-9DE5-49A3-AD39-5B0F22D2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6" y="6073776"/>
            <a:ext cx="4429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C‘</a:t>
            </a:r>
          </a:p>
        </p:txBody>
      </p: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5E5FB7CE-60B0-4F27-A734-AE92EF33F7F1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3057525" y="2439988"/>
            <a:ext cx="1069975" cy="422751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louk 12">
            <a:extLst>
              <a:ext uri="{FF2B5EF4-FFF2-40B4-BE49-F238E27FC236}">
                <a16:creationId xmlns:a16="http://schemas.microsoft.com/office/drawing/2014/main" id="{9850862D-6E09-4E56-9BC2-2BA8EB993326}"/>
              </a:ext>
            </a:extLst>
          </p:cNvPr>
          <p:cNvSpPr/>
          <p:nvPr/>
        </p:nvSpPr>
        <p:spPr>
          <a:xfrm>
            <a:off x="2349500" y="3502025"/>
            <a:ext cx="2487613" cy="2554288"/>
          </a:xfrm>
          <a:prstGeom prst="arc">
            <a:avLst>
              <a:gd name="adj1" fmla="val 5366804"/>
              <a:gd name="adj2" fmla="val 715486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0" name="Oblouk 79">
            <a:extLst>
              <a:ext uri="{FF2B5EF4-FFF2-40B4-BE49-F238E27FC236}">
                <a16:creationId xmlns:a16="http://schemas.microsoft.com/office/drawing/2014/main" id="{2BFE427B-FEC6-4DA9-BAA4-9EE6B2B34925}"/>
              </a:ext>
            </a:extLst>
          </p:cNvPr>
          <p:cNvSpPr/>
          <p:nvPr/>
        </p:nvSpPr>
        <p:spPr>
          <a:xfrm>
            <a:off x="3057525" y="3522663"/>
            <a:ext cx="1385888" cy="1349375"/>
          </a:xfrm>
          <a:prstGeom prst="arc">
            <a:avLst>
              <a:gd name="adj1" fmla="val 11859851"/>
              <a:gd name="adj2" fmla="val 1482461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7" name="Oblouk 36">
            <a:extLst>
              <a:ext uri="{FF2B5EF4-FFF2-40B4-BE49-F238E27FC236}">
                <a16:creationId xmlns:a16="http://schemas.microsoft.com/office/drawing/2014/main" id="{81A588F7-4BC3-4CBF-BDD2-A2949541087A}"/>
              </a:ext>
            </a:extLst>
          </p:cNvPr>
          <p:cNvSpPr/>
          <p:nvPr/>
        </p:nvSpPr>
        <p:spPr>
          <a:xfrm>
            <a:off x="2700338" y="2724150"/>
            <a:ext cx="3148012" cy="2924175"/>
          </a:xfrm>
          <a:prstGeom prst="arc">
            <a:avLst>
              <a:gd name="adj1" fmla="val 19868704"/>
              <a:gd name="adj2" fmla="val 2131455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BA5B7FF-7486-425D-9716-77403BF01A3B}"/>
              </a:ext>
            </a:extLst>
          </p:cNvPr>
          <p:cNvCxnSpPr>
            <a:cxnSpLocks/>
            <a:stCxn id="54" idx="0"/>
          </p:cNvCxnSpPr>
          <p:nvPr/>
        </p:nvCxnSpPr>
        <p:spPr>
          <a:xfrm flipV="1">
            <a:off x="1571625" y="3676651"/>
            <a:ext cx="4572000" cy="9953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56DAEBB5-B954-4EE8-94C1-49C2F95E6E5A}"/>
              </a:ext>
            </a:extLst>
          </p:cNvPr>
          <p:cNvCxnSpPr>
            <a:cxnSpLocks/>
            <a:endCxn id="54" idx="2"/>
          </p:cNvCxnSpPr>
          <p:nvPr/>
        </p:nvCxnSpPr>
        <p:spPr>
          <a:xfrm>
            <a:off x="2886075" y="3371850"/>
            <a:ext cx="1241425" cy="1300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53">
            <a:extLst>
              <a:ext uri="{FF2B5EF4-FFF2-40B4-BE49-F238E27FC236}">
                <a16:creationId xmlns:a16="http://schemas.microsoft.com/office/drawing/2014/main" id="{86AC74C1-BD99-412A-8345-7FE4EE6F3BBA}"/>
              </a:ext>
            </a:extLst>
          </p:cNvPr>
          <p:cNvSpPr/>
          <p:nvPr/>
        </p:nvSpPr>
        <p:spPr>
          <a:xfrm rot="10800000">
            <a:off x="3224213" y="3765550"/>
            <a:ext cx="2555875" cy="2232025"/>
          </a:xfrm>
          <a:custGeom>
            <a:avLst/>
            <a:gdLst>
              <a:gd name="connsiteX0" fmla="*/ 0 w 1800225"/>
              <a:gd name="connsiteY0" fmla="*/ 0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  <a:gd name="connsiteX4" fmla="*/ 0 w 1800225"/>
              <a:gd name="connsiteY4" fmla="*/ 0 h 1798637"/>
              <a:gd name="connsiteX0" fmla="*/ 0 w 1800225"/>
              <a:gd name="connsiteY0" fmla="*/ 1798637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1798637">
                <a:moveTo>
                  <a:pt x="0" y="1798637"/>
                </a:moveTo>
                <a:lnTo>
                  <a:pt x="1800225" y="0"/>
                </a:lnTo>
                <a:lnTo>
                  <a:pt x="1800225" y="1798637"/>
                </a:lnTo>
                <a:lnTo>
                  <a:pt x="0" y="179863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38" name="TextovéPole 54">
            <a:extLst>
              <a:ext uri="{FF2B5EF4-FFF2-40B4-BE49-F238E27FC236}">
                <a16:creationId xmlns:a16="http://schemas.microsoft.com/office/drawing/2014/main" id="{73881E8F-BBE3-46B7-BAEB-E92DEA98A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00" y="3359150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A‘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49CCE191-70C0-4B91-AA5F-FF040A184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2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FC3F45-E30C-494F-8552-6C7659BC541C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222F349-5198-45F4-8AB7-30D74405409E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Zahnutá šipka doleva 23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C6DB2B97-4BEC-4CBF-9D81-0087363E9E3D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5142" name="Obrázek 27">
            <a:extLst>
              <a:ext uri="{FF2B5EF4-FFF2-40B4-BE49-F238E27FC236}">
                <a16:creationId xmlns:a16="http://schemas.microsoft.com/office/drawing/2014/main" id="{A2F297F6-7A7E-4554-AF85-96DF97FD8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3" name="TextovéPole 22">
            <a:extLst>
              <a:ext uri="{FF2B5EF4-FFF2-40B4-BE49-F238E27FC236}">
                <a16:creationId xmlns:a16="http://schemas.microsoft.com/office/drawing/2014/main" id="{5F7DA385-E70C-49CC-A5DE-6118638E1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4130675"/>
            <a:ext cx="406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S</a:t>
            </a: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EAFDAD62-0605-4D4E-8182-B7A808C6A86A}"/>
              </a:ext>
            </a:extLst>
          </p:cNvPr>
          <p:cNvCxnSpPr/>
          <p:nvPr/>
        </p:nvCxnSpPr>
        <p:spPr>
          <a:xfrm flipV="1">
            <a:off x="3611563" y="4138613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0BD69BB4-F157-4319-B0EA-B586FF24FE9B}"/>
              </a:ext>
            </a:extLst>
          </p:cNvPr>
          <p:cNvCxnSpPr>
            <a:cxnSpLocks/>
          </p:cNvCxnSpPr>
          <p:nvPr/>
        </p:nvCxnSpPr>
        <p:spPr>
          <a:xfrm flipH="1" flipV="1">
            <a:off x="3611563" y="4135438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délník 25">
            <a:extLst>
              <a:ext uri="{FF2B5EF4-FFF2-40B4-BE49-F238E27FC236}">
                <a16:creationId xmlns:a16="http://schemas.microsoft.com/office/drawing/2014/main" id="{50A0E149-3959-4A51-A3FA-A617596F6126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147" name="TextovéPole 21">
            <a:extLst>
              <a:ext uri="{FF2B5EF4-FFF2-40B4-BE49-F238E27FC236}">
                <a16:creationId xmlns:a16="http://schemas.microsoft.com/office/drawing/2014/main" id="{048080D8-899D-46ED-9B00-241154354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796925"/>
            <a:ext cx="692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2)  S(S): </a:t>
            </a:r>
            <a:r>
              <a:rPr lang="cs-CZ" altLang="cs-CZ" sz="2800">
                <a:sym typeface="Wingdings" panose="05000000000000000000" pitchFamily="2" charset="2"/>
              </a:rPr>
              <a:t>čtverec </a:t>
            </a:r>
            <a:r>
              <a:rPr lang="cs-CZ" altLang="cs-CZ" sz="2800"/>
              <a:t>ABCD </a:t>
            </a:r>
            <a:r>
              <a:rPr lang="cs-CZ" altLang="cs-CZ" sz="2800">
                <a:sym typeface="Wingdings" panose="05000000000000000000" pitchFamily="2" charset="2"/>
              </a:rPr>
              <a:t> čtverec </a:t>
            </a:r>
            <a:r>
              <a:rPr lang="cs-CZ" altLang="cs-CZ" sz="2800"/>
              <a:t>A‘B‘C‘D‘</a:t>
            </a:r>
          </a:p>
        </p:txBody>
      </p:sp>
      <p:sp>
        <p:nvSpPr>
          <p:cNvPr id="5124" name="TextovéPole 36">
            <a:extLst>
              <a:ext uri="{FF2B5EF4-FFF2-40B4-BE49-F238E27FC236}">
                <a16:creationId xmlns:a16="http://schemas.microsoft.com/office/drawing/2014/main" id="{2459D376-9A27-4120-9E7D-60E532074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441450"/>
            <a:ext cx="533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Ke vzoru čtverci ABCD sestrojte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ve středové souměrnosti podle středu S jeho obraz čtverec  A‘B‘C‘D‘  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10E6B506-49CE-4980-8774-A984E63C4F91}"/>
              </a:ext>
            </a:extLst>
          </p:cNvPr>
          <p:cNvSpPr/>
          <p:nvPr/>
        </p:nvSpPr>
        <p:spPr>
          <a:xfrm>
            <a:off x="622300" y="2297113"/>
            <a:ext cx="1800225" cy="17986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150" name="TextovéPole 54">
            <a:extLst>
              <a:ext uri="{FF2B5EF4-FFF2-40B4-BE49-F238E27FC236}">
                <a16:creationId xmlns:a16="http://schemas.microsoft.com/office/drawing/2014/main" id="{874A7EE2-FDBC-47F3-BBA2-981BB38FC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401796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</a:t>
            </a:r>
          </a:p>
        </p:txBody>
      </p:sp>
      <p:sp>
        <p:nvSpPr>
          <p:cNvPr id="6151" name="TextovéPole 55">
            <a:extLst>
              <a:ext uri="{FF2B5EF4-FFF2-40B4-BE49-F238E27FC236}">
                <a16:creationId xmlns:a16="http://schemas.microsoft.com/office/drawing/2014/main" id="{7DAEB2F0-51A3-42AE-83F2-E6B31B3FB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600" y="4070350"/>
            <a:ext cx="803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 = S</a:t>
            </a:r>
          </a:p>
        </p:txBody>
      </p:sp>
      <p:sp>
        <p:nvSpPr>
          <p:cNvPr id="6152" name="TextovéPole 56">
            <a:extLst>
              <a:ext uri="{FF2B5EF4-FFF2-40B4-BE49-F238E27FC236}">
                <a16:creationId xmlns:a16="http://schemas.microsoft.com/office/drawing/2014/main" id="{34A44E6C-DAF0-4A56-B302-80394C557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5" y="1973263"/>
            <a:ext cx="527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 </a:t>
            </a:r>
          </a:p>
        </p:txBody>
      </p:sp>
      <p:sp>
        <p:nvSpPr>
          <p:cNvPr id="6153" name="TextovéPole 57">
            <a:extLst>
              <a:ext uri="{FF2B5EF4-FFF2-40B4-BE49-F238E27FC236}">
                <a16:creationId xmlns:a16="http://schemas.microsoft.com/office/drawing/2014/main" id="{EA7708F5-0398-4387-B4F0-ED40213F6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927225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</a:t>
            </a:r>
          </a:p>
        </p:txBody>
      </p:sp>
      <p:sp>
        <p:nvSpPr>
          <p:cNvPr id="61" name="Obdélník 60">
            <a:extLst>
              <a:ext uri="{FF2B5EF4-FFF2-40B4-BE49-F238E27FC236}">
                <a16:creationId xmlns:a16="http://schemas.microsoft.com/office/drawing/2014/main" id="{B9921769-9DED-479E-AEB1-F20FC3B4305B}"/>
              </a:ext>
            </a:extLst>
          </p:cNvPr>
          <p:cNvSpPr/>
          <p:nvPr/>
        </p:nvSpPr>
        <p:spPr>
          <a:xfrm>
            <a:off x="2428875" y="4098925"/>
            <a:ext cx="1800225" cy="18002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996160BC-2790-42C1-AB24-817280037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338" y="573246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D‘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3EEF7493-1823-4BDD-AA25-F06EB9E83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9350" y="590391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C‘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3F987E9F-21E0-4528-8BC9-9B3C81F1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263" y="4103688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A‘</a:t>
            </a:r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922D5048-FCC2-4229-BA14-D6E1B7651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200" y="4068763"/>
            <a:ext cx="657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= B‘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17BECD1-098C-4BF2-BFDA-573DB4190401}"/>
              </a:ext>
            </a:extLst>
          </p:cNvPr>
          <p:cNvCxnSpPr>
            <a:cxnSpLocks/>
          </p:cNvCxnSpPr>
          <p:nvPr/>
        </p:nvCxnSpPr>
        <p:spPr>
          <a:xfrm>
            <a:off x="615950" y="2301875"/>
            <a:ext cx="4013200" cy="39846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B2CCC8F5-C5FA-4DBA-A874-E62439B60044}"/>
              </a:ext>
            </a:extLst>
          </p:cNvPr>
          <p:cNvCxnSpPr>
            <a:cxnSpLocks/>
          </p:cNvCxnSpPr>
          <p:nvPr/>
        </p:nvCxnSpPr>
        <p:spPr>
          <a:xfrm>
            <a:off x="2419350" y="2314575"/>
            <a:ext cx="0" cy="4419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649C784D-01F5-44B1-86BD-6B5D1DAA8EAC}"/>
              </a:ext>
            </a:extLst>
          </p:cNvPr>
          <p:cNvCxnSpPr>
            <a:cxnSpLocks/>
          </p:cNvCxnSpPr>
          <p:nvPr/>
        </p:nvCxnSpPr>
        <p:spPr>
          <a:xfrm>
            <a:off x="609600" y="4095750"/>
            <a:ext cx="406876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louk 12">
            <a:extLst>
              <a:ext uri="{FF2B5EF4-FFF2-40B4-BE49-F238E27FC236}">
                <a16:creationId xmlns:a16="http://schemas.microsoft.com/office/drawing/2014/main" id="{DE3C4E89-FFB6-49F1-9EBD-D9A699F81F88}"/>
              </a:ext>
            </a:extLst>
          </p:cNvPr>
          <p:cNvSpPr/>
          <p:nvPr/>
        </p:nvSpPr>
        <p:spPr>
          <a:xfrm>
            <a:off x="2257425" y="3678238"/>
            <a:ext cx="2333625" cy="2560637"/>
          </a:xfrm>
          <a:prstGeom prst="arc">
            <a:avLst>
              <a:gd name="adj1" fmla="val 1926660"/>
              <a:gd name="adj2" fmla="val 395396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0" name="Oblouk 79">
            <a:extLst>
              <a:ext uri="{FF2B5EF4-FFF2-40B4-BE49-F238E27FC236}">
                <a16:creationId xmlns:a16="http://schemas.microsoft.com/office/drawing/2014/main" id="{A1EAB5EA-B79A-4248-9C7A-89EC0B5FA7A3}"/>
              </a:ext>
            </a:extLst>
          </p:cNvPr>
          <p:cNvSpPr/>
          <p:nvPr/>
        </p:nvSpPr>
        <p:spPr>
          <a:xfrm>
            <a:off x="1965325" y="3008313"/>
            <a:ext cx="2263775" cy="2173287"/>
          </a:xfrm>
          <a:prstGeom prst="arc">
            <a:avLst>
              <a:gd name="adj1" fmla="val 20808201"/>
              <a:gd name="adj2" fmla="val 117146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1" name="Oblouk 80">
            <a:extLst>
              <a:ext uri="{FF2B5EF4-FFF2-40B4-BE49-F238E27FC236}">
                <a16:creationId xmlns:a16="http://schemas.microsoft.com/office/drawing/2014/main" id="{084C62DF-2459-4D95-8412-539303ECFF91}"/>
              </a:ext>
            </a:extLst>
          </p:cNvPr>
          <p:cNvSpPr/>
          <p:nvPr/>
        </p:nvSpPr>
        <p:spPr>
          <a:xfrm>
            <a:off x="1439863" y="3963988"/>
            <a:ext cx="1998662" cy="1922462"/>
          </a:xfrm>
          <a:prstGeom prst="arc">
            <a:avLst>
              <a:gd name="adj1" fmla="val 3635255"/>
              <a:gd name="adj2" fmla="val 733947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4621DBA6-3E1F-437D-B348-1C51F5B4C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838" y="2927350"/>
            <a:ext cx="4203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Bod který leží v bodě S se zobrazí sám do sebe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(je samodružný)</a:t>
            </a:r>
          </a:p>
        </p:txBody>
      </p:sp>
      <p:sp>
        <p:nvSpPr>
          <p:cNvPr id="83" name="TextovéPole 82">
            <a:extLst>
              <a:ext uri="{FF2B5EF4-FFF2-40B4-BE49-F238E27FC236}">
                <a16:creationId xmlns:a16="http://schemas.microsoft.com/office/drawing/2014/main" id="{61D8271D-AE96-44C7-BE86-78BCB4DEC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4373563"/>
            <a:ext cx="406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</a:t>
            </a:r>
          </a:p>
        </p:txBody>
      </p:sp>
      <p:sp>
        <p:nvSpPr>
          <p:cNvPr id="84" name="TextovéPole 83">
            <a:extLst>
              <a:ext uri="{FF2B5EF4-FFF2-40B4-BE49-F238E27FC236}">
                <a16:creationId xmlns:a16="http://schemas.microsoft.com/office/drawing/2014/main" id="{F1E4438B-7A3D-4320-B9AA-2E76532FE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975" y="4373563"/>
            <a:ext cx="1065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= B‘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2205D84C-71CD-4315-9931-7CC42FC0D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8" name="Šipka doprava 2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952954F-8B01-4D11-903B-C0112E473E0A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1D9E97-3D0C-4F5D-8AF8-ABB33DC02BB1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Zahnutá šipka doleva 29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1C7EBE1-3E4E-4ADE-AC9E-DA115B1A2AA5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6172" name="Obrázek 27">
            <a:extLst>
              <a:ext uri="{FF2B5EF4-FFF2-40B4-BE49-F238E27FC236}">
                <a16:creationId xmlns:a16="http://schemas.microsoft.com/office/drawing/2014/main" id="{1D22F8DB-263A-44BF-AC87-A6F9DDB79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61" grpId="0" animBg="1"/>
      <p:bldP spid="62" grpId="0"/>
      <p:bldP spid="63" grpId="0"/>
      <p:bldP spid="64" grpId="0"/>
      <p:bldP spid="65" grpId="0"/>
      <p:bldP spid="82" grpId="0"/>
      <p:bldP spid="83" grpId="0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>
            <a:extLst>
              <a:ext uri="{FF2B5EF4-FFF2-40B4-BE49-F238E27FC236}">
                <a16:creationId xmlns:a16="http://schemas.microsoft.com/office/drawing/2014/main" id="{96FE626B-7104-490F-B0E5-A0331D650751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7171" name="TextovéPole 21">
            <a:extLst>
              <a:ext uri="{FF2B5EF4-FFF2-40B4-BE49-F238E27FC236}">
                <a16:creationId xmlns:a16="http://schemas.microsoft.com/office/drawing/2014/main" id="{AE0D0B81-F0AB-4316-A6DC-F53AABC9C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796925"/>
            <a:ext cx="692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3)  S(S): </a:t>
            </a:r>
            <a:r>
              <a:rPr lang="cs-CZ" altLang="cs-CZ" sz="2800">
                <a:sym typeface="Wingdings" panose="05000000000000000000" pitchFamily="2" charset="2"/>
              </a:rPr>
              <a:t>∆ </a:t>
            </a:r>
            <a:r>
              <a:rPr lang="cs-CZ" altLang="cs-CZ" sz="2800"/>
              <a:t>ABC </a:t>
            </a:r>
            <a:r>
              <a:rPr lang="cs-CZ" altLang="cs-CZ" sz="2800">
                <a:sym typeface="Wingdings" panose="05000000000000000000" pitchFamily="2" charset="2"/>
              </a:rPr>
              <a:t> ∆ </a:t>
            </a:r>
            <a:r>
              <a:rPr lang="cs-CZ" altLang="cs-CZ" sz="2800"/>
              <a:t>A‘B‘C‘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08C333F1-04E4-4B04-86D2-3047F798F0DB}"/>
              </a:ext>
            </a:extLst>
          </p:cNvPr>
          <p:cNvSpPr/>
          <p:nvPr/>
        </p:nvSpPr>
        <p:spPr>
          <a:xfrm>
            <a:off x="1571625" y="2439988"/>
            <a:ext cx="2555875" cy="2232025"/>
          </a:xfrm>
          <a:custGeom>
            <a:avLst/>
            <a:gdLst>
              <a:gd name="connsiteX0" fmla="*/ 0 w 1800225"/>
              <a:gd name="connsiteY0" fmla="*/ 0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  <a:gd name="connsiteX4" fmla="*/ 0 w 1800225"/>
              <a:gd name="connsiteY4" fmla="*/ 0 h 1798637"/>
              <a:gd name="connsiteX0" fmla="*/ 0 w 1800225"/>
              <a:gd name="connsiteY0" fmla="*/ 1798637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1798637">
                <a:moveTo>
                  <a:pt x="0" y="1798637"/>
                </a:moveTo>
                <a:lnTo>
                  <a:pt x="1800225" y="0"/>
                </a:lnTo>
                <a:lnTo>
                  <a:pt x="1800225" y="1798637"/>
                </a:lnTo>
                <a:lnTo>
                  <a:pt x="0" y="1798637"/>
                </a:ln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173" name="TextovéPole 54">
            <a:extLst>
              <a:ext uri="{FF2B5EF4-FFF2-40B4-BE49-F238E27FC236}">
                <a16:creationId xmlns:a16="http://schemas.microsoft.com/office/drawing/2014/main" id="{61F5AD30-202A-49E0-96C4-44FAD1C4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4673600"/>
            <a:ext cx="331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</a:t>
            </a:r>
          </a:p>
        </p:txBody>
      </p:sp>
      <p:sp>
        <p:nvSpPr>
          <p:cNvPr id="7174" name="TextovéPole 55">
            <a:extLst>
              <a:ext uri="{FF2B5EF4-FFF2-40B4-BE49-F238E27FC236}">
                <a16:creationId xmlns:a16="http://schemas.microsoft.com/office/drawing/2014/main" id="{BD93C801-A8AE-4727-9DDF-D9A550016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6225" y="462756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</a:t>
            </a:r>
          </a:p>
        </p:txBody>
      </p:sp>
      <p:sp>
        <p:nvSpPr>
          <p:cNvPr id="7175" name="TextovéPole 56">
            <a:extLst>
              <a:ext uri="{FF2B5EF4-FFF2-40B4-BE49-F238E27FC236}">
                <a16:creationId xmlns:a16="http://schemas.microsoft.com/office/drawing/2014/main" id="{E5127425-6120-4C67-9C90-57077B61E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988" y="2106613"/>
            <a:ext cx="406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11B8C060-CCBC-4396-AA17-7020D5185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3279775"/>
            <a:ext cx="40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B‘</a:t>
            </a:r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4A7730E2-33AC-47A2-989D-3A9522E54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5937250"/>
            <a:ext cx="442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C‘</a:t>
            </a:r>
          </a:p>
        </p:txBody>
      </p: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F4167F6A-24E2-46AD-AFB3-C83956F43D43}"/>
              </a:ext>
            </a:extLst>
          </p:cNvPr>
          <p:cNvCxnSpPr>
            <a:cxnSpLocks/>
          </p:cNvCxnSpPr>
          <p:nvPr/>
        </p:nvCxnSpPr>
        <p:spPr>
          <a:xfrm flipV="1">
            <a:off x="4133850" y="2447925"/>
            <a:ext cx="0" cy="40259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louk 12">
            <a:extLst>
              <a:ext uri="{FF2B5EF4-FFF2-40B4-BE49-F238E27FC236}">
                <a16:creationId xmlns:a16="http://schemas.microsoft.com/office/drawing/2014/main" id="{B5DBF061-971D-4E48-8AA9-1DFF00F24EC1}"/>
              </a:ext>
            </a:extLst>
          </p:cNvPr>
          <p:cNvSpPr/>
          <p:nvPr/>
        </p:nvSpPr>
        <p:spPr>
          <a:xfrm>
            <a:off x="2900363" y="3371850"/>
            <a:ext cx="2489200" cy="2552700"/>
          </a:xfrm>
          <a:prstGeom prst="arc">
            <a:avLst>
              <a:gd name="adj1" fmla="val 4227988"/>
              <a:gd name="adj2" fmla="val 666466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0" name="Oblouk 79">
            <a:extLst>
              <a:ext uri="{FF2B5EF4-FFF2-40B4-BE49-F238E27FC236}">
                <a16:creationId xmlns:a16="http://schemas.microsoft.com/office/drawing/2014/main" id="{4A954DA4-ADF2-40DF-8B68-337708DCAABB}"/>
              </a:ext>
            </a:extLst>
          </p:cNvPr>
          <p:cNvSpPr/>
          <p:nvPr/>
        </p:nvSpPr>
        <p:spPr>
          <a:xfrm>
            <a:off x="3463925" y="3686175"/>
            <a:ext cx="1385888" cy="1349375"/>
          </a:xfrm>
          <a:prstGeom prst="arc">
            <a:avLst>
              <a:gd name="adj1" fmla="val 14173605"/>
              <a:gd name="adj2" fmla="val 1857193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7" name="Oblouk 36">
            <a:extLst>
              <a:ext uri="{FF2B5EF4-FFF2-40B4-BE49-F238E27FC236}">
                <a16:creationId xmlns:a16="http://schemas.microsoft.com/office/drawing/2014/main" id="{582AECD5-2E5E-4496-B916-2E66A6D1CEEE}"/>
              </a:ext>
            </a:extLst>
          </p:cNvPr>
          <p:cNvSpPr/>
          <p:nvPr/>
        </p:nvSpPr>
        <p:spPr>
          <a:xfrm>
            <a:off x="3614738" y="2681288"/>
            <a:ext cx="3148012" cy="2924175"/>
          </a:xfrm>
          <a:prstGeom prst="arc">
            <a:avLst>
              <a:gd name="adj1" fmla="val 19868704"/>
              <a:gd name="adj2" fmla="val 2131455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F7B6F957-FF46-4A95-AB85-C1E8CB292B06}"/>
              </a:ext>
            </a:extLst>
          </p:cNvPr>
          <p:cNvCxnSpPr>
            <a:cxnSpLocks/>
          </p:cNvCxnSpPr>
          <p:nvPr/>
        </p:nvCxnSpPr>
        <p:spPr>
          <a:xfrm flipV="1">
            <a:off x="1554163" y="3548063"/>
            <a:ext cx="5959475" cy="11144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53">
            <a:extLst>
              <a:ext uri="{FF2B5EF4-FFF2-40B4-BE49-F238E27FC236}">
                <a16:creationId xmlns:a16="http://schemas.microsoft.com/office/drawing/2014/main" id="{4ABCB584-34A5-4F76-8A1E-DAC465B88FF8}"/>
              </a:ext>
            </a:extLst>
          </p:cNvPr>
          <p:cNvSpPr/>
          <p:nvPr/>
        </p:nvSpPr>
        <p:spPr>
          <a:xfrm rot="10800000">
            <a:off x="4138613" y="3697288"/>
            <a:ext cx="2555875" cy="2232025"/>
          </a:xfrm>
          <a:custGeom>
            <a:avLst/>
            <a:gdLst>
              <a:gd name="connsiteX0" fmla="*/ 0 w 1800225"/>
              <a:gd name="connsiteY0" fmla="*/ 0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  <a:gd name="connsiteX4" fmla="*/ 0 w 1800225"/>
              <a:gd name="connsiteY4" fmla="*/ 0 h 1798637"/>
              <a:gd name="connsiteX0" fmla="*/ 0 w 1800225"/>
              <a:gd name="connsiteY0" fmla="*/ 1798637 h 1798637"/>
              <a:gd name="connsiteX1" fmla="*/ 1800225 w 1800225"/>
              <a:gd name="connsiteY1" fmla="*/ 0 h 1798637"/>
              <a:gd name="connsiteX2" fmla="*/ 1800225 w 1800225"/>
              <a:gd name="connsiteY2" fmla="*/ 1798637 h 1798637"/>
              <a:gd name="connsiteX3" fmla="*/ 0 w 1800225"/>
              <a:gd name="connsiteY3" fmla="*/ 1798637 h 179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1798637">
                <a:moveTo>
                  <a:pt x="0" y="1798637"/>
                </a:moveTo>
                <a:lnTo>
                  <a:pt x="1800225" y="0"/>
                </a:lnTo>
                <a:lnTo>
                  <a:pt x="1800225" y="1798637"/>
                </a:lnTo>
                <a:lnTo>
                  <a:pt x="0" y="179863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8" name="TextovéPole 54">
            <a:extLst>
              <a:ext uri="{FF2B5EF4-FFF2-40B4-BE49-F238E27FC236}">
                <a16:creationId xmlns:a16="http://schemas.microsoft.com/office/drawing/2014/main" id="{785BB428-0B24-419A-9EDD-76B3D9E2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9725" y="3184525"/>
            <a:ext cx="487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A‘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E422F63-501A-45C8-BD5D-78D09F1CF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22" name="Šipka doprava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26C4AE0-01B2-4B92-A8D6-217B85ED7970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Šipka doprava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3FDE99B-FB25-4E7F-A963-9BA306877ED1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Zahnutá šipka doleva 23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B6BA4E4-9E6C-419E-A362-F8E2D7ED4F41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7189" name="Obrázek 27">
            <a:extLst>
              <a:ext uri="{FF2B5EF4-FFF2-40B4-BE49-F238E27FC236}">
                <a16:creationId xmlns:a16="http://schemas.microsoft.com/office/drawing/2014/main" id="{35D6E2C2-B6D1-456B-A33A-59C698A52E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90" name="TextovéPole 22">
            <a:extLst>
              <a:ext uri="{FF2B5EF4-FFF2-40B4-BE49-F238E27FC236}">
                <a16:creationId xmlns:a16="http://schemas.microsoft.com/office/drawing/2014/main" id="{FEBC860D-7A8D-4DE9-BD79-47859E23B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863" y="4125913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</a:t>
            </a:r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01105287-35AF-495D-8EA4-CD9157C811A2}"/>
              </a:ext>
            </a:extLst>
          </p:cNvPr>
          <p:cNvCxnSpPr>
            <a:cxnSpLocks/>
          </p:cNvCxnSpPr>
          <p:nvPr/>
        </p:nvCxnSpPr>
        <p:spPr>
          <a:xfrm flipV="1">
            <a:off x="4065588" y="4178300"/>
            <a:ext cx="14446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>
            <a:extLst>
              <a:ext uri="{FF2B5EF4-FFF2-40B4-BE49-F238E27FC236}">
                <a16:creationId xmlns:a16="http://schemas.microsoft.com/office/drawing/2014/main" id="{7206A626-2E0F-4FD0-853F-9AC280D4C406}"/>
              </a:ext>
            </a:extLst>
          </p:cNvPr>
          <p:cNvSpPr/>
          <p:nvPr/>
        </p:nvSpPr>
        <p:spPr>
          <a:xfrm>
            <a:off x="95250" y="666750"/>
            <a:ext cx="8929688" cy="6113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8195" name="Text Box 10">
            <a:extLst>
              <a:ext uri="{FF2B5EF4-FFF2-40B4-BE49-F238E27FC236}">
                <a16:creationId xmlns:a16="http://schemas.microsoft.com/office/drawing/2014/main" id="{E0FE5DE2-6B22-45F5-ABF0-5CA59F360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27088"/>
            <a:ext cx="886301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/>
              <a:t>4) Narýsujte trojúhelník ABC tak, že vrchol C tohoto trojúhelníku je obrazem vrcholu B ve středové souměrnosti podle středu S. </a:t>
            </a:r>
            <a:endParaRPr lang="cs-CZ" altLang="cs-CZ" sz="2600">
              <a:sym typeface="Symbol" panose="05050102010706020507" pitchFamily="18" charset="2"/>
            </a:endParaRPr>
          </a:p>
        </p:txBody>
      </p:sp>
      <p:sp>
        <p:nvSpPr>
          <p:cNvPr id="9222" name="Text Box 4">
            <a:extLst>
              <a:ext uri="{FF2B5EF4-FFF2-40B4-BE49-F238E27FC236}">
                <a16:creationId xmlns:a16="http://schemas.microsoft.com/office/drawing/2014/main" id="{22B2E29C-AAED-4D58-A51B-40B2E9509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21" y="3184525"/>
            <a:ext cx="442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C</a:t>
            </a:r>
          </a:p>
        </p:txBody>
      </p:sp>
      <p:sp>
        <p:nvSpPr>
          <p:cNvPr id="8197" name="Text Box 12">
            <a:extLst>
              <a:ext uri="{FF2B5EF4-FFF2-40B4-BE49-F238E27FC236}">
                <a16:creationId xmlns:a16="http://schemas.microsoft.com/office/drawing/2014/main" id="{AFB58E89-731F-4219-825E-55EECAEF7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3976688"/>
            <a:ext cx="409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8198" name="Text Box 12">
            <a:extLst>
              <a:ext uri="{FF2B5EF4-FFF2-40B4-BE49-F238E27FC236}">
                <a16:creationId xmlns:a16="http://schemas.microsoft.com/office/drawing/2014/main" id="{1A87723E-A026-47D5-80AE-F408FCDA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3" y="5832475"/>
            <a:ext cx="379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B</a:t>
            </a:r>
          </a:p>
        </p:txBody>
      </p: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6B4B7F32-73C4-4484-8016-0DAB82D68CF9}"/>
              </a:ext>
            </a:extLst>
          </p:cNvPr>
          <p:cNvCxnSpPr>
            <a:cxnSpLocks/>
          </p:cNvCxnSpPr>
          <p:nvPr/>
        </p:nvCxnSpPr>
        <p:spPr>
          <a:xfrm flipH="1">
            <a:off x="3233738" y="3581400"/>
            <a:ext cx="2890837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888EFFA0-A5A1-49EE-A3F2-CB577B4EAE05}"/>
              </a:ext>
            </a:extLst>
          </p:cNvPr>
          <p:cNvCxnSpPr>
            <a:cxnSpLocks/>
          </p:cNvCxnSpPr>
          <p:nvPr/>
        </p:nvCxnSpPr>
        <p:spPr>
          <a:xfrm>
            <a:off x="3243263" y="3981450"/>
            <a:ext cx="2536825" cy="1890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971904FD-A062-4DEA-948E-D4099431F9EF}"/>
              </a:ext>
            </a:extLst>
          </p:cNvPr>
          <p:cNvCxnSpPr>
            <a:cxnSpLocks/>
          </p:cNvCxnSpPr>
          <p:nvPr/>
        </p:nvCxnSpPr>
        <p:spPr>
          <a:xfrm flipH="1">
            <a:off x="5772150" y="2362200"/>
            <a:ext cx="514350" cy="3524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louk 58">
            <a:extLst>
              <a:ext uri="{FF2B5EF4-FFF2-40B4-BE49-F238E27FC236}">
                <a16:creationId xmlns:a16="http://schemas.microsoft.com/office/drawing/2014/main" id="{9D540448-3574-47CB-A19D-F848564730C8}"/>
              </a:ext>
            </a:extLst>
          </p:cNvPr>
          <p:cNvSpPr/>
          <p:nvPr/>
        </p:nvSpPr>
        <p:spPr>
          <a:xfrm rot="825718">
            <a:off x="4624388" y="3543300"/>
            <a:ext cx="2444750" cy="2390775"/>
          </a:xfrm>
          <a:prstGeom prst="arc">
            <a:avLst>
              <a:gd name="adj1" fmla="val 13803099"/>
              <a:gd name="adj2" fmla="val 1860076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73ABB862-05F2-4392-8043-7C50E22AB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0" name="Šipka doprava 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4540E9A-E585-4B71-A550-2C48CDF568DE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Šipka doprava 3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E68D775-A2C2-4884-9E42-572730D8AA59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ahnutá šipka doleva 3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691B20D-255F-4AC3-8AD1-8EBA07D20013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8207" name="Obrázek 27">
            <a:extLst>
              <a:ext uri="{FF2B5EF4-FFF2-40B4-BE49-F238E27FC236}">
                <a16:creationId xmlns:a16="http://schemas.microsoft.com/office/drawing/2014/main" id="{477236FB-B6FE-49E8-9B0E-A2E7D1F40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6995C8EB-E476-4756-A2CB-356BF05F1D28}"/>
              </a:ext>
            </a:extLst>
          </p:cNvPr>
          <p:cNvCxnSpPr>
            <a:cxnSpLocks/>
          </p:cNvCxnSpPr>
          <p:nvPr/>
        </p:nvCxnSpPr>
        <p:spPr>
          <a:xfrm flipV="1">
            <a:off x="5711825" y="5762625"/>
            <a:ext cx="146050" cy="198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ovéPole 22">
            <a:extLst>
              <a:ext uri="{FF2B5EF4-FFF2-40B4-BE49-F238E27FC236}">
                <a16:creationId xmlns:a16="http://schemas.microsoft.com/office/drawing/2014/main" id="{D1F633B5-83F4-479E-9155-EE43E29F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825" y="4711700"/>
            <a:ext cx="40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</a:t>
            </a:r>
          </a:p>
        </p:txBody>
      </p: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62511F2E-531B-413B-AB4D-A20200EB3A32}"/>
              </a:ext>
            </a:extLst>
          </p:cNvPr>
          <p:cNvCxnSpPr>
            <a:cxnSpLocks/>
          </p:cNvCxnSpPr>
          <p:nvPr/>
        </p:nvCxnSpPr>
        <p:spPr>
          <a:xfrm flipV="1">
            <a:off x="5868988" y="4633913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28C3A7D7-8208-4B36-95F3-4A0799667D10}"/>
              </a:ext>
            </a:extLst>
          </p:cNvPr>
          <p:cNvCxnSpPr>
            <a:cxnSpLocks/>
          </p:cNvCxnSpPr>
          <p:nvPr/>
        </p:nvCxnSpPr>
        <p:spPr>
          <a:xfrm flipH="1" flipV="1">
            <a:off x="5868988" y="4630738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F0D33CA7-B47E-4CE0-9F97-E49751D78FAD}"/>
              </a:ext>
            </a:extLst>
          </p:cNvPr>
          <p:cNvCxnSpPr>
            <a:cxnSpLocks/>
          </p:cNvCxnSpPr>
          <p:nvPr/>
        </p:nvCxnSpPr>
        <p:spPr>
          <a:xfrm flipV="1">
            <a:off x="3171825" y="3846513"/>
            <a:ext cx="146050" cy="198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>
            <a:extLst>
              <a:ext uri="{FF2B5EF4-FFF2-40B4-BE49-F238E27FC236}">
                <a16:creationId xmlns:a16="http://schemas.microsoft.com/office/drawing/2014/main" id="{AE3E827F-C368-4700-AA36-A1AE986A5C7A}"/>
              </a:ext>
            </a:extLst>
          </p:cNvPr>
          <p:cNvSpPr/>
          <p:nvPr/>
        </p:nvSpPr>
        <p:spPr>
          <a:xfrm>
            <a:off x="109538" y="703263"/>
            <a:ext cx="8929687" cy="6113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9219" name="Text Box 10">
            <a:extLst>
              <a:ext uri="{FF2B5EF4-FFF2-40B4-BE49-F238E27FC236}">
                <a16:creationId xmlns:a16="http://schemas.microsoft.com/office/drawing/2014/main" id="{B76321DA-B79D-4B3F-8D8D-A881F4359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27088"/>
            <a:ext cx="886301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600"/>
              <a:t>5) Narýsujte čtverec ABCD, jestliže A je vrchol tohoto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/>
              <a:t>    čtverce a S je střed čtverce (průsečík úhlopříček a 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/>
              <a:t>    souměrnosti).</a:t>
            </a:r>
            <a:endParaRPr lang="cs-CZ" altLang="cs-CZ" sz="2600">
              <a:sym typeface="Symbol" panose="05050102010706020507" pitchFamily="18" charset="2"/>
            </a:endParaRPr>
          </a:p>
        </p:txBody>
      </p:sp>
      <p:sp>
        <p:nvSpPr>
          <p:cNvPr id="9222" name="Text Box 4">
            <a:extLst>
              <a:ext uri="{FF2B5EF4-FFF2-40B4-BE49-F238E27FC236}">
                <a16:creationId xmlns:a16="http://schemas.microsoft.com/office/drawing/2014/main" id="{7892D47D-DE64-4D21-AB4B-446F628B8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775" y="2290763"/>
            <a:ext cx="442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D</a:t>
            </a:r>
          </a:p>
        </p:txBody>
      </p:sp>
      <p:sp>
        <p:nvSpPr>
          <p:cNvPr id="9221" name="Text Box 12">
            <a:extLst>
              <a:ext uri="{FF2B5EF4-FFF2-40B4-BE49-F238E27FC236}">
                <a16:creationId xmlns:a16="http://schemas.microsoft.com/office/drawing/2014/main" id="{E04EA44F-F5CD-4614-8F46-40DDA7F0C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88" y="4752975"/>
            <a:ext cx="2762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A</a:t>
            </a:r>
          </a:p>
        </p:txBody>
      </p:sp>
      <p:sp>
        <p:nvSpPr>
          <p:cNvPr id="8200" name="Text Box 12">
            <a:extLst>
              <a:ext uri="{FF2B5EF4-FFF2-40B4-BE49-F238E27FC236}">
                <a16:creationId xmlns:a16="http://schemas.microsoft.com/office/drawing/2014/main" id="{EDE3FBD9-AA61-4947-8643-970003414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475" y="3651250"/>
            <a:ext cx="379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C</a:t>
            </a:r>
          </a:p>
        </p:txBody>
      </p: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FEE8221E-A316-4146-AFBC-1F0BB4934C73}"/>
              </a:ext>
            </a:extLst>
          </p:cNvPr>
          <p:cNvCxnSpPr>
            <a:cxnSpLocks/>
          </p:cNvCxnSpPr>
          <p:nvPr/>
        </p:nvCxnSpPr>
        <p:spPr>
          <a:xfrm>
            <a:off x="2789238" y="4738688"/>
            <a:ext cx="2033587" cy="852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81C8075E-3058-46F4-8E1F-5891EA7555CB}"/>
              </a:ext>
            </a:extLst>
          </p:cNvPr>
          <p:cNvCxnSpPr>
            <a:cxnSpLocks/>
          </p:cNvCxnSpPr>
          <p:nvPr/>
        </p:nvCxnSpPr>
        <p:spPr>
          <a:xfrm flipV="1">
            <a:off x="2798763" y="3324225"/>
            <a:ext cx="3659187" cy="1411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251A23CF-A8E2-4B99-B447-06C26E38E356}"/>
              </a:ext>
            </a:extLst>
          </p:cNvPr>
          <p:cNvCxnSpPr>
            <a:cxnSpLocks/>
          </p:cNvCxnSpPr>
          <p:nvPr/>
        </p:nvCxnSpPr>
        <p:spPr>
          <a:xfrm>
            <a:off x="3367088" y="1879600"/>
            <a:ext cx="1744662" cy="444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3">
            <a:extLst>
              <a:ext uri="{FF2B5EF4-FFF2-40B4-BE49-F238E27FC236}">
                <a16:creationId xmlns:a16="http://schemas.microsoft.com/office/drawing/2014/main" id="{90C6D837-4339-4033-8675-9976C77CD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0" name="Šipka doprava 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044F56B-40BE-41FA-B518-97A487D1C9C9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Šipka doprava 3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478D08-B380-4C4E-AFB1-F3173433850E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ahnutá šipka doleva 3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20BF2411-E1DC-4BCE-B37A-7EF9728DEE43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9230" name="Obrázek 27">
            <a:extLst>
              <a:ext uri="{FF2B5EF4-FFF2-40B4-BE49-F238E27FC236}">
                <a16:creationId xmlns:a16="http://schemas.microsoft.com/office/drawing/2014/main" id="{5552EFD3-C516-4E56-A041-DC750B966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92DB0789-F825-437F-AB91-EDDF03E8FFC0}"/>
              </a:ext>
            </a:extLst>
          </p:cNvPr>
          <p:cNvCxnSpPr>
            <a:cxnSpLocks/>
          </p:cNvCxnSpPr>
          <p:nvPr/>
        </p:nvCxnSpPr>
        <p:spPr>
          <a:xfrm flipH="1" flipV="1">
            <a:off x="2741613" y="4679950"/>
            <a:ext cx="109537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louk 47">
            <a:extLst>
              <a:ext uri="{FF2B5EF4-FFF2-40B4-BE49-F238E27FC236}">
                <a16:creationId xmlns:a16="http://schemas.microsoft.com/office/drawing/2014/main" id="{B2CEDC01-6E0E-46C1-844F-3A5D5E56F513}"/>
              </a:ext>
            </a:extLst>
          </p:cNvPr>
          <p:cNvSpPr/>
          <p:nvPr/>
        </p:nvSpPr>
        <p:spPr>
          <a:xfrm rot="20315957">
            <a:off x="1011238" y="2779713"/>
            <a:ext cx="3779837" cy="3781425"/>
          </a:xfrm>
          <a:prstGeom prst="arc">
            <a:avLst>
              <a:gd name="adj1" fmla="val 18358377"/>
              <a:gd name="adj2" fmla="val 32180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3" name="Oblouk 32">
            <a:extLst>
              <a:ext uri="{FF2B5EF4-FFF2-40B4-BE49-F238E27FC236}">
                <a16:creationId xmlns:a16="http://schemas.microsoft.com/office/drawing/2014/main" id="{CBF61BB9-8DBE-4929-9E3F-F22B631D3046}"/>
              </a:ext>
            </a:extLst>
          </p:cNvPr>
          <p:cNvSpPr/>
          <p:nvPr/>
        </p:nvSpPr>
        <p:spPr>
          <a:xfrm rot="20315957">
            <a:off x="3714750" y="1731963"/>
            <a:ext cx="3779838" cy="3779837"/>
          </a:xfrm>
          <a:prstGeom prst="arc">
            <a:avLst>
              <a:gd name="adj1" fmla="val 7731110"/>
              <a:gd name="adj2" fmla="val 139472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6" name="Oblouk 35">
            <a:extLst>
              <a:ext uri="{FF2B5EF4-FFF2-40B4-BE49-F238E27FC236}">
                <a16:creationId xmlns:a16="http://schemas.microsoft.com/office/drawing/2014/main" id="{49B880A8-A880-47BD-8CA9-DF90CAE76856}"/>
              </a:ext>
            </a:extLst>
          </p:cNvPr>
          <p:cNvSpPr/>
          <p:nvPr/>
        </p:nvSpPr>
        <p:spPr>
          <a:xfrm rot="20315957">
            <a:off x="2693988" y="2659063"/>
            <a:ext cx="3059112" cy="3059112"/>
          </a:xfrm>
          <a:prstGeom prst="arc">
            <a:avLst>
              <a:gd name="adj1" fmla="val 17619227"/>
              <a:gd name="adj2" fmla="val 174911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D4962617-47AE-4739-9F36-02B41627D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0" y="5502275"/>
            <a:ext cx="442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/>
              <a:t>B</a:t>
            </a:r>
          </a:p>
        </p:txBody>
      </p: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74DA9BBE-ECD5-443A-8749-CA68DE82FDEB}"/>
              </a:ext>
            </a:extLst>
          </p:cNvPr>
          <p:cNvCxnSpPr>
            <a:cxnSpLocks/>
          </p:cNvCxnSpPr>
          <p:nvPr/>
        </p:nvCxnSpPr>
        <p:spPr>
          <a:xfrm>
            <a:off x="3702050" y="2740025"/>
            <a:ext cx="1951038" cy="906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7DB85032-AC41-405F-B505-253BBB7937E2}"/>
              </a:ext>
            </a:extLst>
          </p:cNvPr>
          <p:cNvCxnSpPr>
            <a:cxnSpLocks/>
          </p:cNvCxnSpPr>
          <p:nvPr/>
        </p:nvCxnSpPr>
        <p:spPr>
          <a:xfrm flipV="1">
            <a:off x="4824413" y="3646488"/>
            <a:ext cx="828675" cy="19319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B782C16E-9CD6-4FC3-AD52-5968315D03DA}"/>
              </a:ext>
            </a:extLst>
          </p:cNvPr>
          <p:cNvCxnSpPr>
            <a:cxnSpLocks/>
          </p:cNvCxnSpPr>
          <p:nvPr/>
        </p:nvCxnSpPr>
        <p:spPr>
          <a:xfrm flipV="1">
            <a:off x="2797175" y="2755900"/>
            <a:ext cx="904875" cy="1968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9" name="TextovéPole 22">
            <a:extLst>
              <a:ext uri="{FF2B5EF4-FFF2-40B4-BE49-F238E27FC236}">
                <a16:creationId xmlns:a16="http://schemas.microsoft.com/office/drawing/2014/main" id="{3243C767-2982-4F8D-BF3E-17AA8F781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4168775"/>
            <a:ext cx="40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</a:t>
            </a:r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D488093D-A5F1-4916-8959-7A5BDD30EE37}"/>
              </a:ext>
            </a:extLst>
          </p:cNvPr>
          <p:cNvCxnSpPr>
            <a:cxnSpLocks/>
          </p:cNvCxnSpPr>
          <p:nvPr/>
        </p:nvCxnSpPr>
        <p:spPr>
          <a:xfrm flipV="1">
            <a:off x="4183063" y="4090988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24963F0A-B64D-468A-9A88-55D29602E35D}"/>
              </a:ext>
            </a:extLst>
          </p:cNvPr>
          <p:cNvCxnSpPr>
            <a:cxnSpLocks/>
          </p:cNvCxnSpPr>
          <p:nvPr/>
        </p:nvCxnSpPr>
        <p:spPr>
          <a:xfrm flipH="1" flipV="1">
            <a:off x="4183063" y="4087813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8C092BD3-C7E2-4DBF-8660-88FE17817A13}"/>
              </a:ext>
            </a:extLst>
          </p:cNvPr>
          <p:cNvCxnSpPr>
            <a:cxnSpLocks/>
          </p:cNvCxnSpPr>
          <p:nvPr/>
        </p:nvCxnSpPr>
        <p:spPr>
          <a:xfrm flipV="1">
            <a:off x="2744788" y="4679950"/>
            <a:ext cx="107950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200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>
            <a:extLst>
              <a:ext uri="{FF2B5EF4-FFF2-40B4-BE49-F238E27FC236}">
                <a16:creationId xmlns:a16="http://schemas.microsoft.com/office/drawing/2014/main" id="{3ED0AAA6-51AD-4277-B744-DB781439B520}"/>
              </a:ext>
            </a:extLst>
          </p:cNvPr>
          <p:cNvSpPr/>
          <p:nvPr/>
        </p:nvSpPr>
        <p:spPr>
          <a:xfrm>
            <a:off x="109538" y="703263"/>
            <a:ext cx="8929687" cy="6113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b="1" dirty="0">
                <a:latin typeface="Trebuchet MS" pitchFamily="34" charset="0"/>
              </a:rPr>
              <a:t>Těžnice označujeme obvykle malým písmenem </a:t>
            </a:r>
            <a:r>
              <a:rPr lang="cs-CZ" b="1" i="1" dirty="0">
                <a:latin typeface="Trebuchet MS" pitchFamily="34" charset="0"/>
              </a:rPr>
              <a:t>t</a:t>
            </a:r>
            <a:r>
              <a:rPr lang="cs-CZ" b="1" dirty="0">
                <a:latin typeface="Trebuchet MS" pitchFamily="34" charset="0"/>
              </a:rPr>
              <a:t> s indexem názvu strany, ke které příslušná těžnice patří.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10243" name="Text Box 10">
            <a:extLst>
              <a:ext uri="{FF2B5EF4-FFF2-40B4-BE49-F238E27FC236}">
                <a16:creationId xmlns:a16="http://schemas.microsoft.com/office/drawing/2014/main" id="{B124EE99-1BBC-4E0B-980E-AD0843D78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827088"/>
            <a:ext cx="8863013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/>
              <a:t>6) Sestrojte střed souměrnosti, ve které se bod A zobrazí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/>
              <a:t>    do bodu A‘. K </a:t>
            </a:r>
            <a:r>
              <a:rPr lang="cs-CZ" altLang="cs-CZ" sz="2600">
                <a:sym typeface="Symbol" panose="05050102010706020507" pitchFamily="18" charset="2"/>
              </a:rPr>
              <a:t> ABC sestrojte ve středové souměrnosti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600">
                <a:sym typeface="Symbol" panose="05050102010706020507" pitchFamily="18" charset="2"/>
              </a:rPr>
              <a:t>    podle středu S  A‘B‘C‘ 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9D3090A-84AF-4DD9-9ABA-EA6F49008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0963"/>
            <a:ext cx="6696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FontTx/>
              <a:buNone/>
              <a:defRPr/>
            </a:pPr>
            <a:r>
              <a:rPr lang="cs-CZ" sz="2800" kern="0" dirty="0">
                <a:latin typeface="Verdana" pitchFamily="34" charset="0"/>
              </a:rPr>
              <a:t>Osová souměrnost</a:t>
            </a:r>
          </a:p>
          <a:p>
            <a:pPr algn="ctr" eaLnBrk="1" hangingPunct="1">
              <a:buFontTx/>
              <a:buNone/>
              <a:defRPr/>
            </a:pPr>
            <a:endParaRPr lang="cs-CZ" sz="2800" kern="0" dirty="0">
              <a:latin typeface="Verdana" pitchFamily="34" charset="0"/>
            </a:endParaRPr>
          </a:p>
        </p:txBody>
      </p:sp>
      <p:sp>
        <p:nvSpPr>
          <p:cNvPr id="30" name="Šipka doprava 2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28A507D-AF05-4530-B55A-948752F1B3D2}"/>
              </a:ext>
            </a:extLst>
          </p:cNvPr>
          <p:cNvSpPr/>
          <p:nvPr/>
        </p:nvSpPr>
        <p:spPr>
          <a:xfrm>
            <a:off x="8532813" y="188913"/>
            <a:ext cx="4318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Šipka doprava 3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0F02988-5577-4D46-BB44-75553721F663}"/>
              </a:ext>
            </a:extLst>
          </p:cNvPr>
          <p:cNvSpPr/>
          <p:nvPr/>
        </p:nvSpPr>
        <p:spPr>
          <a:xfrm flipH="1">
            <a:off x="7451725" y="188913"/>
            <a:ext cx="4333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Zahnutá šipka doleva 3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48C074B-F420-4F20-908E-F0339E427649}"/>
              </a:ext>
            </a:extLst>
          </p:cNvPr>
          <p:cNvSpPr/>
          <p:nvPr/>
        </p:nvSpPr>
        <p:spPr>
          <a:xfrm>
            <a:off x="8027988" y="188913"/>
            <a:ext cx="396875" cy="3603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10248" name="Obrázek 27">
            <a:extLst>
              <a:ext uri="{FF2B5EF4-FFF2-40B4-BE49-F238E27FC236}">
                <a16:creationId xmlns:a16="http://schemas.microsoft.com/office/drawing/2014/main" id="{12474DE4-17FF-4257-BF0F-531A958BE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0163"/>
            <a:ext cx="611188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TextovéPole 22">
            <a:extLst>
              <a:ext uri="{FF2B5EF4-FFF2-40B4-BE49-F238E27FC236}">
                <a16:creationId xmlns:a16="http://schemas.microsoft.com/office/drawing/2014/main" id="{CCC5B413-13AB-4F05-AF37-5EBDEEDB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0" y="2965450"/>
            <a:ext cx="493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A‘</a:t>
            </a:r>
          </a:p>
        </p:txBody>
      </p: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BF56D45F-A7DD-4674-B965-B1A69B4F7BA0}"/>
              </a:ext>
            </a:extLst>
          </p:cNvPr>
          <p:cNvCxnSpPr>
            <a:cxnSpLocks/>
          </p:cNvCxnSpPr>
          <p:nvPr/>
        </p:nvCxnSpPr>
        <p:spPr>
          <a:xfrm flipV="1">
            <a:off x="5313363" y="3411538"/>
            <a:ext cx="144462" cy="14287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E4A1ABD-0CC3-4274-9EFD-11EBBB4A1468}"/>
              </a:ext>
            </a:extLst>
          </p:cNvPr>
          <p:cNvCxnSpPr>
            <a:cxnSpLocks/>
          </p:cNvCxnSpPr>
          <p:nvPr/>
        </p:nvCxnSpPr>
        <p:spPr>
          <a:xfrm flipH="1" flipV="1">
            <a:off x="5307013" y="3417888"/>
            <a:ext cx="142875" cy="14446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vnoramenný trojúhelník 2">
            <a:extLst>
              <a:ext uri="{FF2B5EF4-FFF2-40B4-BE49-F238E27FC236}">
                <a16:creationId xmlns:a16="http://schemas.microsoft.com/office/drawing/2014/main" id="{0E067EA7-F0A3-467C-91C8-9610698FCA34}"/>
              </a:ext>
            </a:extLst>
          </p:cNvPr>
          <p:cNvSpPr/>
          <p:nvPr/>
        </p:nvSpPr>
        <p:spPr>
          <a:xfrm>
            <a:off x="812800" y="2859088"/>
            <a:ext cx="3121025" cy="2670175"/>
          </a:xfrm>
          <a:prstGeom prst="triangl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53" name="TextovéPole 22">
            <a:extLst>
              <a:ext uri="{FF2B5EF4-FFF2-40B4-BE49-F238E27FC236}">
                <a16:creationId xmlns:a16="http://schemas.microsoft.com/office/drawing/2014/main" id="{8A00B088-3A08-457D-8AEB-E2587854A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5548313"/>
            <a:ext cx="495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A</a:t>
            </a:r>
          </a:p>
        </p:txBody>
      </p:sp>
      <p:sp>
        <p:nvSpPr>
          <p:cNvPr id="10254" name="TextovéPole 22">
            <a:extLst>
              <a:ext uri="{FF2B5EF4-FFF2-40B4-BE49-F238E27FC236}">
                <a16:creationId xmlns:a16="http://schemas.microsoft.com/office/drawing/2014/main" id="{0B1A3394-8B4A-451F-8A41-63BEAFC06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370138"/>
            <a:ext cx="495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</a:t>
            </a:r>
          </a:p>
        </p:txBody>
      </p:sp>
      <p:sp>
        <p:nvSpPr>
          <p:cNvPr id="10255" name="TextovéPole 22">
            <a:extLst>
              <a:ext uri="{FF2B5EF4-FFF2-40B4-BE49-F238E27FC236}">
                <a16:creationId xmlns:a16="http://schemas.microsoft.com/office/drawing/2014/main" id="{86C36A0F-39B5-4E4E-A1D6-06E532CD3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5461000"/>
            <a:ext cx="49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C</a:t>
            </a:r>
          </a:p>
        </p:txBody>
      </p:sp>
      <p:sp>
        <p:nvSpPr>
          <p:cNvPr id="52" name="Rovnoramenný trojúhelník 51">
            <a:extLst>
              <a:ext uri="{FF2B5EF4-FFF2-40B4-BE49-F238E27FC236}">
                <a16:creationId xmlns:a16="http://schemas.microsoft.com/office/drawing/2014/main" id="{7171A68F-3D55-4615-BEE2-43935C3BEC3E}"/>
              </a:ext>
            </a:extLst>
          </p:cNvPr>
          <p:cNvSpPr/>
          <p:nvPr/>
        </p:nvSpPr>
        <p:spPr>
          <a:xfrm flipV="1">
            <a:off x="5370513" y="3497263"/>
            <a:ext cx="3121025" cy="2671762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6DE66DC-5599-4837-8FFC-A8F7CF2D1FAC}"/>
              </a:ext>
            </a:extLst>
          </p:cNvPr>
          <p:cNvCxnSpPr>
            <a:stCxn id="3" idx="4"/>
            <a:endCxn id="52" idx="2"/>
          </p:cNvCxnSpPr>
          <p:nvPr/>
        </p:nvCxnSpPr>
        <p:spPr>
          <a:xfrm flipV="1">
            <a:off x="3933825" y="3497263"/>
            <a:ext cx="1436688" cy="2032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B1B014B-0835-4189-BA5F-4D99040E5E4E}"/>
              </a:ext>
            </a:extLst>
          </p:cNvPr>
          <p:cNvCxnSpPr>
            <a:stCxn id="3" idx="0"/>
          </p:cNvCxnSpPr>
          <p:nvPr/>
        </p:nvCxnSpPr>
        <p:spPr>
          <a:xfrm>
            <a:off x="2373313" y="2859088"/>
            <a:ext cx="4883150" cy="354171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>
            <a:extLst>
              <a:ext uri="{FF2B5EF4-FFF2-40B4-BE49-F238E27FC236}">
                <a16:creationId xmlns:a16="http://schemas.microsoft.com/office/drawing/2014/main" id="{7681F14C-C8E1-4CA1-A606-DD7E7AB7F9A2}"/>
              </a:ext>
            </a:extLst>
          </p:cNvPr>
          <p:cNvCxnSpPr/>
          <p:nvPr/>
        </p:nvCxnSpPr>
        <p:spPr>
          <a:xfrm flipV="1">
            <a:off x="855663" y="3381375"/>
            <a:ext cx="8070850" cy="21050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22">
            <a:extLst>
              <a:ext uri="{FF2B5EF4-FFF2-40B4-BE49-F238E27FC236}">
                <a16:creationId xmlns:a16="http://schemas.microsoft.com/office/drawing/2014/main" id="{68ACFC43-9877-4E79-A69D-290D0DE8A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038" y="6288088"/>
            <a:ext cx="495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B‘</a:t>
            </a:r>
          </a:p>
        </p:txBody>
      </p:sp>
      <p:sp>
        <p:nvSpPr>
          <p:cNvPr id="56" name="TextovéPole 22">
            <a:extLst>
              <a:ext uri="{FF2B5EF4-FFF2-40B4-BE49-F238E27FC236}">
                <a16:creationId xmlns:a16="http://schemas.microsoft.com/office/drawing/2014/main" id="{FABB56A2-C47B-40F1-8657-2C16DB6A0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8688" y="2906713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C‘</a:t>
            </a:r>
          </a:p>
        </p:txBody>
      </p:sp>
      <p:sp>
        <p:nvSpPr>
          <p:cNvPr id="59" name="TextovéPole 22">
            <a:extLst>
              <a:ext uri="{FF2B5EF4-FFF2-40B4-BE49-F238E27FC236}">
                <a16:creationId xmlns:a16="http://schemas.microsoft.com/office/drawing/2014/main" id="{21F20972-B48C-4DBF-8A08-1FAF1DEEF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9625"/>
            <a:ext cx="49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S</a:t>
            </a:r>
          </a:p>
        </p:txBody>
      </p: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AF1A531A-B2B9-45FB-90F2-9C2C5B2467AC}"/>
              </a:ext>
            </a:extLst>
          </p:cNvPr>
          <p:cNvCxnSpPr/>
          <p:nvPr/>
        </p:nvCxnSpPr>
        <p:spPr>
          <a:xfrm>
            <a:off x="4572000" y="4456113"/>
            <a:ext cx="179388" cy="1079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louk 18">
            <a:extLst>
              <a:ext uri="{FF2B5EF4-FFF2-40B4-BE49-F238E27FC236}">
                <a16:creationId xmlns:a16="http://schemas.microsoft.com/office/drawing/2014/main" id="{02158D47-6108-421B-AC9F-A764AF4A9387}"/>
              </a:ext>
            </a:extLst>
          </p:cNvPr>
          <p:cNvSpPr/>
          <p:nvPr/>
        </p:nvSpPr>
        <p:spPr>
          <a:xfrm>
            <a:off x="2438400" y="4035425"/>
            <a:ext cx="2987675" cy="2987675"/>
          </a:xfrm>
          <a:prstGeom prst="arc">
            <a:avLst>
              <a:gd name="adj1" fmla="val 15565324"/>
              <a:gd name="adj2" fmla="val 210304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5" name="Oblouk 64">
            <a:extLst>
              <a:ext uri="{FF2B5EF4-FFF2-40B4-BE49-F238E27FC236}">
                <a16:creationId xmlns:a16="http://schemas.microsoft.com/office/drawing/2014/main" id="{5DBFD7EA-B53C-49DA-A252-189E1854AF13}"/>
              </a:ext>
            </a:extLst>
          </p:cNvPr>
          <p:cNvSpPr/>
          <p:nvPr/>
        </p:nvSpPr>
        <p:spPr>
          <a:xfrm>
            <a:off x="3889375" y="2003425"/>
            <a:ext cx="2987675" cy="2987675"/>
          </a:xfrm>
          <a:prstGeom prst="arc">
            <a:avLst>
              <a:gd name="adj1" fmla="val 4840435"/>
              <a:gd name="adj2" fmla="val 10243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6" name="Oblouk 65">
            <a:extLst>
              <a:ext uri="{FF2B5EF4-FFF2-40B4-BE49-F238E27FC236}">
                <a16:creationId xmlns:a16="http://schemas.microsoft.com/office/drawing/2014/main" id="{9E422FBF-7707-49CE-AA71-F54508F676C2}"/>
              </a:ext>
            </a:extLst>
          </p:cNvPr>
          <p:cNvSpPr/>
          <p:nvPr/>
        </p:nvSpPr>
        <p:spPr>
          <a:xfrm>
            <a:off x="5646738" y="2641600"/>
            <a:ext cx="2987675" cy="2987675"/>
          </a:xfrm>
          <a:prstGeom prst="arc">
            <a:avLst>
              <a:gd name="adj1" fmla="val 18468729"/>
              <a:gd name="adj2" fmla="val 14038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1" name="Oblouk 70">
            <a:extLst>
              <a:ext uri="{FF2B5EF4-FFF2-40B4-BE49-F238E27FC236}">
                <a16:creationId xmlns:a16="http://schemas.microsoft.com/office/drawing/2014/main" id="{291A20C9-3298-42E4-A816-4E5D6748DB18}"/>
              </a:ext>
            </a:extLst>
          </p:cNvPr>
          <p:cNvSpPr/>
          <p:nvPr/>
        </p:nvSpPr>
        <p:spPr>
          <a:xfrm>
            <a:off x="4295775" y="3709988"/>
            <a:ext cx="2987675" cy="2987675"/>
          </a:xfrm>
          <a:prstGeom prst="arc">
            <a:avLst>
              <a:gd name="adj1" fmla="val 976532"/>
              <a:gd name="adj2" fmla="val 38711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5" grpId="0"/>
      <p:bldP spid="56" grpId="0"/>
      <p:bldP spid="59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860</Words>
  <Application>Microsoft Office PowerPoint</Application>
  <PresentationFormat>Předvádění na obrazovce (4:3)</PresentationFormat>
  <Paragraphs>166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Trebuchet MS</vt:lpstr>
      <vt:lpstr>Verdana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8) Určete, zda jsou uvedené útvary středově souměrné. Pokud ano, sestrojte střed souměrnosti?</vt:lpstr>
      <vt:lpstr>9) Určete, zda jsou uvedené útvary středově souměrné. Pokud ano, sestrojte střed souměrnosti?</vt:lpstr>
    </vt:vector>
  </TitlesOfParts>
  <Company>ZŠ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holy</dc:creator>
  <cp:lastModifiedBy>Holý, Martin</cp:lastModifiedBy>
  <cp:revision>85</cp:revision>
  <dcterms:created xsi:type="dcterms:W3CDTF">2009-02-18T07:13:41Z</dcterms:created>
  <dcterms:modified xsi:type="dcterms:W3CDTF">2021-06-15T09:29:04Z</dcterms:modified>
</cp:coreProperties>
</file>