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2" r:id="rId3"/>
    <p:sldId id="260" r:id="rId4"/>
    <p:sldId id="263" r:id="rId5"/>
    <p:sldId id="283" r:id="rId6"/>
    <p:sldId id="284" r:id="rId7"/>
    <p:sldId id="285" r:id="rId8"/>
    <p:sldId id="317" r:id="rId9"/>
    <p:sldId id="345" r:id="rId10"/>
    <p:sldId id="346" r:id="rId11"/>
    <p:sldId id="350" r:id="rId12"/>
    <p:sldId id="264" r:id="rId13"/>
    <p:sldId id="259" r:id="rId14"/>
    <p:sldId id="266" r:id="rId15"/>
    <p:sldId id="286" r:id="rId16"/>
    <p:sldId id="318" r:id="rId17"/>
    <p:sldId id="347" r:id="rId18"/>
    <p:sldId id="348" r:id="rId19"/>
    <p:sldId id="349" r:id="rId20"/>
    <p:sldId id="365" r:id="rId21"/>
    <p:sldId id="265" r:id="rId22"/>
    <p:sldId id="269" r:id="rId23"/>
    <p:sldId id="270" r:id="rId24"/>
    <p:sldId id="287" r:id="rId25"/>
    <p:sldId id="319" r:id="rId26"/>
    <p:sldId id="351" r:id="rId27"/>
    <p:sldId id="352" r:id="rId28"/>
    <p:sldId id="353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271" r:id="rId39"/>
    <p:sldId id="354" r:id="rId40"/>
    <p:sldId id="355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16" r:id="rId50"/>
    <p:sldId id="320" r:id="rId51"/>
    <p:sldId id="321" r:id="rId52"/>
    <p:sldId id="322" r:id="rId53"/>
    <p:sldId id="323" r:id="rId54"/>
    <p:sldId id="324" r:id="rId55"/>
    <p:sldId id="326" r:id="rId56"/>
    <p:sldId id="327" r:id="rId57"/>
    <p:sldId id="328" r:id="rId58"/>
    <p:sldId id="329" r:id="rId59"/>
    <p:sldId id="325" r:id="rId60"/>
    <p:sldId id="330" r:id="rId61"/>
    <p:sldId id="315" r:id="rId62"/>
    <p:sldId id="340" r:id="rId63"/>
    <p:sldId id="341" r:id="rId64"/>
    <p:sldId id="342" r:id="rId65"/>
    <p:sldId id="343" r:id="rId66"/>
    <p:sldId id="344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5" autoAdjust="0"/>
    <p:restoredTop sz="94660"/>
  </p:normalViewPr>
  <p:slideViewPr>
    <p:cSldViewPr>
      <p:cViewPr varScale="1">
        <p:scale>
          <a:sx n="78" d="100"/>
          <a:sy n="78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BD22E-CD4F-49E2-95D9-1979D3F7DAE4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C5D7-D6F3-4F6E-810E-49B22BE5A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8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C5D7-D6F3-4F6E-810E-49B22BE5A8C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55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52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50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57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3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9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1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3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4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1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D251-9C16-4BDB-9914-65DB442FA0D5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B7EC-9980-4809-BA6C-9C7C7241F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8.xml"/><Relationship Id="rId18" Type="http://schemas.openxmlformats.org/officeDocument/2006/relationships/slide" Target="slide49.xml"/><Relationship Id="rId3" Type="http://schemas.openxmlformats.org/officeDocument/2006/relationships/slide" Target="slide3.xml"/><Relationship Id="rId21" Type="http://schemas.openxmlformats.org/officeDocument/2006/relationships/slide" Target="slide29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17" Type="http://schemas.openxmlformats.org/officeDocument/2006/relationships/slide" Target="slide43.xml"/><Relationship Id="rId2" Type="http://schemas.openxmlformats.org/officeDocument/2006/relationships/slide" Target="slide2.xml"/><Relationship Id="rId16" Type="http://schemas.openxmlformats.org/officeDocument/2006/relationships/slide" Target="slide41.xml"/><Relationship Id="rId20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21.xml"/><Relationship Id="rId15" Type="http://schemas.openxmlformats.org/officeDocument/2006/relationships/slide" Target="slide40.xml"/><Relationship Id="rId23" Type="http://schemas.openxmlformats.org/officeDocument/2006/relationships/image" Target="../media/image1.png"/><Relationship Id="rId10" Type="http://schemas.openxmlformats.org/officeDocument/2006/relationships/slide" Target="slide30.xml"/><Relationship Id="rId19" Type="http://schemas.openxmlformats.org/officeDocument/2006/relationships/slide" Target="slide55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slide" Target="slide39.xml"/><Relationship Id="rId22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2110.png"/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0.png"/><Relationship Id="rId5" Type="http://schemas.openxmlformats.org/officeDocument/2006/relationships/image" Target="../media/image1910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13" Type="http://schemas.openxmlformats.org/officeDocument/2006/relationships/image" Target="../media/image208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7.png"/><Relationship Id="rId2" Type="http://schemas.openxmlformats.org/officeDocument/2006/relationships/image" Target="../media/image199.png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6.png"/><Relationship Id="rId5" Type="http://schemas.openxmlformats.org/officeDocument/2006/relationships/image" Target="../media/image202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4" Type="http://schemas.openxmlformats.org/officeDocument/2006/relationships/image" Target="../media/image201.png"/><Relationship Id="rId9" Type="http://schemas.openxmlformats.org/officeDocument/2006/relationships/image" Target="../media/image1531.png"/><Relationship Id="rId14" Type="http://schemas.openxmlformats.org/officeDocument/2006/relationships/image" Target="../media/image20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0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10" Type="http://schemas.openxmlformats.org/officeDocument/2006/relationships/image" Target="../media/image219.png"/><Relationship Id="rId4" Type="http://schemas.openxmlformats.org/officeDocument/2006/relationships/image" Target="../media/image214.png"/><Relationship Id="rId9" Type="http://schemas.openxmlformats.org/officeDocument/2006/relationships/image" Target="../media/image21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10" Type="http://schemas.openxmlformats.org/officeDocument/2006/relationships/image" Target="../media/image227.png"/><Relationship Id="rId4" Type="http://schemas.openxmlformats.org/officeDocument/2006/relationships/image" Target="../media/image222.png"/><Relationship Id="rId9" Type="http://schemas.openxmlformats.org/officeDocument/2006/relationships/image" Target="../media/image22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0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10" Type="http://schemas.openxmlformats.org/officeDocument/2006/relationships/image" Target="../media/image235.png"/><Relationship Id="rId4" Type="http://schemas.openxmlformats.org/officeDocument/2006/relationships/image" Target="../media/image230.png"/><Relationship Id="rId9" Type="http://schemas.openxmlformats.org/officeDocument/2006/relationships/image" Target="../media/image23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12" Type="http://schemas.openxmlformats.org/officeDocument/2006/relationships/image" Target="../media/image245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4.png"/><Relationship Id="rId5" Type="http://schemas.openxmlformats.org/officeDocument/2006/relationships/image" Target="../media/image239.png"/><Relationship Id="rId10" Type="http://schemas.openxmlformats.org/officeDocument/2006/relationships/image" Target="../media/image243.png"/><Relationship Id="rId4" Type="http://schemas.openxmlformats.org/officeDocument/2006/relationships/image" Target="../media/image238.png"/><Relationship Id="rId9" Type="http://schemas.openxmlformats.org/officeDocument/2006/relationships/image" Target="../media/image15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Relationship Id="rId9" Type="http://schemas.openxmlformats.org/officeDocument/2006/relationships/image" Target="../media/image25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32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image" Target="../media/image272.png"/><Relationship Id="rId7" Type="http://schemas.openxmlformats.org/officeDocument/2006/relationships/image" Target="../media/image276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Relationship Id="rId9" Type="http://schemas.openxmlformats.org/officeDocument/2006/relationships/image" Target="../media/image209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0.png"/><Relationship Id="rId3" Type="http://schemas.openxmlformats.org/officeDocument/2006/relationships/image" Target="../media/image278.png"/><Relationship Id="rId7" Type="http://schemas.openxmlformats.org/officeDocument/2006/relationships/image" Target="../media/image2180.png"/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0.png"/><Relationship Id="rId5" Type="http://schemas.openxmlformats.org/officeDocument/2006/relationships/image" Target="../media/image2160.png"/><Relationship Id="rId4" Type="http://schemas.openxmlformats.org/officeDocument/2006/relationships/image" Target="../media/image2150.png"/><Relationship Id="rId9" Type="http://schemas.openxmlformats.org/officeDocument/2006/relationships/image" Target="../media/image222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0.png"/><Relationship Id="rId3" Type="http://schemas.openxmlformats.org/officeDocument/2006/relationships/image" Target="../media/image2240.png"/><Relationship Id="rId7" Type="http://schemas.openxmlformats.org/officeDocument/2006/relationships/image" Target="../media/image2280.png"/><Relationship Id="rId2" Type="http://schemas.openxmlformats.org/officeDocument/2006/relationships/image" Target="../media/image2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0.png"/><Relationship Id="rId5" Type="http://schemas.openxmlformats.org/officeDocument/2006/relationships/image" Target="../media/image2260.png"/><Relationship Id="rId4" Type="http://schemas.openxmlformats.org/officeDocument/2006/relationships/image" Target="../media/image2250.png"/><Relationship Id="rId9" Type="http://schemas.openxmlformats.org/officeDocument/2006/relationships/image" Target="../media/image232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0.png"/><Relationship Id="rId3" Type="http://schemas.openxmlformats.org/officeDocument/2006/relationships/image" Target="../media/image2340.png"/><Relationship Id="rId7" Type="http://schemas.openxmlformats.org/officeDocument/2006/relationships/image" Target="../media/image238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0.png"/><Relationship Id="rId5" Type="http://schemas.openxmlformats.org/officeDocument/2006/relationships/image" Target="../media/image2360.png"/><Relationship Id="rId4" Type="http://schemas.openxmlformats.org/officeDocument/2006/relationships/image" Target="../media/image2350.png"/><Relationship Id="rId9" Type="http://schemas.openxmlformats.org/officeDocument/2006/relationships/image" Target="../media/image240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2000">
              <a:schemeClr val="accent1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16632"/>
            <a:ext cx="88569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Soustavy rovnic</a:t>
            </a:r>
          </a:p>
        </p:txBody>
      </p:sp>
      <p:sp>
        <p:nvSpPr>
          <p:cNvPr id="3" name="TextovéPole 2">
            <a:hlinkClick r:id="rId2" action="ppaction://hlinksldjump"/>
          </p:cNvPr>
          <p:cNvSpPr txBox="1"/>
          <p:nvPr/>
        </p:nvSpPr>
        <p:spPr>
          <a:xfrm>
            <a:off x="899634" y="980728"/>
            <a:ext cx="367240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Co jsou to soustavy  rovnic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99634" y="1628800"/>
            <a:ext cx="30963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Metody řešení</a:t>
            </a:r>
          </a:p>
        </p:txBody>
      </p:sp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899634" y="2304000"/>
            <a:ext cx="2700024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/>
              <a:t>Sčítací metoda</a:t>
            </a:r>
          </a:p>
        </p:txBody>
      </p:sp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899634" y="2880000"/>
            <a:ext cx="2700024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/>
              <a:t>Dosazovací metoda</a:t>
            </a:r>
          </a:p>
        </p:txBody>
      </p:sp>
      <p:sp>
        <p:nvSpPr>
          <p:cNvPr id="8" name="TextovéPole 7">
            <a:hlinkClick r:id="rId5" action="ppaction://hlinksldjump"/>
          </p:cNvPr>
          <p:cNvSpPr txBox="1"/>
          <p:nvPr/>
        </p:nvSpPr>
        <p:spPr>
          <a:xfrm>
            <a:off x="899634" y="3456000"/>
            <a:ext cx="2700024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/>
              <a:t>Kombinovaná metoda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51962" y="1633535"/>
            <a:ext cx="27363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/>
              <a:t>Řešené příklady</a:t>
            </a:r>
          </a:p>
        </p:txBody>
      </p:sp>
      <p:sp>
        <p:nvSpPr>
          <p:cNvPr id="10" name="TextovéPole 9">
            <a:hlinkClick r:id="rId6" action="ppaction://hlinksldjump"/>
          </p:cNvPr>
          <p:cNvSpPr txBox="1"/>
          <p:nvPr/>
        </p:nvSpPr>
        <p:spPr>
          <a:xfrm>
            <a:off x="3851962" y="2304000"/>
            <a:ext cx="284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/>
              <a:t>metodou sčítací</a:t>
            </a:r>
          </a:p>
        </p:txBody>
      </p:sp>
      <p:sp>
        <p:nvSpPr>
          <p:cNvPr id="11" name="TextovéPole 10">
            <a:hlinkClick r:id="rId7" action="ppaction://hlinksldjump"/>
          </p:cNvPr>
          <p:cNvSpPr txBox="1"/>
          <p:nvPr/>
        </p:nvSpPr>
        <p:spPr>
          <a:xfrm>
            <a:off x="3851962" y="2880000"/>
            <a:ext cx="284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/>
              <a:t>metodou dosazovací </a:t>
            </a:r>
          </a:p>
        </p:txBody>
      </p:sp>
      <p:sp>
        <p:nvSpPr>
          <p:cNvPr id="12" name="TextovéPole 11">
            <a:hlinkClick r:id="rId8" action="ppaction://hlinksldjump"/>
          </p:cNvPr>
          <p:cNvSpPr txBox="1"/>
          <p:nvPr/>
        </p:nvSpPr>
        <p:spPr>
          <a:xfrm>
            <a:off x="3851962" y="3456000"/>
            <a:ext cx="2844000" cy="4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/>
              <a:t>kombinovaná metodou</a:t>
            </a:r>
          </a:p>
        </p:txBody>
      </p:sp>
      <p:sp>
        <p:nvSpPr>
          <p:cNvPr id="13" name="TextovéPole 12">
            <a:hlinkClick r:id="rId9" action="ppaction://hlinksldjump"/>
          </p:cNvPr>
          <p:cNvSpPr txBox="1"/>
          <p:nvPr/>
        </p:nvSpPr>
        <p:spPr>
          <a:xfrm>
            <a:off x="6804289" y="2304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</a:t>
            </a:r>
          </a:p>
        </p:txBody>
      </p:sp>
      <p:sp>
        <p:nvSpPr>
          <p:cNvPr id="14" name="TextovéPole 13">
            <a:hlinkClick r:id="rId7" action="ppaction://hlinksldjump"/>
          </p:cNvPr>
          <p:cNvSpPr txBox="1"/>
          <p:nvPr/>
        </p:nvSpPr>
        <p:spPr>
          <a:xfrm>
            <a:off x="6804289" y="2880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3</a:t>
            </a:r>
          </a:p>
        </p:txBody>
      </p:sp>
      <p:sp>
        <p:nvSpPr>
          <p:cNvPr id="15" name="TextovéPole 14">
            <a:hlinkClick r:id="rId10" action="ppaction://hlinksldjump"/>
          </p:cNvPr>
          <p:cNvSpPr txBox="1"/>
          <p:nvPr/>
        </p:nvSpPr>
        <p:spPr>
          <a:xfrm>
            <a:off x="3848491" y="4294257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7</a:t>
            </a:r>
          </a:p>
        </p:txBody>
      </p:sp>
      <p:sp>
        <p:nvSpPr>
          <p:cNvPr id="16" name="TextovéPole 15">
            <a:hlinkClick r:id="rId11" action="ppaction://hlinksldjump"/>
          </p:cNvPr>
          <p:cNvSpPr txBox="1"/>
          <p:nvPr/>
        </p:nvSpPr>
        <p:spPr>
          <a:xfrm>
            <a:off x="7380312" y="2304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2</a:t>
            </a:r>
          </a:p>
        </p:txBody>
      </p:sp>
      <p:sp>
        <p:nvSpPr>
          <p:cNvPr id="17" name="TextovéPole 16">
            <a:hlinkClick r:id="rId12" action="ppaction://hlinksldjump"/>
          </p:cNvPr>
          <p:cNvSpPr txBox="1"/>
          <p:nvPr/>
        </p:nvSpPr>
        <p:spPr>
          <a:xfrm>
            <a:off x="7380312" y="2880000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4</a:t>
            </a:r>
          </a:p>
        </p:txBody>
      </p:sp>
      <p:sp>
        <p:nvSpPr>
          <p:cNvPr id="18" name="TextovéPole 17">
            <a:hlinkClick r:id="rId13" action="ppaction://hlinksldjump"/>
          </p:cNvPr>
          <p:cNvSpPr txBox="1"/>
          <p:nvPr/>
        </p:nvSpPr>
        <p:spPr>
          <a:xfrm>
            <a:off x="4427984" y="4294257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8</a:t>
            </a:r>
          </a:p>
        </p:txBody>
      </p:sp>
      <p:sp>
        <p:nvSpPr>
          <p:cNvPr id="19" name="TextovéPole 18">
            <a:hlinkClick r:id="rId2" action="ppaction://hlinksldjump"/>
          </p:cNvPr>
          <p:cNvSpPr txBox="1"/>
          <p:nvPr/>
        </p:nvSpPr>
        <p:spPr>
          <a:xfrm>
            <a:off x="791580" y="5013176"/>
            <a:ext cx="212423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Sbírka příkladů</a:t>
            </a:r>
          </a:p>
        </p:txBody>
      </p:sp>
      <p:sp>
        <p:nvSpPr>
          <p:cNvPr id="20" name="TextovéPole 19">
            <a:hlinkClick r:id="rId14" action="ppaction://hlinksldjump"/>
          </p:cNvPr>
          <p:cNvSpPr txBox="1"/>
          <p:nvPr/>
        </p:nvSpPr>
        <p:spPr>
          <a:xfrm>
            <a:off x="899592" y="5589288"/>
            <a:ext cx="50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9</a:t>
            </a:r>
          </a:p>
        </p:txBody>
      </p:sp>
      <p:sp>
        <p:nvSpPr>
          <p:cNvPr id="21" name="TextovéPole 20">
            <a:hlinkClick r:id="rId15" action="ppaction://hlinksldjump"/>
          </p:cNvPr>
          <p:cNvSpPr txBox="1"/>
          <p:nvPr/>
        </p:nvSpPr>
        <p:spPr>
          <a:xfrm>
            <a:off x="1475656" y="5589288"/>
            <a:ext cx="50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10</a:t>
            </a:r>
          </a:p>
        </p:txBody>
      </p:sp>
      <p:sp>
        <p:nvSpPr>
          <p:cNvPr id="22" name="TextovéPole 21">
            <a:hlinkClick r:id="rId16" action="ppaction://hlinksldjump"/>
          </p:cNvPr>
          <p:cNvSpPr txBox="1"/>
          <p:nvPr/>
        </p:nvSpPr>
        <p:spPr>
          <a:xfrm>
            <a:off x="2051720" y="5589288"/>
            <a:ext cx="50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11</a:t>
            </a:r>
          </a:p>
        </p:txBody>
      </p:sp>
      <p:sp>
        <p:nvSpPr>
          <p:cNvPr id="23" name="TextovéPole 22">
            <a:hlinkClick r:id="rId17" action="ppaction://hlinksldjump"/>
          </p:cNvPr>
          <p:cNvSpPr txBox="1"/>
          <p:nvPr/>
        </p:nvSpPr>
        <p:spPr>
          <a:xfrm>
            <a:off x="2627784" y="5589288"/>
            <a:ext cx="50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12</a:t>
            </a:r>
          </a:p>
        </p:txBody>
      </p:sp>
      <p:sp>
        <p:nvSpPr>
          <p:cNvPr id="24" name="TextovéPole 23">
            <a:hlinkClick r:id="rId18" action="ppaction://hlinksldjump"/>
          </p:cNvPr>
          <p:cNvSpPr txBox="1"/>
          <p:nvPr/>
        </p:nvSpPr>
        <p:spPr>
          <a:xfrm>
            <a:off x="3203848" y="5589288"/>
            <a:ext cx="50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13</a:t>
            </a:r>
          </a:p>
        </p:txBody>
      </p:sp>
      <p:sp>
        <p:nvSpPr>
          <p:cNvPr id="25" name="TextovéPole 24">
            <a:hlinkClick r:id="rId19" action="ppaction://hlinksldjump"/>
          </p:cNvPr>
          <p:cNvSpPr txBox="1"/>
          <p:nvPr/>
        </p:nvSpPr>
        <p:spPr>
          <a:xfrm>
            <a:off x="3779912" y="5589288"/>
            <a:ext cx="50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14</a:t>
            </a:r>
          </a:p>
        </p:txBody>
      </p:sp>
      <p:sp>
        <p:nvSpPr>
          <p:cNvPr id="26" name="TextovéPole 25">
            <a:hlinkClick r:id="rId20" action="ppaction://hlinksldjump"/>
          </p:cNvPr>
          <p:cNvSpPr txBox="1"/>
          <p:nvPr/>
        </p:nvSpPr>
        <p:spPr>
          <a:xfrm>
            <a:off x="4355976" y="5589288"/>
            <a:ext cx="504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15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07504" y="6095037"/>
            <a:ext cx="574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 materiálu: </a:t>
            </a:r>
            <a:r>
              <a:rPr lang="cs-CZ" dirty="0"/>
              <a:t>Mgr. Martin Holý     </a:t>
            </a:r>
          </a:p>
          <a:p>
            <a:r>
              <a:rPr lang="cs-CZ" dirty="0"/>
              <a:t>Další šíření materiálu je možné pouze se souhlasem autora     </a:t>
            </a:r>
          </a:p>
        </p:txBody>
      </p:sp>
      <p:sp>
        <p:nvSpPr>
          <p:cNvPr id="40" name="TextovéPole 39">
            <a:hlinkClick r:id="rId21" action="ppaction://hlinksldjump"/>
          </p:cNvPr>
          <p:cNvSpPr txBox="1"/>
          <p:nvPr/>
        </p:nvSpPr>
        <p:spPr>
          <a:xfrm>
            <a:off x="885409" y="4286541"/>
            <a:ext cx="2678479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dirty="0"/>
              <a:t>Počet řešení </a:t>
            </a:r>
          </a:p>
        </p:txBody>
      </p:sp>
      <p:sp>
        <p:nvSpPr>
          <p:cNvPr id="50" name="TextovéPole 49">
            <a:hlinkClick r:id="rId8" action="ppaction://hlinksldjump"/>
            <a:extLst>
              <a:ext uri="{FF2B5EF4-FFF2-40B4-BE49-F238E27FC236}">
                <a16:creationId xmlns:a16="http://schemas.microsoft.com/office/drawing/2014/main" id="{C2CD921A-A7A8-444A-ADC3-62390A9B07A8}"/>
              </a:ext>
            </a:extLst>
          </p:cNvPr>
          <p:cNvSpPr txBox="1"/>
          <p:nvPr/>
        </p:nvSpPr>
        <p:spPr>
          <a:xfrm>
            <a:off x="6804289" y="3478245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5</a:t>
            </a:r>
          </a:p>
        </p:txBody>
      </p:sp>
      <p:sp>
        <p:nvSpPr>
          <p:cNvPr id="51" name="TextovéPole 50">
            <a:hlinkClick r:id="rId22" action="ppaction://hlinksldjump"/>
            <a:extLst>
              <a:ext uri="{FF2B5EF4-FFF2-40B4-BE49-F238E27FC236}">
                <a16:creationId xmlns:a16="http://schemas.microsoft.com/office/drawing/2014/main" id="{360CDD50-6314-4E49-B02D-526CCB9F2D82}"/>
              </a:ext>
            </a:extLst>
          </p:cNvPr>
          <p:cNvSpPr txBox="1"/>
          <p:nvPr/>
        </p:nvSpPr>
        <p:spPr>
          <a:xfrm>
            <a:off x="7380312" y="3478245"/>
            <a:ext cx="46800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6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1414A808-BB55-4360-8687-C53624A9609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73" y="414882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220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48513" y="622540"/>
                <a:ext cx="2088232" cy="83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 20x + 10y = 7</a:t>
                </a:r>
              </a:p>
              <a:p>
                <a:r>
                  <a:rPr lang="cs-CZ" sz="2000" dirty="0"/>
                  <a:t>    2x  - y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13" y="622540"/>
                <a:ext cx="2088232" cy="837280"/>
              </a:xfrm>
              <a:prstGeom prst="rect">
                <a:avLst/>
              </a:prstGeom>
              <a:blipFill>
                <a:blip r:embed="rId2"/>
                <a:stretch>
                  <a:fillRect l="-585" t="-3650" b="-5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2624777" y="105458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/.10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8512" y="1486636"/>
            <a:ext cx="22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20x + 10y = 7</a:t>
            </a:r>
          </a:p>
          <a:p>
            <a:r>
              <a:rPr lang="cs-CZ" sz="2000" u="sng" dirty="0"/>
              <a:t> 20x - 10y  = 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4577" y="21347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 40x =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040601" y="2422740"/>
                <a:ext cx="1507588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   </a:t>
                </a:r>
                <a:r>
                  <a:rPr lang="cs-CZ" sz="2000" b="1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latin typeface="Cambria Math"/>
                          </a:rPr>
                          <m:t>𝟏</m:t>
                        </m:r>
                        <m:r>
                          <a:rPr lang="cs-CZ" sz="2000" b="1" i="1" smtClean="0"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cs-CZ" sz="2000" b="1" i="1">
                            <a:latin typeface="Cambria Math"/>
                          </a:rPr>
                          <m:t>𝟒</m:t>
                        </m:r>
                        <m:r>
                          <a:rPr lang="cs-CZ" sz="2000" b="1" i="1" smtClean="0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cs-CZ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0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000" b="1" dirty="0"/>
                  <a:t> </a:t>
                </a: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01" y="2422740"/>
                <a:ext cx="1507588" cy="535468"/>
              </a:xfrm>
              <a:prstGeom prst="rect">
                <a:avLst/>
              </a:prstGeom>
              <a:blipFill>
                <a:blip r:embed="rId3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2624777" y="224910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/:40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624777" y="333581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/.(-10)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43409" y="3731078"/>
            <a:ext cx="231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20x + 10y = 7</a:t>
            </a:r>
          </a:p>
          <a:p>
            <a:r>
              <a:rPr lang="cs-CZ" sz="2000" u="sng" dirty="0"/>
              <a:t>-20x + 10y = -3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32064" y="4337339"/>
            <a:ext cx="133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20y = 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431091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/:20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/>
              <p:cNvSpPr txBox="1"/>
              <p:nvPr/>
            </p:nvSpPr>
            <p:spPr>
              <a:xfrm>
                <a:off x="906935" y="4639679"/>
                <a:ext cx="1936873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            </a:t>
                </a:r>
                <a:r>
                  <a:rPr lang="cs-CZ" sz="2000" b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sz="2000" b="1" i="1" smtClean="0"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cs-CZ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0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0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cs-CZ" sz="2000" b="1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5" y="4639679"/>
                <a:ext cx="1936873" cy="536942"/>
              </a:xfrm>
              <a:prstGeom prst="rect">
                <a:avLst/>
              </a:prstGeom>
              <a:blipFill>
                <a:blip r:embed="rId4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-18256" y="5159044"/>
                <a:ext cx="4526926" cy="203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chemeClr val="tx1"/>
                    </a:solidFill>
                  </a:rPr>
                  <a:t>Zk.  L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000" dirty="0">
                    <a:solidFill>
                      <a:schemeClr val="tx1"/>
                    </a:solidFill>
                  </a:rPr>
                  <a:t> = 20.</a:t>
                </a:r>
                <a:r>
                  <a:rPr lang="en-US" sz="2000" b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+ 10.</a:t>
                </a:r>
                <a:r>
                  <a:rPr lang="en-US" sz="20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= 5 + 2 =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7</a:t>
                </a: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       P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000" dirty="0">
                    <a:solidFill>
                      <a:schemeClr val="tx1"/>
                    </a:solidFill>
                  </a:rPr>
                  <a:t> =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7</a:t>
                </a:r>
                <a:r>
                  <a:rPr lang="cs-CZ" sz="2000" dirty="0">
                    <a:solidFill>
                      <a:schemeClr val="tx1"/>
                    </a:solidFill>
                  </a:rPr>
                  <a:t>          L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cs-CZ" sz="2000" dirty="0">
                    <a:solidFill>
                      <a:schemeClr val="tx1"/>
                    </a:solidFill>
                  </a:rPr>
                  <a:t>= P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1 </a:t>
                </a:r>
                <a:endParaRPr lang="cs-CZ" sz="2000" dirty="0">
                  <a:solidFill>
                    <a:schemeClr val="tx1"/>
                  </a:solidFill>
                </a:endParaRP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       L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000" dirty="0">
                    <a:solidFill>
                      <a:schemeClr val="tx1"/>
                    </a:solidFill>
                  </a:rPr>
                  <a:t> = 2.</a:t>
                </a:r>
                <a:r>
                  <a:rPr lang="en-US" sz="20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5−2</m:t>
                        </m:r>
                      </m:num>
                      <m:den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       P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000" b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           L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cs-CZ" sz="2000" dirty="0">
                    <a:solidFill>
                      <a:schemeClr val="tx1"/>
                    </a:solidFill>
                  </a:rPr>
                  <a:t>=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P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2</a:t>
                </a:r>
                <a:endParaRPr lang="cs-CZ" sz="2000" dirty="0">
                  <a:solidFill>
                    <a:schemeClr val="tx1"/>
                  </a:solidFill>
                </a:endParaRP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56" y="5159044"/>
                <a:ext cx="4526926" cy="2033634"/>
              </a:xfrm>
              <a:prstGeom prst="rect">
                <a:avLst/>
              </a:prstGeom>
              <a:blipFill>
                <a:blip r:embed="rId5"/>
                <a:stretch>
                  <a:fillRect l="-13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4922462" y="71899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30x + 5y = 11</a:t>
            </a:r>
          </a:p>
          <a:p>
            <a:r>
              <a:rPr lang="cs-CZ" sz="2000" u="sng" dirty="0"/>
              <a:t> 10x -15y = -3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534080" y="1934653"/>
            <a:ext cx="144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50y =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436096" y="2247312"/>
                <a:ext cx="1656184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     </a:t>
                </a:r>
                <a:r>
                  <a:rPr lang="cs-CZ" sz="2000" b="1" dirty="0"/>
                  <a:t>y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latin typeface="Cambria Math"/>
                          </a:rPr>
                          <m:t>𝟐</m:t>
                        </m:r>
                        <m:r>
                          <a:rPr lang="cs-CZ" sz="2000" b="1" i="1" smtClean="0"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cs-CZ" sz="2000" b="1" i="1">
                            <a:latin typeface="Cambria Math"/>
                          </a:rPr>
                          <m:t>𝟓</m:t>
                        </m:r>
                        <m:r>
                          <a:rPr lang="cs-CZ" sz="2000" b="1" i="1" smtClean="0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cs-CZ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cs-CZ" sz="20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cs-CZ" sz="2000" b="1" dirty="0"/>
                  <a:t> </a:t>
                </a: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247312"/>
                <a:ext cx="1656184" cy="535468"/>
              </a:xfrm>
              <a:prstGeom prst="rect">
                <a:avLst/>
              </a:prstGeom>
              <a:blipFill>
                <a:blip r:embed="rId6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7092280" y="19186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/:50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092280" y="285478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/.3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3502860"/>
            <a:ext cx="2755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90x + 15y  = 33</a:t>
            </a:r>
          </a:p>
          <a:p>
            <a:r>
              <a:rPr lang="cs-CZ" sz="2000" u="sng" dirty="0"/>
              <a:t>10x  - 15y  = -3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788024" y="4161385"/>
            <a:ext cx="2123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100x            = 30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948264" y="41509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/:100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5076056" y="4456601"/>
                <a:ext cx="2088232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/>
                  <a:t>      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cs-CZ" sz="20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cs-CZ" sz="2000" b="1" i="1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  <m:r>
                          <a:rPr lang="cs-CZ" sz="20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cs-CZ" sz="20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000" b="1" i="1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cs-CZ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56601"/>
                <a:ext cx="2088232" cy="536942"/>
              </a:xfrm>
              <a:prstGeom prst="rect">
                <a:avLst/>
              </a:prstGeom>
              <a:blipFill>
                <a:blip r:embed="rId7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508670" y="5159044"/>
                <a:ext cx="4662264" cy="1580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Zk.  </a:t>
                </a:r>
                <a:r>
                  <a:rPr lang="cs-CZ" sz="2000" dirty="0">
                    <a:solidFill>
                      <a:schemeClr val="tx1"/>
                    </a:solidFill>
                  </a:rPr>
                  <a:t>L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000" dirty="0">
                    <a:solidFill>
                      <a:schemeClr val="tx1"/>
                    </a:solidFill>
                  </a:rPr>
                  <a:t> = 30.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+ 5.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000" b="0" i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= 9 + 2 =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11     </a:t>
                </a: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        P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000" dirty="0">
                    <a:solidFill>
                      <a:schemeClr val="tx1"/>
                    </a:solidFill>
                  </a:rPr>
                  <a:t> =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11</a:t>
                </a:r>
                <a:r>
                  <a:rPr lang="cs-CZ" sz="2000" dirty="0">
                    <a:solidFill>
                      <a:schemeClr val="tx1"/>
                    </a:solidFill>
                  </a:rPr>
                  <a:t>            L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cs-CZ" sz="2000" dirty="0">
                    <a:solidFill>
                      <a:schemeClr val="tx1"/>
                    </a:solidFill>
                  </a:rPr>
                  <a:t>= P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1 </a:t>
                </a:r>
                <a:endParaRPr lang="cs-CZ" sz="2000" dirty="0">
                  <a:solidFill>
                    <a:schemeClr val="tx1"/>
                  </a:solidFill>
                </a:endParaRP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        L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000" dirty="0">
                    <a:solidFill>
                      <a:schemeClr val="tx1"/>
                    </a:solidFill>
                  </a:rPr>
                  <a:t> = 10.</a:t>
                </a:r>
                <a:r>
                  <a:rPr lang="en-US" sz="20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- 15.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00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= 3 - 6 =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-3        </a:t>
                </a: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        P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000" dirty="0">
                    <a:solidFill>
                      <a:schemeClr val="tx1"/>
                    </a:solidFill>
                  </a:rPr>
                  <a:t> =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-3             </a:t>
                </a:r>
                <a:r>
                  <a:rPr lang="cs-CZ" sz="2000" dirty="0">
                    <a:solidFill>
                      <a:schemeClr val="tx1"/>
                    </a:solidFill>
                  </a:rPr>
                  <a:t>L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cs-CZ" sz="2000" dirty="0">
                    <a:solidFill>
                      <a:schemeClr val="tx1"/>
                    </a:solidFill>
                  </a:rPr>
                  <a:t>=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P</a:t>
                </a:r>
                <a:r>
                  <a:rPr lang="cs-CZ" sz="2000" baseline="-25000" dirty="0">
                    <a:solidFill>
                      <a:schemeClr val="tx1"/>
                    </a:solidFill>
                  </a:rPr>
                  <a:t>2</a:t>
                </a:r>
                <a:endParaRPr lang="cs-C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670" y="5159044"/>
                <a:ext cx="4662264" cy="1580304"/>
              </a:xfrm>
              <a:prstGeom prst="rect">
                <a:avLst/>
              </a:prstGeom>
              <a:blipFill>
                <a:blip r:embed="rId8"/>
                <a:stretch>
                  <a:fillRect l="-1440" b="-57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5004048" y="286698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30x + 5y = 11</a:t>
            </a:r>
          </a:p>
          <a:p>
            <a:r>
              <a:rPr lang="cs-CZ" sz="2000" u="sng" dirty="0"/>
              <a:t> 10x -15y = -3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910572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464537" y="2926796"/>
                <a:ext cx="1944216" cy="83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 20x + 10y = 7</a:t>
                </a:r>
              </a:p>
              <a:p>
                <a:r>
                  <a:rPr lang="cs-CZ" sz="2000" dirty="0"/>
                  <a:t>   2x   - y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cs-CZ" sz="2000" u="sng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37" y="2926796"/>
                <a:ext cx="1944216" cy="837280"/>
              </a:xfrm>
              <a:prstGeom prst="rect">
                <a:avLst/>
              </a:prstGeom>
              <a:blipFill>
                <a:blip r:embed="rId9"/>
                <a:stretch>
                  <a:fillRect l="-313" t="-3650" b="-5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2"/>
              <p:cNvSpPr>
                <a:spLocks noChangeArrowheads="1"/>
              </p:cNvSpPr>
              <p:nvPr/>
            </p:nvSpPr>
            <p:spPr bwMode="auto">
              <a:xfrm>
                <a:off x="2843808" y="4711027"/>
                <a:ext cx="1728192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200" b="1" dirty="0" err="1">
                    <a:solidFill>
                      <a:srgbClr val="284C6A"/>
                    </a:solidFill>
                    <a:cs typeface="Times New Roman" pitchFamily="18" charset="0"/>
                  </a:rPr>
                  <a:t>x;y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=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;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endParaRPr lang="cs-CZ" sz="2200" b="1" dirty="0">
                  <a:solidFill>
                    <a:srgbClr val="284C6A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4711027"/>
                <a:ext cx="1728192" cy="525252"/>
              </a:xfrm>
              <a:prstGeom prst="rect">
                <a:avLst/>
              </a:prstGeom>
              <a:blipFill>
                <a:blip r:embed="rId10"/>
                <a:stretch>
                  <a:fillRect l="-1060" b="-15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42"/>
              <p:cNvSpPr>
                <a:spLocks noChangeArrowheads="1"/>
              </p:cNvSpPr>
              <p:nvPr/>
            </p:nvSpPr>
            <p:spPr bwMode="auto">
              <a:xfrm>
                <a:off x="7452320" y="4456601"/>
                <a:ext cx="1800200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200" b="1" dirty="0" err="1">
                    <a:solidFill>
                      <a:srgbClr val="284C6A"/>
                    </a:solidFill>
                    <a:cs typeface="Times New Roman" pitchFamily="18" charset="0"/>
                  </a:rPr>
                  <a:t>x;y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=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;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endParaRPr lang="cs-CZ" sz="2200" b="1" dirty="0">
                  <a:solidFill>
                    <a:srgbClr val="284C6A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4456601"/>
                <a:ext cx="1800200" cy="525252"/>
              </a:xfrm>
              <a:prstGeom prst="rect">
                <a:avLst/>
              </a:prstGeom>
              <a:blipFill>
                <a:blip r:embed="rId11"/>
                <a:stretch>
                  <a:fillRect l="-1014" b="-15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5496" y="620688"/>
            <a:ext cx="50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c)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572000" y="72590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d)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387796" y="1477987"/>
            <a:ext cx="2380844" cy="8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469117" y="3748579"/>
            <a:ext cx="1800200" cy="4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092280" y="101451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/.(-3)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954577" y="1354814"/>
            <a:ext cx="228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  30x + 5y = 11</a:t>
            </a:r>
          </a:p>
          <a:p>
            <a:r>
              <a:rPr lang="cs-CZ" sz="2000" u="sng" dirty="0"/>
              <a:t> -30x + 45y = 9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1502796A-35F6-4F41-A79B-FC7CC654664D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41A683E1-B09E-408F-B678-A9CC6B96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sčítací metoda</a:t>
            </a:r>
          </a:p>
        </p:txBody>
      </p:sp>
      <p:sp>
        <p:nvSpPr>
          <p:cNvPr id="4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28F5AD-0F3C-4EF9-AF13-7B34B6D0F6BD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65AF3FD-3003-4AE9-8553-39C3BD662C2C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6" name="Obdélník 4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D65B326-EF8B-45E7-BC4D-0E97A0EA62E7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F4176713-62CF-4345-9B92-6452E82579F0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08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012" y="89651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   6x - 4y = -20</a:t>
            </a:r>
          </a:p>
          <a:p>
            <a:r>
              <a:rPr lang="cs-CZ" sz="2000" dirty="0"/>
              <a:t>  </a:t>
            </a:r>
            <a:r>
              <a:rPr lang="cs-CZ" sz="2000" u="sng" dirty="0"/>
              <a:t>-8x - 6y  = 21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993962" y="99296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6x  - 7y = 5</a:t>
            </a:r>
          </a:p>
          <a:p>
            <a:r>
              <a:rPr lang="cs-CZ" sz="2000" u="sng" dirty="0"/>
              <a:t> 9x + 2y = -5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2"/>
              <p:cNvSpPr>
                <a:spLocks noChangeArrowheads="1"/>
              </p:cNvSpPr>
              <p:nvPr/>
            </p:nvSpPr>
            <p:spPr bwMode="auto">
              <a:xfrm>
                <a:off x="1043100" y="1628800"/>
                <a:ext cx="1728192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200" b="1" dirty="0" err="1">
                    <a:solidFill>
                      <a:srgbClr val="284C6A"/>
                    </a:solidFill>
                    <a:cs typeface="Times New Roman" pitchFamily="18" charset="0"/>
                  </a:rPr>
                  <a:t>x;y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=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-3;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endParaRPr lang="cs-CZ" sz="2200" b="1" dirty="0">
                  <a:solidFill>
                    <a:srgbClr val="284C6A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100" y="1628800"/>
                <a:ext cx="1728192" cy="525252"/>
              </a:xfrm>
              <a:prstGeom prst="rect">
                <a:avLst/>
              </a:prstGeom>
              <a:blipFill>
                <a:blip r:embed="rId2"/>
                <a:stretch>
                  <a:fillRect l="-1056" r="-3169" b="-16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5496" y="89942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e)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39428" y="97143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f)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95028" y="348879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2x  - 3y = 0</a:t>
            </a:r>
          </a:p>
          <a:p>
            <a:r>
              <a:rPr lang="cs-CZ" sz="2000" dirty="0"/>
              <a:t> 4x + 9y = 5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030474" y="358525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-7x - 11y = 11</a:t>
            </a:r>
          </a:p>
          <a:p>
            <a:r>
              <a:rPr lang="cs-CZ" sz="2000" u="sng" dirty="0"/>
              <a:t> -8x + 3y = 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2"/>
              <p:cNvSpPr>
                <a:spLocks noChangeArrowheads="1"/>
              </p:cNvSpPr>
              <p:nvPr/>
            </p:nvSpPr>
            <p:spPr bwMode="auto">
              <a:xfrm>
                <a:off x="1079612" y="4220750"/>
                <a:ext cx="1728192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200" b="1" dirty="0" err="1">
                    <a:solidFill>
                      <a:srgbClr val="284C6A"/>
                    </a:solidFill>
                    <a:cs typeface="Times New Roman" pitchFamily="18" charset="0"/>
                  </a:rPr>
                  <a:t>x;y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=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;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endParaRPr lang="cs-CZ" sz="2200" b="1" dirty="0">
                  <a:solidFill>
                    <a:srgbClr val="284C6A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612" y="4220750"/>
                <a:ext cx="1728192" cy="525252"/>
              </a:xfrm>
              <a:prstGeom prst="rect">
                <a:avLst/>
              </a:prstGeom>
              <a:blipFill>
                <a:blip r:embed="rId3"/>
                <a:stretch>
                  <a:fillRect l="-1056" b="-149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ovéPole 44"/>
          <p:cNvSpPr txBox="1"/>
          <p:nvPr/>
        </p:nvSpPr>
        <p:spPr>
          <a:xfrm>
            <a:off x="35496" y="3463104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g)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07509" y="356986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h)</a:t>
            </a:r>
          </a:p>
        </p:txBody>
      </p:sp>
      <p:cxnSp>
        <p:nvCxnSpPr>
          <p:cNvPr id="47" name="Přímá spojnice 46"/>
          <p:cNvCxnSpPr/>
          <p:nvPr/>
        </p:nvCxnSpPr>
        <p:spPr>
          <a:xfrm>
            <a:off x="426807" y="4149080"/>
            <a:ext cx="1660917" cy="8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2"/>
              <p:cNvSpPr>
                <a:spLocks noChangeArrowheads="1"/>
              </p:cNvSpPr>
              <p:nvPr/>
            </p:nvSpPr>
            <p:spPr bwMode="auto">
              <a:xfrm>
                <a:off x="5436096" y="4271900"/>
                <a:ext cx="2016224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200" b="1" dirty="0" err="1">
                    <a:solidFill>
                      <a:srgbClr val="284C6A"/>
                    </a:solidFill>
                    <a:cs typeface="Times New Roman" pitchFamily="18" charset="0"/>
                  </a:rPr>
                  <a:t>x;y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=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284C6A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cs-CZ" sz="2200" b="1" i="1" smtClean="0">
                        <a:solidFill>
                          <a:srgbClr val="284C6A"/>
                        </a:solidFill>
                        <a:latin typeface="Cambria Math"/>
                        <a:cs typeface="Times New Roman" pitchFamily="18" charset="0"/>
                      </a:rPr>
                      <m:t>;−</m:t>
                    </m:r>
                    <m:r>
                      <a:rPr lang="cs-CZ" sz="2200" b="1" i="1" smtClean="0">
                        <a:solidFill>
                          <a:srgbClr val="284C6A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endParaRPr lang="cs-CZ" sz="2200" b="1" dirty="0">
                  <a:solidFill>
                    <a:srgbClr val="284C6A"/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9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4271900"/>
                <a:ext cx="2016224" cy="525252"/>
              </a:xfrm>
              <a:prstGeom prst="rect">
                <a:avLst/>
              </a:prstGeom>
              <a:blipFill>
                <a:blip r:embed="rId4"/>
                <a:stretch>
                  <a:fillRect l="-909" b="-139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2"/>
              <p:cNvSpPr>
                <a:spLocks noChangeArrowheads="1"/>
              </p:cNvSpPr>
              <p:nvPr/>
            </p:nvSpPr>
            <p:spPr bwMode="auto">
              <a:xfrm>
                <a:off x="5426010" y="1679612"/>
                <a:ext cx="2242334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200" b="1" dirty="0" err="1">
                    <a:solidFill>
                      <a:srgbClr val="284C6A"/>
                    </a:solidFill>
                    <a:cs typeface="Times New Roman" pitchFamily="18" charset="0"/>
                  </a:rPr>
                  <a:t>x;y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= 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b="1" i="0" smtClean="0">
                        <a:solidFill>
                          <a:srgbClr val="284C6A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;</a:t>
                </a:r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284C6A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cs-CZ" sz="2200" b="1" i="1" smtClean="0">
                        <a:solidFill>
                          <a:srgbClr val="284C6A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endParaRPr lang="cs-CZ" sz="2200" b="1" dirty="0">
                  <a:solidFill>
                    <a:srgbClr val="284C6A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6010" y="1679612"/>
                <a:ext cx="2242334" cy="525252"/>
              </a:xfrm>
              <a:prstGeom prst="rect">
                <a:avLst/>
              </a:prstGeom>
              <a:blipFill>
                <a:blip r:embed="rId5"/>
                <a:stretch>
                  <a:fillRect l="-815" r="-272" b="-15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délník 19">
            <a:extLst>
              <a:ext uri="{FF2B5EF4-FFF2-40B4-BE49-F238E27FC236}">
                <a16:creationId xmlns:a16="http://schemas.microsoft.com/office/drawing/2014/main" id="{37B56966-02FC-4F05-8965-F717EB7C1765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CA12AC6-0C0D-4468-A3E8-6C89A8374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sčítací metoda</a:t>
            </a:r>
          </a:p>
        </p:txBody>
      </p:sp>
      <p:sp>
        <p:nvSpPr>
          <p:cNvPr id="2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681B74-89B9-4F48-9487-189F8BB1E4DE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2A369D5-D0E8-4705-9008-0231F4A74353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Obdélník 2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42BD194-073D-4B5C-85FE-121E82203C02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1218F0F-B59B-4584-A9D9-8C263D3DABEB}"/>
              </a:ext>
            </a:extLst>
          </p:cNvPr>
          <p:cNvSpPr txBox="1"/>
          <p:nvPr/>
        </p:nvSpPr>
        <p:spPr>
          <a:xfrm>
            <a:off x="671459" y="5118283"/>
            <a:ext cx="258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0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5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678C7BA-1572-48EC-8890-09685708D29A}"/>
              </a:ext>
            </a:extLst>
          </p:cNvPr>
          <p:cNvSpPr txBox="1"/>
          <p:nvPr/>
        </p:nvSpPr>
        <p:spPr>
          <a:xfrm>
            <a:off x="661820" y="2340228"/>
            <a:ext cx="258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-20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21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7CFDD19-6CD6-475D-BAE6-AA4B788D660C}"/>
              </a:ext>
            </a:extLst>
          </p:cNvPr>
          <p:cNvSpPr txBox="1"/>
          <p:nvPr/>
        </p:nvSpPr>
        <p:spPr>
          <a:xfrm>
            <a:off x="5228697" y="2384614"/>
            <a:ext cx="258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5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-5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9598745-7AEB-4F88-AE6F-55966C503217}"/>
              </a:ext>
            </a:extLst>
          </p:cNvPr>
          <p:cNvSpPr txBox="1"/>
          <p:nvPr/>
        </p:nvSpPr>
        <p:spPr>
          <a:xfrm>
            <a:off x="5182909" y="5028740"/>
            <a:ext cx="258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11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-3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66D0C75-2FE5-4000-8D23-59259276020D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90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764704"/>
            <a:ext cx="8208911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Najděte řešení soustavy lineárních rovnic:   2x + y = 9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	                     				   3x - 2y = 10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4932041" y="3069679"/>
            <a:ext cx="18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004048" y="2277591"/>
            <a:ext cx="2088232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2x + y = 9 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3x - 2y = 10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236296" y="2276872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9 - 2x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932040" y="3042368"/>
            <a:ext cx="3384376" cy="4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3x - 2.(9 - 2x) = 10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580112" y="4437112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   x = 4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52120" y="4077791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7x = 28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812360" y="3717751"/>
            <a:ext cx="1008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/+18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1628800"/>
            <a:ext cx="8784976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1. Z jedné rovnice soustavy vyjádříme jednu neznámou pomocí druhé neznámé. Např. z první rovnice vyjádříme neznámou y pomocí neznámé </a:t>
            </a:r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79512" y="2997671"/>
            <a:ext cx="42484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2. Získaný výraz dosadíme do druhé rovnice místo neznámé y. 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79512" y="3573735"/>
            <a:ext cx="4176464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3. Dostaneme rovnici s jednou neznámou, kterou vyřešíme.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90625" y="4797871"/>
            <a:ext cx="4957439" cy="79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4. Dosadíme první vypočítanou neznámou x do výrazu vyjádřeného v prvním kroku řešení a vypočítáme druhou neznámou y.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22375" y="5805264"/>
            <a:ext cx="4853681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5. Provedeme zkoušku dosazením do původních rovnic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932040" y="3402408"/>
            <a:ext cx="3384376" cy="4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3x - 18 + 4x = 10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36096" y="3717751"/>
            <a:ext cx="2232248" cy="4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7x - 18  = 10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7812360" y="4077791"/>
            <a:ext cx="1008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/:7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508104" y="4797871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9 - 2x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5508104" y="5157192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9 - 2.4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508104" y="5517232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y = 1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125013" y="6006098"/>
            <a:ext cx="601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    L</a:t>
            </a:r>
            <a:r>
              <a:rPr lang="cs-CZ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= 3.4 – 2.1 = 12 - 2 = 10     P</a:t>
            </a:r>
            <a:r>
              <a:rPr lang="cs-CZ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= 10      L</a:t>
            </a:r>
            <a:r>
              <a:rPr lang="cs-CZ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cs-CZ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         L</a:t>
            </a:r>
            <a:r>
              <a:rPr lang="cs-CZ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= 2.4 + 1 = 8 + 1 = 9          P</a:t>
            </a:r>
            <a:r>
              <a:rPr lang="cs-CZ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= 9        L</a:t>
            </a:r>
            <a:r>
              <a:rPr lang="cs-CZ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cs-CZ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B98F1E46-996B-4D2E-AF9C-7F9D82853E0E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67734637-D815-4C35-9A5D-FC05D21B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lineárních rovnic – dosazovací metoda</a:t>
            </a:r>
          </a:p>
        </p:txBody>
      </p:sp>
      <p:sp>
        <p:nvSpPr>
          <p:cNvPr id="3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31D772-9900-4F9F-865E-2D532D8CE94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CF2209-53D4-47B7-8A0E-DB54207EE14B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Obdélník 3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CA6F015-D0FE-4F50-AC78-0BD370CEFBB2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23" grpId="0"/>
      <p:bldP spid="25" grpId="0"/>
      <p:bldP spid="26" grpId="0"/>
      <p:bldP spid="28" grpId="0"/>
      <p:bldP spid="29" grpId="0"/>
      <p:bldP spid="30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32" grpId="0"/>
      <p:bldP spid="33" grpId="0"/>
      <p:bldP spid="34" grpId="0"/>
      <p:bldP spid="35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1154419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</a:t>
            </a:r>
            <a:r>
              <a:rPr lang="cs-CZ" sz="2200" u="sng" dirty="0"/>
              <a:t>3x + y  = 10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56201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y = 10 – 3x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35696" y="1562016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17x -5.(10 – 3x) = 14</a:t>
            </a:r>
            <a:r>
              <a:rPr lang="cs-CZ" sz="2200" u="sng" dirty="0"/>
              <a:t>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87723" y="2315195"/>
            <a:ext cx="2484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               32x = 64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483768" y="272343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             </a:t>
            </a:r>
            <a:r>
              <a:rPr lang="cs-CZ" sz="2200" b="1" dirty="0"/>
              <a:t>x = 2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0352" y="1994064"/>
            <a:ext cx="1773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y = 10 – 3.2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496" y="2401374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</a:t>
            </a:r>
            <a:r>
              <a:rPr lang="cs-CZ" sz="2200" b="1" dirty="0"/>
              <a:t>y = 4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4505906"/>
            <a:ext cx="4526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3.2 + 4 = 6 + 4 = </a:t>
            </a:r>
            <a:r>
              <a:rPr lang="cs-CZ" sz="2400" b="1" dirty="0"/>
              <a:t>10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10</a:t>
            </a:r>
            <a:r>
              <a:rPr lang="cs-CZ" sz="2400" dirty="0"/>
              <a:t> 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17.2 – 5.4 = 34 - 20 = </a:t>
            </a:r>
            <a:r>
              <a:rPr lang="cs-CZ" sz="2400" b="1" dirty="0"/>
              <a:t>14 </a:t>
            </a:r>
            <a:r>
              <a:rPr lang="cs-CZ" sz="2400" dirty="0"/>
              <a:t>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14</a:t>
            </a:r>
            <a:r>
              <a:rPr lang="cs-CZ" sz="2400" dirty="0"/>
              <a:t>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  <a:p>
            <a:r>
              <a:rPr lang="cs-CZ" sz="2400" dirty="0"/>
              <a:t> 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090408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4.2 + 2.1 = 8 + 2= </a:t>
            </a:r>
            <a:r>
              <a:rPr lang="cs-CZ" sz="2400" b="1" dirty="0"/>
              <a:t>10   </a:t>
            </a:r>
            <a:r>
              <a:rPr lang="cs-CZ" sz="2400" dirty="0"/>
              <a:t>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10</a:t>
            </a:r>
            <a:r>
              <a:rPr lang="cs-CZ" sz="2400" dirty="0"/>
              <a:t>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 L</a:t>
            </a:r>
            <a:r>
              <a:rPr lang="cs-CZ" sz="2400" baseline="-25000" dirty="0"/>
              <a:t>2</a:t>
            </a:r>
            <a:r>
              <a:rPr lang="cs-CZ" sz="2400" dirty="0"/>
              <a:t> = 2.2 – 8.1 = 4 – 8 = </a:t>
            </a:r>
            <a:r>
              <a:rPr lang="cs-CZ" sz="2400" b="1" dirty="0"/>
              <a:t>-4</a:t>
            </a:r>
            <a:r>
              <a:rPr lang="cs-CZ" sz="2400" dirty="0"/>
              <a:t>   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-4</a:t>
            </a:r>
            <a:r>
              <a:rPr lang="cs-CZ" sz="2400" dirty="0"/>
              <a:t>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051720" y="1960965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17x -50 + 15x = 14</a:t>
            </a:r>
            <a:r>
              <a:rPr lang="cs-CZ" sz="2200" u="sng" dirty="0"/>
              <a:t>   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679562" y="1203137"/>
            <a:ext cx="2083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4x  +  2y  = 10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728987" y="160037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2y = 10 – 4x 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875437" y="1609054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2x -8.(5 – 2x) = -4</a:t>
            </a:r>
            <a:r>
              <a:rPr lang="cs-CZ" sz="2200" u="sng" dirty="0"/>
              <a:t>  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876256" y="2315195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               18x = 36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236296" y="272343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             </a:t>
            </a:r>
            <a:r>
              <a:rPr lang="cs-CZ" sz="2200" b="1" dirty="0"/>
              <a:t>x = 2  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3723417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y = 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876439" y="3265234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y = 5 - 2.2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020272" y="1960965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2x -40 + 16x = -4</a:t>
            </a:r>
            <a:r>
              <a:rPr lang="cs-CZ" sz="2200" u="sng" dirty="0"/>
              <a:t>  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728987" y="2427273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y = 5 – 2x 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4860032" y="288059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y = 5 - 2x </a:t>
            </a:r>
          </a:p>
        </p:txBody>
      </p: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179512" y="3794264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2;4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4572000" y="4514344"/>
            <a:ext cx="197015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2;1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02924" y="719010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a)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39428" y="69269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b)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1835696" y="1152615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17x  – 5y = 14</a:t>
            </a:r>
            <a:r>
              <a:rPr lang="cs-CZ" sz="2200" dirty="0"/>
              <a:t>   </a:t>
            </a:r>
            <a:r>
              <a:rPr lang="cs-CZ" sz="2200" u="sng" dirty="0"/>
              <a:t> 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878996" y="1191930"/>
            <a:ext cx="2083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2x  – 8y = 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4860032" y="1922056"/>
                <a:ext cx="1656184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latin typeface="Cambria Math"/>
                          </a:rPr>
                          <m:t>10−4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sz="2200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922056"/>
                <a:ext cx="1656184" cy="570413"/>
              </a:xfrm>
              <a:prstGeom prst="rect">
                <a:avLst/>
              </a:prstGeom>
              <a:blipFill>
                <a:blip r:embed="rId2"/>
                <a:stretch>
                  <a:fillRect l="-4779" b="-95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9"/>
          <p:cNvCxnSpPr/>
          <p:nvPr/>
        </p:nvCxnSpPr>
        <p:spPr>
          <a:xfrm>
            <a:off x="756000" y="1223066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5531396" y="1265501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>
            <a:extLst>
              <a:ext uri="{FF2B5EF4-FFF2-40B4-BE49-F238E27FC236}">
                <a16:creationId xmlns:a16="http://schemas.microsoft.com/office/drawing/2014/main" id="{9E1E1EBB-0706-4603-BD38-8C49292A4BAA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ED205668-8C00-4315-BB23-FD7328487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dosazovací metoda</a:t>
            </a:r>
          </a:p>
        </p:txBody>
      </p:sp>
      <p:sp>
        <p:nvSpPr>
          <p:cNvPr id="6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232851-9345-414C-9691-2BAF5494CBDA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F6E5BE2-D963-4BD9-98C6-E28F59C8F05F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5" name="Obdélník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F37F858-6E4E-4FDE-A44C-DA330F40741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5243623-11DF-49B8-B959-6C5A0EE1330E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46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2" grpId="0"/>
      <p:bldP spid="16" grpId="0"/>
      <p:bldP spid="29" grpId="0"/>
      <p:bldP spid="33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7" grpId="0"/>
      <p:bldP spid="48" grpId="0"/>
      <p:bldP spid="51" grpId="0"/>
      <p:bldP spid="52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79973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-4x - 2y  = -2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634537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-2y = -2 + 4x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51720" y="1587570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5x -7.(1 - 2x) = 31</a:t>
            </a:r>
            <a:r>
              <a:rPr lang="cs-CZ" sz="2200" u="sng" dirty="0"/>
              <a:t>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03747" y="2340749"/>
            <a:ext cx="2484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         19x = 38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99792" y="274899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       </a:t>
            </a:r>
            <a:r>
              <a:rPr lang="cs-CZ" sz="2200" b="1" dirty="0"/>
              <a:t>x = 2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2360" y="3099738"/>
            <a:ext cx="2313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y = 1 - 2.2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366826"/>
            <a:ext cx="4526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-4.2 -2.(-3) = -8 + 6 = </a:t>
            </a:r>
            <a:r>
              <a:rPr lang="cs-CZ" sz="2200" b="1" dirty="0"/>
              <a:t>-2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-2</a:t>
            </a:r>
            <a:r>
              <a:rPr lang="cs-CZ" sz="2200" dirty="0"/>
              <a:t>             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L</a:t>
            </a:r>
            <a:r>
              <a:rPr lang="cs-CZ" sz="2200" baseline="-25000" dirty="0"/>
              <a:t>2</a:t>
            </a:r>
            <a:r>
              <a:rPr lang="cs-CZ" sz="2200" dirty="0"/>
              <a:t> = 5.2 - 7.(-3) = 10 + 21 = </a:t>
            </a:r>
            <a:r>
              <a:rPr lang="cs-CZ" sz="2200" b="1" dirty="0"/>
              <a:t>31</a:t>
            </a:r>
            <a:r>
              <a:rPr lang="cs-CZ" sz="2200" dirty="0"/>
              <a:t>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31</a:t>
            </a:r>
            <a:r>
              <a:rPr lang="cs-CZ" sz="2200" dirty="0"/>
              <a:t> 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201614"/>
            <a:ext cx="4662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9.(-2) - 3.(-3) = -18 + 9 = </a:t>
            </a:r>
            <a:r>
              <a:rPr lang="cs-CZ" sz="2200" b="1" dirty="0"/>
              <a:t>-9</a:t>
            </a:r>
            <a:r>
              <a:rPr lang="cs-CZ" sz="2200" dirty="0"/>
              <a:t>     </a:t>
            </a:r>
          </a:p>
          <a:p>
            <a:r>
              <a:rPr lang="cs-CZ" sz="2200" dirty="0"/>
              <a:t> 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-9</a:t>
            </a:r>
            <a:r>
              <a:rPr lang="cs-CZ" sz="2200" dirty="0"/>
              <a:t>            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 L</a:t>
            </a:r>
            <a:r>
              <a:rPr lang="cs-CZ" sz="2200" baseline="-25000" dirty="0"/>
              <a:t>2</a:t>
            </a:r>
            <a:r>
              <a:rPr lang="cs-CZ" sz="2200" dirty="0"/>
              <a:t> = -5.(-2) + 4.(-3) = 10 - 12= </a:t>
            </a:r>
            <a:r>
              <a:rPr lang="cs-CZ" sz="2200" b="1" dirty="0"/>
              <a:t>-2        </a:t>
            </a:r>
          </a:p>
          <a:p>
            <a:r>
              <a:rPr lang="cs-CZ" sz="2200" dirty="0"/>
              <a:t> 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-2</a:t>
            </a:r>
            <a:r>
              <a:rPr lang="cs-CZ" sz="2200" dirty="0"/>
              <a:t>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267744" y="1986519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5x -7 + 14x = 31</a:t>
            </a:r>
            <a:r>
              <a:rPr lang="cs-CZ" sz="2200" u="sng" dirty="0"/>
              <a:t>  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25593" y="3510907"/>
            <a:ext cx="2313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</a:t>
            </a:r>
            <a:r>
              <a:rPr lang="cs-CZ" sz="2200" b="1" dirty="0"/>
              <a:t>y = -3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572000" y="1227530"/>
            <a:ext cx="2083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</a:t>
            </a:r>
            <a:r>
              <a:rPr lang="cs-CZ" sz="2200" u="sng" dirty="0"/>
              <a:t>9x  - 3y  = -9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63154" y="165621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-3y = -9 - 9x 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516216" y="1601214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-5x +4.(3 + 3x) = -2</a:t>
            </a:r>
            <a:r>
              <a:rPr lang="cs-CZ" sz="2200" u="sng" dirty="0"/>
              <a:t>  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336646" y="2412757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                     7x = -14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992854" y="2820998"/>
            <a:ext cx="1080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</a:t>
            </a:r>
            <a:r>
              <a:rPr lang="cs-CZ" sz="2200" b="1" dirty="0"/>
              <a:t>x = -2  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860058" y="3862209"/>
            <a:ext cx="115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y = -3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788025" y="3431529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y = 3 - 6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480662" y="2058527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-5x + 12 + 12x = -2</a:t>
            </a:r>
            <a:r>
              <a:rPr lang="cs-CZ" sz="2200" u="sng" dirty="0"/>
              <a:t>  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735162" y="263807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 y = 3 + 3x 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4771617" y="3046891"/>
            <a:ext cx="2176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 y = 3 + 3.(-2) </a:t>
            </a:r>
          </a:p>
        </p:txBody>
      </p: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107504" y="4625550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2;-3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4757050" y="4481534"/>
            <a:ext cx="197015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cs typeface="Times New Roman" pitchFamily="18" charset="0"/>
              </a:rPr>
              <a:t>-2;-3</a:t>
            </a:r>
            <a:r>
              <a:rPr lang="en-US" sz="22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323528" y="266769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y = 1 - 2x 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02924" y="73711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c)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39428" y="710804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d)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2237853" y="1165908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5x  - 7y = 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323528" y="2076817"/>
                <a:ext cx="1728192" cy="57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latin typeface="Cambria Math"/>
                          </a:rPr>
                          <m:t>−2+4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endParaRPr lang="cs-CZ" sz="2200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76817"/>
                <a:ext cx="1728192" cy="571118"/>
              </a:xfrm>
              <a:prstGeom prst="rect">
                <a:avLst/>
              </a:prstGeom>
              <a:blipFill>
                <a:blip r:embed="rId2"/>
                <a:stretch>
                  <a:fillRect l="-4577" b="-9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ovéPole 58"/>
          <p:cNvSpPr txBox="1"/>
          <p:nvPr/>
        </p:nvSpPr>
        <p:spPr>
          <a:xfrm>
            <a:off x="6828147" y="1212074"/>
            <a:ext cx="2083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/>
              <a:t>-5x  + 4y =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4860032" y="2121243"/>
                <a:ext cx="1800200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/>
                          </a:rPr>
                          <m:t>−</m:t>
                        </m:r>
                        <m:r>
                          <a:rPr lang="cs-CZ" sz="2200" b="0" i="0" smtClean="0">
                            <a:latin typeface="Cambria Math"/>
                          </a:rPr>
                          <m:t>9−9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/>
                          </a:rPr>
                          <m:t>x</m:t>
                        </m:r>
                      </m:num>
                      <m:den>
                        <m:r>
                          <a:rPr lang="cs-CZ" sz="2200">
                            <a:latin typeface="Cambria Math"/>
                          </a:rPr>
                          <m:t>−</m:t>
                        </m:r>
                        <m:r>
                          <a:rPr lang="cs-CZ" sz="2200" b="0" i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121243"/>
                <a:ext cx="1800200" cy="572849"/>
              </a:xfrm>
              <a:prstGeom prst="rect">
                <a:avLst/>
              </a:prstGeom>
              <a:blipFill>
                <a:blip r:embed="rId3"/>
                <a:stretch>
                  <a:fillRect l="-4392" b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Přímá spojnice 60"/>
          <p:cNvCxnSpPr/>
          <p:nvPr/>
        </p:nvCxnSpPr>
        <p:spPr>
          <a:xfrm>
            <a:off x="899592" y="1234426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5364088" y="1306434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>
            <a:extLst>
              <a:ext uri="{FF2B5EF4-FFF2-40B4-BE49-F238E27FC236}">
                <a16:creationId xmlns:a16="http://schemas.microsoft.com/office/drawing/2014/main" id="{0EA7DBCF-9242-47C3-9739-13A7D2D55D21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255E4298-88AF-461E-B9C2-BAE7F45AF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dosazovací metoda</a:t>
            </a:r>
          </a:p>
        </p:txBody>
      </p:sp>
      <p:sp>
        <p:nvSpPr>
          <p:cNvPr id="4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08390B-85E5-4914-A17A-0A9750347CD4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0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882E82-C638-478B-813F-7E56A1B47E83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Obdélní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C968E91-AC55-49BB-B5FD-2A37AE964812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543B97F5-2ACA-4D22-8104-5EEDDD060FB9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90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6" grpId="0"/>
      <p:bldP spid="29" grpId="0"/>
      <p:bldP spid="33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7" grpId="0"/>
      <p:bldP spid="48" grpId="0"/>
      <p:bldP spid="51" grpId="0"/>
      <p:bldP spid="52" grpId="0"/>
      <p:bldP spid="53" grpId="0"/>
      <p:bldP spid="58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114280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2x + 3y = 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3606" y="159656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3y = 3 - 2x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23728" y="1610978"/>
                <a:ext cx="2808312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 - 6.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3−2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21</a:t>
                </a:r>
                <a:r>
                  <a:rPr lang="cs-CZ" sz="22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610978"/>
                <a:ext cx="2808312" cy="572849"/>
              </a:xfrm>
              <a:prstGeom prst="rect">
                <a:avLst/>
              </a:prstGeom>
              <a:blipFill>
                <a:blip r:embed="rId2"/>
                <a:stretch>
                  <a:fillRect l="-2820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2483768" y="2585991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9x = 27 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5150802"/>
            <a:ext cx="4526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2.3 + 3.(-1) = 6 - 3 = </a:t>
            </a:r>
            <a:r>
              <a:rPr lang="cs-CZ" sz="2200" b="1" dirty="0"/>
              <a:t>3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3</a:t>
            </a:r>
            <a:r>
              <a:rPr lang="cs-CZ" sz="2200" dirty="0"/>
              <a:t>             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L</a:t>
            </a:r>
            <a:r>
              <a:rPr lang="cs-CZ" sz="2200" baseline="-25000" dirty="0"/>
              <a:t>2</a:t>
            </a:r>
            <a:r>
              <a:rPr lang="cs-CZ" sz="2200" dirty="0"/>
              <a:t> = 5.3 - 6.(-1) = 15 + 6 = </a:t>
            </a:r>
            <a:r>
              <a:rPr lang="cs-CZ" sz="2200" b="1" dirty="0"/>
              <a:t>21</a:t>
            </a:r>
            <a:r>
              <a:rPr lang="cs-CZ" sz="2200" dirty="0"/>
              <a:t>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21</a:t>
            </a:r>
            <a:r>
              <a:rPr lang="cs-CZ" sz="2200" dirty="0"/>
              <a:t>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4934778"/>
            <a:ext cx="4662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4.(-2) + 2.3 = -8 + 6 = </a:t>
            </a:r>
            <a:r>
              <a:rPr lang="cs-CZ" sz="2200" b="1" dirty="0"/>
              <a:t>-2 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-2            </a:t>
            </a:r>
            <a:r>
              <a:rPr lang="cs-CZ" sz="2200" dirty="0"/>
              <a:t>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L</a:t>
            </a:r>
            <a:r>
              <a:rPr lang="cs-CZ" sz="2200" baseline="-25000" dirty="0"/>
              <a:t>2</a:t>
            </a:r>
            <a:r>
              <a:rPr lang="cs-CZ" sz="2200" dirty="0"/>
              <a:t> = -7.(-2) + 6.3 = 14 + 18= </a:t>
            </a:r>
            <a:r>
              <a:rPr lang="cs-CZ" sz="2200" b="1" dirty="0"/>
              <a:t>32</a:t>
            </a:r>
            <a:r>
              <a:rPr lang="cs-CZ" sz="2200" dirty="0"/>
              <a:t>    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32</a:t>
            </a:r>
            <a:r>
              <a:rPr lang="cs-CZ" sz="2200" dirty="0"/>
              <a:t>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979712" y="2153943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5x - 6 + 4x = 21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70352" y="3566626"/>
            <a:ext cx="1449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-1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535546" y="1190362"/>
            <a:ext cx="2052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4x + 2y = -2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44008" y="1661268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2y = -2 - 4x 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483431" y="1628800"/>
            <a:ext cx="2687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-7x + 6.</a:t>
            </a:r>
            <a:r>
              <a:rPr lang="cs-CZ" sz="2200" dirty="0">
                <a:ea typeface="Cambria Math" panose="02040503050406030204" pitchFamily="18" charset="0"/>
              </a:rPr>
              <a:t>(-1 - 2x) </a:t>
            </a:r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= 32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732240" y="2643296"/>
            <a:ext cx="2555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-19x = 38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884368" y="3104961"/>
            <a:ext cx="1080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= -2  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716016" y="3566626"/>
            <a:ext cx="115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3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495906" y="2132856"/>
            <a:ext cx="298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-7x - 6 - 12x = 32</a:t>
            </a:r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4644008" y="2050925"/>
                <a:ext cx="1800200" cy="57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2−4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050925"/>
                <a:ext cx="1800200" cy="571118"/>
              </a:xfrm>
              <a:prstGeom prst="rect">
                <a:avLst/>
              </a:prstGeom>
              <a:blipFill>
                <a:blip r:embed="rId3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1769790" y="4322710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3;-1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269194" y="4060084"/>
            <a:ext cx="2299238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-2;3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57622" y="2082617"/>
                <a:ext cx="1512168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3−2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22" y="2082617"/>
                <a:ext cx="1512168" cy="572849"/>
              </a:xfrm>
              <a:prstGeom prst="rect">
                <a:avLst/>
              </a:prstGeom>
              <a:blipFill>
                <a:blip r:embed="rId4"/>
                <a:stretch>
                  <a:fillRect l="-5242" b="-63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102924" y="758314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e)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39428" y="732000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f)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568366" y="3117111"/>
            <a:ext cx="228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y = -1 – 2.(-2)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627784" y="3022744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x = 3  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2699816" y="2044249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699792" y="1953656"/>
            <a:ext cx="3598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200" dirty="0"/>
              <a:t>1</a:t>
            </a:r>
          </a:p>
        </p:txBody>
      </p:sp>
      <p:cxnSp>
        <p:nvCxnSpPr>
          <p:cNvPr id="59" name="Přímá spojnice 58"/>
          <p:cNvCxnSpPr/>
          <p:nvPr/>
        </p:nvCxnSpPr>
        <p:spPr>
          <a:xfrm flipV="1">
            <a:off x="2735816" y="1789402"/>
            <a:ext cx="144000" cy="21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V="1">
            <a:off x="3203848" y="1982450"/>
            <a:ext cx="108000" cy="21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2663886" y="1478394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247856" y="1964676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69" name="Přímá spojnice 68"/>
          <p:cNvCxnSpPr/>
          <p:nvPr/>
        </p:nvCxnSpPr>
        <p:spPr>
          <a:xfrm>
            <a:off x="971600" y="1197258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2258383" y="1134903"/>
            <a:ext cx="2097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5x - 6y  =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179512" y="2774538"/>
                <a:ext cx="3672408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3−2</m:t>
                        </m:r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.3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74538"/>
                <a:ext cx="3672408" cy="572849"/>
              </a:xfrm>
              <a:prstGeom prst="rect">
                <a:avLst/>
              </a:prstGeom>
              <a:blipFill>
                <a:blip r:embed="rId5"/>
                <a:stretch>
                  <a:fillRect l="-498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ovéPole 71"/>
          <p:cNvSpPr txBox="1"/>
          <p:nvPr/>
        </p:nvSpPr>
        <p:spPr>
          <a:xfrm>
            <a:off x="6858029" y="1177268"/>
            <a:ext cx="2052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-7x + 6y = 32</a:t>
            </a:r>
          </a:p>
        </p:txBody>
      </p:sp>
      <p:cxnSp>
        <p:nvCxnSpPr>
          <p:cNvPr id="73" name="Přímá spojnice 72"/>
          <p:cNvCxnSpPr/>
          <p:nvPr/>
        </p:nvCxnSpPr>
        <p:spPr>
          <a:xfrm>
            <a:off x="5436096" y="1262370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/>
          <p:cNvSpPr txBox="1"/>
          <p:nvPr/>
        </p:nvSpPr>
        <p:spPr>
          <a:xfrm>
            <a:off x="4626295" y="2622352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y = -1 -2x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7EE0173D-B134-4079-A985-388BBB6B6FF7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00EBAB4E-5EB9-4A69-B0F8-9B6154C4C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dosazovací metoda</a:t>
            </a:r>
          </a:p>
        </p:txBody>
      </p:sp>
      <p:sp>
        <p:nvSpPr>
          <p:cNvPr id="5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E7BACE-D86B-4910-A7D4-55C578120037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B44FA0E-F4CD-475B-AADB-BFBA6F16CA88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6" name="Obdélník 5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96D6F7E-27A2-4CCC-8882-7D031E8284F1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B0860418-43F2-4A73-BAB6-F5E5BA86B1D6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59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6" grpId="0"/>
      <p:bldP spid="29" grpId="0"/>
      <p:bldP spid="33" grpId="0"/>
      <p:bldP spid="36" grpId="0"/>
      <p:bldP spid="37" grpId="0"/>
      <p:bldP spid="38" grpId="0"/>
      <p:bldP spid="39" grpId="0"/>
      <p:bldP spid="43" grpId="0"/>
      <p:bldP spid="45" grpId="0"/>
      <p:bldP spid="47" grpId="0"/>
      <p:bldP spid="51" grpId="0"/>
      <p:bldP spid="52" grpId="0"/>
      <p:bldP spid="53" grpId="0"/>
      <p:bldP spid="49" grpId="0"/>
      <p:bldP spid="48" grpId="0"/>
      <p:bldP spid="58" grpId="0"/>
      <p:bldP spid="61" grpId="0"/>
      <p:bldP spid="62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1" y="1103501"/>
            <a:ext cx="228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2x + 3y = 0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54681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3y = - 2x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95736" y="1495246"/>
                <a:ext cx="2183621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 - 6.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27</a:t>
                </a:r>
                <a:r>
                  <a:rPr lang="cs-CZ" sz="22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495246"/>
                <a:ext cx="2183621" cy="572849"/>
              </a:xfrm>
              <a:prstGeom prst="rect">
                <a:avLst/>
              </a:prstGeom>
              <a:blipFill>
                <a:blip r:embed="rId2"/>
                <a:stretch>
                  <a:fillRect l="-3631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2699792" y="2592379"/>
            <a:ext cx="155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= 3 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4812248"/>
            <a:ext cx="4526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2.3 + 3.(-2) = 6 - 6 = </a:t>
            </a:r>
            <a:r>
              <a:rPr lang="cs-CZ" sz="2200" b="1" dirty="0"/>
              <a:t>0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0</a:t>
            </a:r>
            <a:r>
              <a:rPr lang="cs-CZ" sz="2200" dirty="0"/>
              <a:t>             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L</a:t>
            </a:r>
            <a:r>
              <a:rPr lang="cs-CZ" sz="2200" baseline="-25000" dirty="0"/>
              <a:t>2</a:t>
            </a:r>
            <a:r>
              <a:rPr lang="cs-CZ" sz="2200" dirty="0"/>
              <a:t> = 5.3 - 6.(-2) = 15 + 12 = </a:t>
            </a:r>
            <a:r>
              <a:rPr lang="cs-CZ" sz="2200" b="1" dirty="0"/>
              <a:t>27</a:t>
            </a:r>
            <a:r>
              <a:rPr lang="cs-CZ" sz="2200" dirty="0"/>
              <a:t>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27</a:t>
            </a:r>
            <a:r>
              <a:rPr lang="cs-CZ" sz="2200" dirty="0"/>
              <a:t> 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662264" y="4869160"/>
            <a:ext cx="4373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-2.(-3) + 3.(-4) = 6 - 12 = </a:t>
            </a:r>
            <a:r>
              <a:rPr lang="cs-CZ" sz="2200" b="1" dirty="0"/>
              <a:t>-6</a:t>
            </a:r>
            <a:r>
              <a:rPr lang="cs-CZ" sz="2200" dirty="0"/>
              <a:t> 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-6</a:t>
            </a:r>
            <a:r>
              <a:rPr lang="cs-CZ" sz="2200" dirty="0"/>
              <a:t>            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L</a:t>
            </a:r>
            <a:r>
              <a:rPr lang="cs-CZ" sz="2200" baseline="-25000" dirty="0"/>
              <a:t>2</a:t>
            </a:r>
            <a:r>
              <a:rPr lang="cs-CZ" sz="2200" dirty="0"/>
              <a:t> = 10.(-3) - 9.(-4) = -30 + 36= </a:t>
            </a:r>
            <a:r>
              <a:rPr lang="cs-CZ" sz="2200" b="1" dirty="0"/>
              <a:t>6</a:t>
            </a:r>
            <a:r>
              <a:rPr lang="cs-CZ" sz="2200" dirty="0"/>
              <a:t>    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6</a:t>
            </a:r>
            <a:r>
              <a:rPr lang="cs-CZ" sz="2200" dirty="0"/>
              <a:t>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980728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23528" y="2519210"/>
                <a:ext cx="1620180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2.3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19210"/>
                <a:ext cx="1620180" cy="572849"/>
              </a:xfrm>
              <a:prstGeom prst="rect">
                <a:avLst/>
              </a:prstGeom>
              <a:blipFill>
                <a:blip r:embed="rId3"/>
                <a:stretch>
                  <a:fillRect l="-1128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/>
          <p:nvPr/>
        </p:nvSpPr>
        <p:spPr>
          <a:xfrm>
            <a:off x="2447764" y="2160331"/>
            <a:ext cx="1908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5x + 4x = 27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23528" y="3095274"/>
            <a:ext cx="1250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-2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679562" y="1151058"/>
            <a:ext cx="237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-2x + 3y = -6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39428" y="1697505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3y = -6 + 2x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6479762" y="1599183"/>
                <a:ext cx="2952328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10x - 9.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−6+2</m:t>
                        </m:r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6</a:t>
                </a:r>
                <a:r>
                  <a:rPr lang="cs-CZ" sz="24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762" y="1599183"/>
                <a:ext cx="2952328" cy="616515"/>
              </a:xfrm>
              <a:prstGeom prst="rect">
                <a:avLst/>
              </a:prstGeom>
              <a:blipFill>
                <a:blip r:embed="rId4"/>
                <a:stretch>
                  <a:fillRect l="-3306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/>
          <p:cNvSpPr txBox="1"/>
          <p:nvPr/>
        </p:nvSpPr>
        <p:spPr>
          <a:xfrm>
            <a:off x="6984718" y="2607295"/>
            <a:ext cx="255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4x = -12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884368" y="3073788"/>
            <a:ext cx="1080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= -3  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715372" y="3297304"/>
            <a:ext cx="115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-4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444208" y="2175247"/>
            <a:ext cx="298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10x + 18 - 6x = 6</a:t>
            </a:r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4644008" y="2087162"/>
                <a:ext cx="1800200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−6+2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087162"/>
                <a:ext cx="1800200" cy="572849"/>
              </a:xfrm>
              <a:prstGeom prst="rect">
                <a:avLst/>
              </a:prstGeom>
              <a:blipFill>
                <a:blip r:embed="rId5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827584" y="4149080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3;-2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674828" y="4149080"/>
            <a:ext cx="2156748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-3;-4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95536" y="1924791"/>
                <a:ext cx="1512168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dirty="0" smtClean="0">
                            <a:latin typeface="Cambria Math"/>
                            <a:ea typeface="Cambria Math" panose="02040503050406030204" pitchFamily="18" charset="0"/>
                          </a:rPr>
                          <m:t> −2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24791"/>
                <a:ext cx="1512168" cy="572849"/>
              </a:xfrm>
              <a:prstGeom prst="rect">
                <a:avLst/>
              </a:prstGeom>
              <a:blipFill>
                <a:blip r:embed="rId6"/>
                <a:stretch>
                  <a:fillRect l="-5242" b="-63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102924" y="719010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g)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39428" y="69269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616744" y="2675981"/>
                <a:ext cx="4032448" cy="58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6+2.(−3)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2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744" y="2675981"/>
                <a:ext cx="4032448" cy="587918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Přímá spojnice 53"/>
          <p:cNvCxnSpPr/>
          <p:nvPr/>
        </p:nvCxnSpPr>
        <p:spPr>
          <a:xfrm>
            <a:off x="2808216" y="1947618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2772000" y="1894195"/>
            <a:ext cx="3598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200" dirty="0"/>
              <a:t>1</a:t>
            </a:r>
          </a:p>
        </p:txBody>
      </p:sp>
      <p:cxnSp>
        <p:nvCxnSpPr>
          <p:cNvPr id="57" name="Přímá spojnice 56"/>
          <p:cNvCxnSpPr/>
          <p:nvPr/>
        </p:nvCxnSpPr>
        <p:spPr>
          <a:xfrm flipV="1">
            <a:off x="2787832" y="1692637"/>
            <a:ext cx="144000" cy="21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3131840" y="1894195"/>
            <a:ext cx="216212" cy="20179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2735894" y="1367082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3275856" y="1872709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61" name="Přímá spojnice 60"/>
          <p:cNvCxnSpPr/>
          <p:nvPr/>
        </p:nvCxnSpPr>
        <p:spPr>
          <a:xfrm>
            <a:off x="7251667" y="2047091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7236508" y="1975083"/>
            <a:ext cx="3598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200" dirty="0"/>
              <a:t>1</a:t>
            </a:r>
          </a:p>
        </p:txBody>
      </p:sp>
      <p:cxnSp>
        <p:nvCxnSpPr>
          <p:cNvPr id="63" name="Přímá spojnice 62"/>
          <p:cNvCxnSpPr/>
          <p:nvPr/>
        </p:nvCxnSpPr>
        <p:spPr>
          <a:xfrm flipV="1">
            <a:off x="7308116" y="1805109"/>
            <a:ext cx="159551" cy="17432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V="1">
            <a:off x="7884384" y="1993668"/>
            <a:ext cx="108000" cy="20179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7164288" y="1511098"/>
            <a:ext cx="3598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7938149" y="1994680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2258125" y="1082532"/>
            <a:ext cx="228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5x  - 6y  = 27</a:t>
            </a:r>
          </a:p>
        </p:txBody>
      </p:sp>
      <p:cxnSp>
        <p:nvCxnSpPr>
          <p:cNvPr id="68" name="Přímá spojnice 67"/>
          <p:cNvCxnSpPr/>
          <p:nvPr/>
        </p:nvCxnSpPr>
        <p:spPr>
          <a:xfrm>
            <a:off x="1115616" y="1157954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7020272" y="1146230"/>
            <a:ext cx="237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10x  - 9y  =  6</a:t>
            </a:r>
          </a:p>
        </p:txBody>
      </p:sp>
      <p:cxnSp>
        <p:nvCxnSpPr>
          <p:cNvPr id="70" name="Přímá spojnice 69"/>
          <p:cNvCxnSpPr/>
          <p:nvPr/>
        </p:nvCxnSpPr>
        <p:spPr>
          <a:xfrm>
            <a:off x="5611536" y="1175938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>
            <a:extLst>
              <a:ext uri="{FF2B5EF4-FFF2-40B4-BE49-F238E27FC236}">
                <a16:creationId xmlns:a16="http://schemas.microsoft.com/office/drawing/2014/main" id="{3A467F07-0F1E-4AA2-9DAE-EEC016D8E1ED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35A58483-BA89-4C48-8CBB-A4C7D145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dosazovací metoda</a:t>
            </a:r>
          </a:p>
        </p:txBody>
      </p:sp>
      <p:sp>
        <p:nvSpPr>
          <p:cNvPr id="5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8D12F4-DE87-4741-B497-CC93F73F7C3C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D05D52-569D-424F-947E-E79C3B89800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2" name="Obdélník 7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6D548F6-94EE-4407-96E4-CEDA966D1EA0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77BE043B-13FB-45B7-9494-0D648837A33D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20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6" grpId="0"/>
      <p:bldP spid="29" grpId="0"/>
      <p:bldP spid="33" grpId="0"/>
      <p:bldP spid="36" grpId="0"/>
      <p:bldP spid="37" grpId="0"/>
      <p:bldP spid="38" grpId="0"/>
      <p:bldP spid="39" grpId="0"/>
      <p:bldP spid="43" grpId="0"/>
      <p:bldP spid="45" grpId="0"/>
      <p:bldP spid="47" grpId="0"/>
      <p:bldP spid="51" grpId="0"/>
      <p:bldP spid="52" grpId="0"/>
      <p:bldP spid="53" grpId="0"/>
      <p:bldP spid="49" grpId="0"/>
      <p:bldP spid="56" grpId="0"/>
      <p:bldP spid="59" grpId="0"/>
      <p:bldP spid="60" grpId="0"/>
      <p:bldP spid="62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42805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-x + 2y  = -5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542010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2y = -5 + x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95736" y="1554465"/>
                <a:ext cx="2312934" cy="57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3x - 4.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13</a:t>
                </a:r>
                <a:r>
                  <a:rPr lang="cs-CZ" sz="22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554465"/>
                <a:ext cx="2312934" cy="575927"/>
              </a:xfrm>
              <a:prstGeom prst="rect">
                <a:avLst/>
              </a:prstGeom>
              <a:blipFill>
                <a:blip r:embed="rId2"/>
                <a:stretch>
                  <a:fillRect l="-3421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2843808" y="260148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= 3 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25097" y="4931583"/>
            <a:ext cx="4526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-3 + 2.(-1) = -3 - 2 = </a:t>
            </a:r>
            <a:r>
              <a:rPr lang="cs-CZ" sz="2200" b="1" dirty="0"/>
              <a:t>-5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-5</a:t>
            </a:r>
            <a:r>
              <a:rPr lang="cs-CZ" sz="2200" dirty="0"/>
              <a:t>             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L</a:t>
            </a:r>
            <a:r>
              <a:rPr lang="cs-CZ" sz="2200" baseline="-25000" dirty="0"/>
              <a:t>2</a:t>
            </a:r>
            <a:r>
              <a:rPr lang="cs-CZ" sz="2200" dirty="0"/>
              <a:t> = 3.3 - 4.(-1) = 9 + 4 = </a:t>
            </a:r>
            <a:r>
              <a:rPr lang="cs-CZ" sz="2200" b="1" dirty="0"/>
              <a:t>13</a:t>
            </a:r>
            <a:r>
              <a:rPr lang="cs-CZ" sz="2200" dirty="0"/>
              <a:t>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13</a:t>
            </a:r>
            <a:r>
              <a:rPr lang="cs-CZ" sz="2200" dirty="0"/>
              <a:t> 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536296" y="5078794"/>
            <a:ext cx="4662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4.(-3) + 3.(-2) = -12 - 6 = </a:t>
            </a:r>
            <a:r>
              <a:rPr lang="cs-CZ" sz="2200" b="1" dirty="0"/>
              <a:t>-18 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-18            </a:t>
            </a:r>
            <a:r>
              <a:rPr lang="cs-CZ" sz="2200" dirty="0"/>
              <a:t>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L</a:t>
            </a:r>
            <a:r>
              <a:rPr lang="cs-CZ" sz="2200" baseline="-25000" dirty="0"/>
              <a:t>2</a:t>
            </a:r>
            <a:r>
              <a:rPr lang="cs-CZ" sz="2200" dirty="0"/>
              <a:t> = 5.(-3) - 6.(-2) = -15 + 12= </a:t>
            </a:r>
            <a:r>
              <a:rPr lang="cs-CZ" sz="2200" b="1" dirty="0"/>
              <a:t>-3</a:t>
            </a:r>
            <a:r>
              <a:rPr lang="cs-CZ" sz="2200" dirty="0"/>
              <a:t>    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-3</a:t>
            </a:r>
            <a:r>
              <a:rPr lang="cs-CZ" sz="2200" dirty="0"/>
              <a:t>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79512" y="2536075"/>
                <a:ext cx="2065695" cy="57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36075"/>
                <a:ext cx="2065695" cy="575927"/>
              </a:xfrm>
              <a:prstGeom prst="rect">
                <a:avLst/>
              </a:prstGeom>
              <a:blipFill>
                <a:blip r:embed="rId3"/>
                <a:stretch>
                  <a:fillRect l="-885" b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/>
          <p:nvPr/>
        </p:nvSpPr>
        <p:spPr>
          <a:xfrm>
            <a:off x="2091192" y="2271062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3x + 10 - 2x = 13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35571" y="3176388"/>
            <a:ext cx="2313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-1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572000" y="1190362"/>
            <a:ext cx="2185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4x  + 3y  = -18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44008" y="1595864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3y = -18 - 4x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6623802" y="1592793"/>
                <a:ext cx="2385120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 - 6.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18−4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2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-3</a:t>
                </a:r>
                <a:r>
                  <a:rPr lang="cs-CZ" sz="22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02" y="1592793"/>
                <a:ext cx="2385120" cy="572849"/>
              </a:xfrm>
              <a:prstGeom prst="rect">
                <a:avLst/>
              </a:prstGeom>
              <a:blipFill>
                <a:blip r:embed="rId4"/>
                <a:stretch>
                  <a:fillRect l="-3325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/>
          <p:cNvSpPr txBox="1"/>
          <p:nvPr/>
        </p:nvSpPr>
        <p:spPr>
          <a:xfrm>
            <a:off x="6912734" y="2703691"/>
            <a:ext cx="2195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13x = -39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956376" y="3135739"/>
            <a:ext cx="1080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= -3  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712382" y="3891823"/>
            <a:ext cx="115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-2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588248" y="2271643"/>
            <a:ext cx="2520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5x + 36 + 8x = -3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4644008" y="2057673"/>
                <a:ext cx="1800200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18−4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057673"/>
                <a:ext cx="1800200" cy="572849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884361" y="4154448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3;-1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145059" y="4347601"/>
            <a:ext cx="2299238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-3;-2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23528" y="1919990"/>
                <a:ext cx="1512168" cy="57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19990"/>
                <a:ext cx="1512168" cy="575927"/>
              </a:xfrm>
              <a:prstGeom prst="rect">
                <a:avLst/>
              </a:prstGeom>
              <a:blipFill>
                <a:blip r:embed="rId6"/>
                <a:stretch>
                  <a:fillRect l="-5242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102924" y="719010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a)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39428" y="69269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559595" y="2558514"/>
                <a:ext cx="3611590" cy="63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400">
                            <a:latin typeface="Cambria Math"/>
                            <a:ea typeface="Cambria Math" panose="02040503050406030204" pitchFamily="18" charset="0"/>
                          </a:rPr>
                          <m:t>18−4</m:t>
                        </m:r>
                        <m:r>
                          <a:rPr lang="cs-CZ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.(−3)</m:t>
                        </m:r>
                      </m:num>
                      <m:den>
                        <m:r>
                          <a:rPr lang="cs-CZ" sz="24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95" y="2558514"/>
                <a:ext cx="3611590" cy="632930"/>
              </a:xfrm>
              <a:prstGeom prst="rect">
                <a:avLst/>
              </a:prstGeom>
              <a:blipFill>
                <a:blip r:embed="rId7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5"/>
          <p:cNvCxnSpPr/>
          <p:nvPr/>
        </p:nvCxnSpPr>
        <p:spPr>
          <a:xfrm>
            <a:off x="7236120" y="2024841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7236120" y="1982450"/>
            <a:ext cx="3598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200" dirty="0"/>
              <a:t>1</a:t>
            </a:r>
          </a:p>
        </p:txBody>
      </p:sp>
      <p:cxnSp>
        <p:nvCxnSpPr>
          <p:cNvPr id="56" name="Přímá spojnice 55"/>
          <p:cNvCxnSpPr/>
          <p:nvPr/>
        </p:nvCxnSpPr>
        <p:spPr>
          <a:xfrm flipV="1">
            <a:off x="7236108" y="1765854"/>
            <a:ext cx="144022" cy="21659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V="1">
            <a:off x="7757459" y="1989191"/>
            <a:ext cx="216212" cy="20179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7092110" y="1483186"/>
            <a:ext cx="2880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8184081" y="2044005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60" name="Přímá spojnice 59"/>
          <p:cNvCxnSpPr/>
          <p:nvPr/>
        </p:nvCxnSpPr>
        <p:spPr>
          <a:xfrm>
            <a:off x="2843808" y="2025422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2771800" y="1953414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cxnSp>
        <p:nvCxnSpPr>
          <p:cNvPr id="62" name="Přímá spojnice 61"/>
          <p:cNvCxnSpPr/>
          <p:nvPr/>
        </p:nvCxnSpPr>
        <p:spPr>
          <a:xfrm flipV="1">
            <a:off x="2771800" y="1751622"/>
            <a:ext cx="216212" cy="20179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 flipV="1">
            <a:off x="3275872" y="1953414"/>
            <a:ext cx="144000" cy="18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2771800" y="1478394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3333692" y="1912764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2380095" y="1128373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3x  - 4y = 13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6833067" y="1190362"/>
            <a:ext cx="2185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5x  - 6y  =   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4572000" y="3149720"/>
                <a:ext cx="3611590" cy="63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400">
                            <a:latin typeface="Cambria Math"/>
                            <a:ea typeface="Cambria Math" panose="02040503050406030204" pitchFamily="18" charset="0"/>
                          </a:rPr>
                          <m:t>18</m:t>
                        </m:r>
                        <m:r>
                          <a:rPr lang="cs-CZ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+12</m:t>
                        </m:r>
                      </m:num>
                      <m:den>
                        <m:r>
                          <a:rPr lang="cs-CZ" sz="24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49720"/>
                <a:ext cx="3611590" cy="632930"/>
              </a:xfrm>
              <a:prstGeom prst="rect">
                <a:avLst/>
              </a:prstGeom>
              <a:blipFill>
                <a:blip r:embed="rId8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Přímá spojnice 68"/>
          <p:cNvCxnSpPr/>
          <p:nvPr/>
        </p:nvCxnSpPr>
        <p:spPr>
          <a:xfrm>
            <a:off x="1043608" y="1157954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5544108" y="1262370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>
            <a:extLst>
              <a:ext uri="{FF2B5EF4-FFF2-40B4-BE49-F238E27FC236}">
                <a16:creationId xmlns:a16="http://schemas.microsoft.com/office/drawing/2014/main" id="{5783423C-CFFD-48BC-9536-69D6D6129AAC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2E0EAEF5-8092-4D52-8A63-434FEFD58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dosazovací metoda</a:t>
            </a:r>
          </a:p>
        </p:txBody>
      </p:sp>
      <p:sp>
        <p:nvSpPr>
          <p:cNvPr id="7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5589D-CE3A-4620-89A9-1181786C18FE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DC8E38-1AA5-4A20-8109-6ACEC8F7769A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3" name="Obdélník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4ABE3F-E6A0-4C79-9184-83E13CFF7294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F0733438-7D8C-4D8F-A7A3-0F0BC1E62808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10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6" grpId="0"/>
      <p:bldP spid="29" grpId="0"/>
      <p:bldP spid="33" grpId="0"/>
      <p:bldP spid="36" grpId="0"/>
      <p:bldP spid="37" grpId="0"/>
      <p:bldP spid="38" grpId="0"/>
      <p:bldP spid="39" grpId="0"/>
      <p:bldP spid="43" grpId="0"/>
      <p:bldP spid="45" grpId="0"/>
      <p:bldP spid="47" grpId="0"/>
      <p:bldP spid="51" grpId="0"/>
      <p:bldP spid="52" grpId="0"/>
      <p:bldP spid="53" grpId="0"/>
      <p:bldP spid="49" grpId="0"/>
      <p:bldP spid="54" grpId="0"/>
      <p:bldP spid="58" grpId="0"/>
      <p:bldP spid="59" grpId="0"/>
      <p:bldP spid="61" grpId="0"/>
      <p:bldP spid="64" grpId="0"/>
      <p:bldP spid="65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36511" y="1264165"/>
            <a:ext cx="1939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2x + 3y = 13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2924" y="167582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3y = 13 – 2x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007712" y="1675825"/>
                <a:ext cx="2808312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-8x + 6.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13−2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20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12" y="1675825"/>
                <a:ext cx="2808312" cy="572849"/>
              </a:xfrm>
              <a:prstGeom prst="rect">
                <a:avLst/>
              </a:prstGeom>
              <a:blipFill>
                <a:blip r:embed="rId2"/>
                <a:stretch>
                  <a:fillRect l="-2820" b="-63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796023" y="3154313"/>
                <a:ext cx="1800380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cs-CZ" sz="2200" b="1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2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023" y="3154313"/>
                <a:ext cx="1800380" cy="579774"/>
              </a:xfrm>
              <a:prstGeom prst="rect">
                <a:avLst/>
              </a:prstGeom>
              <a:blipFill>
                <a:blip r:embed="rId3"/>
                <a:stretch>
                  <a:fillRect l="-1017"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-18256" y="5015767"/>
                <a:ext cx="4526926" cy="172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chemeClr val="tx1"/>
                    </a:solidFill>
                  </a:rPr>
                  <a:t>Zk.  L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200" dirty="0">
                    <a:solidFill>
                      <a:schemeClr val="tx1"/>
                    </a:solidFill>
                  </a:rPr>
                  <a:t> = 2.</a:t>
                </a:r>
                <a:r>
                  <a:rPr lang="en-US" sz="22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0" i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 b="0" i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chemeClr val="tx1"/>
                    </a:solidFill>
                  </a:rPr>
                  <a:t> + 3.4 = 1 + 12 = </a:t>
                </a:r>
                <a:r>
                  <a:rPr lang="cs-CZ" sz="2200" b="1" dirty="0">
                    <a:solidFill>
                      <a:schemeClr val="tx1"/>
                    </a:solidFill>
                  </a:rPr>
                  <a:t>13</a:t>
                </a:r>
              </a:p>
              <a:p>
                <a:r>
                  <a:rPr lang="cs-CZ" sz="2200" dirty="0">
                    <a:solidFill>
                      <a:schemeClr val="tx1"/>
                    </a:solidFill>
                  </a:rPr>
                  <a:t>       P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200" dirty="0">
                    <a:solidFill>
                      <a:schemeClr val="tx1"/>
                    </a:solidFill>
                  </a:rPr>
                  <a:t> = </a:t>
                </a:r>
                <a:r>
                  <a:rPr lang="cs-CZ" sz="2200" b="1" dirty="0">
                    <a:solidFill>
                      <a:schemeClr val="tx1"/>
                    </a:solidFill>
                  </a:rPr>
                  <a:t>13</a:t>
                </a:r>
                <a:r>
                  <a:rPr lang="cs-CZ" sz="2200" dirty="0">
                    <a:solidFill>
                      <a:schemeClr val="tx1"/>
                    </a:solidFill>
                  </a:rPr>
                  <a:t>             L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cs-CZ" sz="2200" dirty="0">
                    <a:solidFill>
                      <a:schemeClr val="tx1"/>
                    </a:solidFill>
                  </a:rPr>
                  <a:t>= P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1 </a:t>
                </a:r>
                <a:endParaRPr lang="cs-CZ" sz="2200" dirty="0">
                  <a:solidFill>
                    <a:schemeClr val="tx1"/>
                  </a:solidFill>
                </a:endParaRPr>
              </a:p>
              <a:p>
                <a:r>
                  <a:rPr lang="cs-CZ" sz="2200" dirty="0">
                    <a:solidFill>
                      <a:schemeClr val="tx1"/>
                    </a:solidFill>
                  </a:rPr>
                  <a:t>       L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200" dirty="0">
                    <a:solidFill>
                      <a:schemeClr val="tx1"/>
                    </a:solidFill>
                  </a:rPr>
                  <a:t> = -8.</a:t>
                </a:r>
                <a:r>
                  <a:rPr lang="en-US" sz="22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0" i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 b="0" i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chemeClr val="tx1"/>
                    </a:solidFill>
                  </a:rPr>
                  <a:t> + 6.4 = -4 + 24 = </a:t>
                </a:r>
                <a:r>
                  <a:rPr lang="cs-CZ" sz="2200" b="1" dirty="0">
                    <a:solidFill>
                      <a:schemeClr val="tx1"/>
                    </a:solidFill>
                  </a:rPr>
                  <a:t>20</a:t>
                </a:r>
                <a:r>
                  <a:rPr lang="cs-CZ" sz="2200" dirty="0">
                    <a:solidFill>
                      <a:schemeClr val="tx1"/>
                    </a:solidFill>
                  </a:rPr>
                  <a:t>    </a:t>
                </a:r>
              </a:p>
              <a:p>
                <a:r>
                  <a:rPr lang="cs-CZ" sz="2200" dirty="0">
                    <a:solidFill>
                      <a:schemeClr val="tx1"/>
                    </a:solidFill>
                  </a:rPr>
                  <a:t>       P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200" dirty="0">
                    <a:solidFill>
                      <a:schemeClr val="tx1"/>
                    </a:solidFill>
                  </a:rPr>
                  <a:t> = </a:t>
                </a:r>
                <a:r>
                  <a:rPr lang="cs-CZ" sz="2200" b="1" dirty="0">
                    <a:solidFill>
                      <a:schemeClr val="tx1"/>
                    </a:solidFill>
                  </a:rPr>
                  <a:t>20</a:t>
                </a:r>
                <a:r>
                  <a:rPr lang="cs-CZ" sz="2200" dirty="0">
                    <a:solidFill>
                      <a:schemeClr val="tx1"/>
                    </a:solidFill>
                  </a:rPr>
                  <a:t>             L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cs-CZ" sz="2200" dirty="0">
                    <a:solidFill>
                      <a:schemeClr val="tx1"/>
                    </a:solidFill>
                  </a:rPr>
                  <a:t>=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sz="2200" dirty="0">
                    <a:solidFill>
                      <a:schemeClr val="tx1"/>
                    </a:solidFill>
                  </a:rPr>
                  <a:t>P</a:t>
                </a:r>
                <a:r>
                  <a:rPr lang="cs-CZ" sz="2200" baseline="-25000" dirty="0">
                    <a:solidFill>
                      <a:schemeClr val="tx1"/>
                    </a:solidFill>
                  </a:rPr>
                  <a:t>2</a:t>
                </a:r>
                <a:endParaRPr lang="cs-CZ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56" y="5015767"/>
                <a:ext cx="4526926" cy="1725601"/>
              </a:xfrm>
              <a:prstGeom prst="rect">
                <a:avLst/>
              </a:prstGeom>
              <a:blipFill>
                <a:blip r:embed="rId4"/>
                <a:stretch>
                  <a:fillRect l="-1750" b="-60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/>
          <p:cNvSpPr txBox="1"/>
          <p:nvPr/>
        </p:nvSpPr>
        <p:spPr>
          <a:xfrm>
            <a:off x="4518195" y="5222810"/>
            <a:ext cx="4662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Zk</a:t>
            </a:r>
            <a:r>
              <a:rPr lang="cs-CZ" sz="2200" dirty="0"/>
              <a:t>.  L</a:t>
            </a:r>
            <a:r>
              <a:rPr lang="cs-CZ" sz="2200" baseline="-25000" dirty="0"/>
              <a:t>1</a:t>
            </a:r>
            <a:r>
              <a:rPr lang="cs-CZ" sz="2200" dirty="0"/>
              <a:t> = 3.2 + 2.3 = 6 + 6 = </a:t>
            </a:r>
            <a:r>
              <a:rPr lang="cs-CZ" sz="2200" b="1" dirty="0"/>
              <a:t>12</a:t>
            </a:r>
            <a:endParaRPr lang="cs-CZ" sz="2200" dirty="0"/>
          </a:p>
          <a:p>
            <a:r>
              <a:rPr lang="cs-CZ" sz="2200" dirty="0"/>
              <a:t>       P</a:t>
            </a:r>
            <a:r>
              <a:rPr lang="cs-CZ" sz="2200" baseline="-25000" dirty="0"/>
              <a:t>1</a:t>
            </a:r>
            <a:r>
              <a:rPr lang="cs-CZ" sz="2200" dirty="0"/>
              <a:t> = </a:t>
            </a:r>
            <a:r>
              <a:rPr lang="cs-CZ" sz="2200" b="1" dirty="0"/>
              <a:t>12</a:t>
            </a:r>
            <a:r>
              <a:rPr lang="cs-CZ" sz="2200" dirty="0"/>
              <a:t>            L</a:t>
            </a:r>
            <a:r>
              <a:rPr lang="cs-CZ" sz="2200" baseline="-25000" dirty="0"/>
              <a:t>1 </a:t>
            </a:r>
            <a:r>
              <a:rPr lang="cs-CZ" sz="2200" dirty="0"/>
              <a:t>= P</a:t>
            </a:r>
            <a:r>
              <a:rPr lang="cs-CZ" sz="2200" baseline="-25000" dirty="0"/>
              <a:t>1 </a:t>
            </a:r>
            <a:endParaRPr lang="cs-CZ" sz="2200" dirty="0"/>
          </a:p>
          <a:p>
            <a:r>
              <a:rPr lang="cs-CZ" sz="2200" dirty="0"/>
              <a:t>       L</a:t>
            </a:r>
            <a:r>
              <a:rPr lang="cs-CZ" sz="2200" baseline="-25000" dirty="0"/>
              <a:t>2</a:t>
            </a:r>
            <a:r>
              <a:rPr lang="cs-CZ" sz="2200" dirty="0"/>
              <a:t> = 5.2 + 3.3 = 10 + 9 = </a:t>
            </a:r>
            <a:r>
              <a:rPr lang="cs-CZ" sz="2200" b="1" dirty="0"/>
              <a:t>19</a:t>
            </a:r>
            <a:r>
              <a:rPr lang="cs-CZ" sz="2200" dirty="0"/>
              <a:t>        </a:t>
            </a:r>
          </a:p>
          <a:p>
            <a:r>
              <a:rPr lang="cs-CZ" sz="2200" dirty="0"/>
              <a:t>       P</a:t>
            </a:r>
            <a:r>
              <a:rPr lang="cs-CZ" sz="2200" baseline="-25000" dirty="0"/>
              <a:t>2</a:t>
            </a:r>
            <a:r>
              <a:rPr lang="cs-CZ" sz="2200" dirty="0"/>
              <a:t> = </a:t>
            </a:r>
            <a:r>
              <a:rPr lang="cs-CZ" sz="2200" b="1" dirty="0"/>
              <a:t>19</a:t>
            </a:r>
            <a:r>
              <a:rPr lang="cs-CZ" sz="2200" dirty="0"/>
              <a:t>            L</a:t>
            </a:r>
            <a:r>
              <a:rPr lang="cs-CZ" sz="2200" baseline="-25000" dirty="0"/>
              <a:t>2 </a:t>
            </a:r>
            <a:r>
              <a:rPr lang="cs-CZ" sz="2200" dirty="0"/>
              <a:t>=</a:t>
            </a:r>
            <a:r>
              <a:rPr lang="cs-CZ" sz="2200" baseline="-25000" dirty="0"/>
              <a:t> </a:t>
            </a:r>
            <a:r>
              <a:rPr lang="cs-CZ" sz="2200" dirty="0"/>
              <a:t>P</a:t>
            </a:r>
            <a:r>
              <a:rPr lang="cs-CZ" sz="2200" baseline="-25000" dirty="0"/>
              <a:t>2</a:t>
            </a:r>
            <a:endParaRPr lang="cs-CZ" sz="22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79512" y="2616854"/>
                <a:ext cx="4248472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13−</m:t>
                        </m:r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cs-CZ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16854"/>
                <a:ext cx="4248472" cy="711092"/>
              </a:xfrm>
              <a:prstGeom prst="rect">
                <a:avLst/>
              </a:prstGeom>
              <a:blipFill>
                <a:blip r:embed="rId5"/>
                <a:stretch>
                  <a:fillRect l="-430" b="-51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/>
          <p:nvPr/>
        </p:nvSpPr>
        <p:spPr>
          <a:xfrm>
            <a:off x="2007712" y="2218790"/>
            <a:ext cx="2852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-8x + 26 - 4x = 20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41212" y="3934217"/>
            <a:ext cx="1322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4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644008" y="1311722"/>
            <a:ext cx="237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3x + 2y = 12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716016" y="1830442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2y = 12 - 3x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6707845" y="1821153"/>
                <a:ext cx="2472667" cy="57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 + 3.</a:t>
                </a:r>
                <a:r>
                  <a:rPr lang="cs-CZ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12−3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19</a:t>
                </a: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845" y="1821153"/>
                <a:ext cx="2472667" cy="571118"/>
              </a:xfrm>
              <a:prstGeom prst="rect">
                <a:avLst/>
              </a:prstGeom>
              <a:blipFill>
                <a:blip r:embed="rId6"/>
                <a:stretch>
                  <a:fillRect l="-3202" b="-75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ovéPole 38"/>
          <p:cNvSpPr txBox="1"/>
          <p:nvPr/>
        </p:nvSpPr>
        <p:spPr>
          <a:xfrm>
            <a:off x="8028408" y="3543970"/>
            <a:ext cx="1080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= 2  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787599" y="3327946"/>
            <a:ext cx="115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6888315" y="2354826"/>
                <a:ext cx="2220189" cy="57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 +</a:t>
                </a:r>
                <a:r>
                  <a:rPr lang="cs-CZ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19</a:t>
                </a:r>
                <a:r>
                  <a:rPr lang="cs-CZ" sz="22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315" y="2354826"/>
                <a:ext cx="2220189" cy="571118"/>
              </a:xfrm>
              <a:prstGeom prst="rect">
                <a:avLst/>
              </a:prstGeom>
              <a:blipFill>
                <a:blip r:embed="rId7"/>
                <a:stretch>
                  <a:fillRect l="-3571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4721034" y="2229926"/>
                <a:ext cx="1800200" cy="57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12−3</m:t>
                        </m:r>
                        <m:r>
                          <m:rPr>
                            <m:sty m:val="p"/>
                          </m:rPr>
                          <a:rPr lang="cs-CZ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34" y="2229926"/>
                <a:ext cx="1800200" cy="571118"/>
              </a:xfrm>
              <a:prstGeom prst="rect">
                <a:avLst/>
              </a:prstGeom>
              <a:blipFill>
                <a:blip r:embed="rId8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42"/>
              <p:cNvSpPr>
                <a:spLocks noChangeArrowheads="1"/>
              </p:cNvSpPr>
              <p:nvPr/>
            </p:nvSpPr>
            <p:spPr bwMode="auto">
              <a:xfrm>
                <a:off x="1393422" y="4365104"/>
                <a:ext cx="2016224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2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:r>
                  <a:rPr lang="cs-CZ" sz="2200" b="1" dirty="0" err="1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x;y</a:t>
                </a:r>
                <a:r>
                  <a:rPr lang="en-US" sz="22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r>
                  <a:rPr lang="cs-CZ" sz="22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:r>
                  <a:rPr lang="en-US" sz="22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284C6A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2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;4</a:t>
                </a:r>
                <a:r>
                  <a:rPr lang="en-US" sz="22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endParaRPr lang="cs-CZ" sz="2200" b="1" dirty="0">
                  <a:solidFill>
                    <a:srgbClr val="284C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3422" y="4365104"/>
                <a:ext cx="2016224" cy="525252"/>
              </a:xfrm>
              <a:prstGeom prst="rect">
                <a:avLst/>
              </a:prstGeom>
              <a:blipFill>
                <a:blip r:embed="rId9"/>
                <a:stretch>
                  <a:fillRect l="-909" b="-139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5630634" y="4293096"/>
            <a:ext cx="2299238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2;3</a:t>
            </a:r>
            <a:r>
              <a:rPr lang="en-US" sz="22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2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51520" y="2103310"/>
                <a:ext cx="1512168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13−2</m:t>
                        </m:r>
                        <m:r>
                          <m:rPr>
                            <m:sty m:val="p"/>
                          </m:rP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200" b="0" i="0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03310"/>
                <a:ext cx="1512168" cy="572849"/>
              </a:xfrm>
              <a:prstGeom prst="rect">
                <a:avLst/>
              </a:prstGeom>
              <a:blipFill>
                <a:blip r:embed="rId10"/>
                <a:stretch>
                  <a:fillRect l="-5242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102924" y="764704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c)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39428" y="764704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644008" y="2751882"/>
                <a:ext cx="1872208" cy="63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/>
                            <a:ea typeface="Cambria Math" panose="02040503050406030204" pitchFamily="18" charset="0"/>
                          </a:rPr>
                          <m:t>12−3</m:t>
                        </m:r>
                        <m:r>
                          <a:rPr lang="cs-CZ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cs-CZ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751882"/>
                <a:ext cx="1872208" cy="632930"/>
              </a:xfrm>
              <a:prstGeom prst="rect">
                <a:avLst/>
              </a:prstGeom>
              <a:blipFill>
                <a:blip r:embed="rId11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ovéPole 53"/>
          <p:cNvSpPr txBox="1"/>
          <p:nvPr/>
        </p:nvSpPr>
        <p:spPr>
          <a:xfrm>
            <a:off x="2511768" y="2650838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-12x = -6  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563829" y="2969067"/>
            <a:ext cx="2616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10x + 36</a:t>
            </a:r>
            <a:r>
              <a:rPr lang="cs-CZ" sz="2200" dirty="0">
                <a:ea typeface="Cambria Math" panose="02040503050406030204" pitchFamily="18" charset="0"/>
              </a:rPr>
              <a:t> </a:t>
            </a:r>
            <a:r>
              <a:rPr lang="cs-CZ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– 9x = 38</a:t>
            </a:r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221181" y="1253784"/>
            <a:ext cx="228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-8x + 6y =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120971" y="3331161"/>
                <a:ext cx="2100210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13−</m:t>
                        </m:r>
                        <m: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20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1" y="3331161"/>
                <a:ext cx="2100210" cy="572849"/>
              </a:xfrm>
              <a:prstGeom prst="rect">
                <a:avLst/>
              </a:prstGeom>
              <a:blipFill>
                <a:blip r:embed="rId12"/>
                <a:stretch>
                  <a:fillRect l="-872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ovéPole 65"/>
          <p:cNvSpPr txBox="1"/>
          <p:nvPr/>
        </p:nvSpPr>
        <p:spPr>
          <a:xfrm>
            <a:off x="6948264" y="1158364"/>
            <a:ext cx="237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5x + 3y = 19</a:t>
            </a:r>
          </a:p>
        </p:txBody>
      </p:sp>
      <p:cxnSp>
        <p:nvCxnSpPr>
          <p:cNvPr id="67" name="Přímá spojnice 66"/>
          <p:cNvCxnSpPr/>
          <p:nvPr/>
        </p:nvCxnSpPr>
        <p:spPr>
          <a:xfrm>
            <a:off x="933307" y="1255381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5616136" y="1383730"/>
            <a:ext cx="18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2843808" y="2146782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2771800" y="2074774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cxnSp>
        <p:nvCxnSpPr>
          <p:cNvPr id="71" name="Přímá spojnice 70"/>
          <p:cNvCxnSpPr/>
          <p:nvPr/>
        </p:nvCxnSpPr>
        <p:spPr>
          <a:xfrm flipV="1">
            <a:off x="2771800" y="1872982"/>
            <a:ext cx="216212" cy="20179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 flipV="1">
            <a:off x="3275872" y="2074774"/>
            <a:ext cx="144000" cy="18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2699792" y="1590462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3348076" y="2031802"/>
            <a:ext cx="3598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EAC849AC-601D-4D4A-B0A7-8A02EE7F621D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383D2FFB-7788-4424-A8CC-575EB274B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dosazovací metoda</a:t>
            </a:r>
          </a:p>
        </p:txBody>
      </p:sp>
      <p:sp>
        <p:nvSpPr>
          <p:cNvPr id="5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DC77B3-71C9-4205-A86C-2BC3020EAA3F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48FC90-F86A-44C3-9C2A-5992095086E5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3" name="Obdélník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191037-7D70-4CCC-83C0-9FE711E42E68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6987F986-9F38-48D7-8D46-F4D06FE3BE27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23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6" grpId="0"/>
      <p:bldP spid="29" grpId="0"/>
      <p:bldP spid="33" grpId="0"/>
      <p:bldP spid="36" grpId="0"/>
      <p:bldP spid="37" grpId="0"/>
      <p:bldP spid="39" grpId="0"/>
      <p:bldP spid="43" grpId="0"/>
      <p:bldP spid="45" grpId="0"/>
      <p:bldP spid="47" grpId="0"/>
      <p:bldP spid="51" grpId="0"/>
      <p:bldP spid="52" grpId="0"/>
      <p:bldP spid="53" grpId="0"/>
      <p:bldP spid="49" grpId="0"/>
      <p:bldP spid="54" grpId="0"/>
      <p:bldP spid="58" grpId="0"/>
      <p:bldP spid="70" grpId="0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836712"/>
            <a:ext cx="224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28x + y  = 300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812181" y="791018"/>
            <a:ext cx="237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12x  - 2y  =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42"/>
              <p:cNvSpPr>
                <a:spLocks noChangeArrowheads="1"/>
              </p:cNvSpPr>
              <p:nvPr/>
            </p:nvSpPr>
            <p:spPr bwMode="auto">
              <a:xfrm>
                <a:off x="1801443" y="5220068"/>
                <a:ext cx="2304256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:r>
                  <a:rPr lang="cs-CZ" sz="2400" b="1" dirty="0" err="1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x;y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284C6A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𝟏𝟎</m:t>
                    </m:r>
                  </m:oMath>
                </a14:m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;20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endParaRPr lang="cs-CZ" sz="2400" b="1" dirty="0">
                  <a:solidFill>
                    <a:srgbClr val="284C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1443" y="5220068"/>
                <a:ext cx="2304256" cy="525252"/>
              </a:xfrm>
              <a:prstGeom prst="rect">
                <a:avLst/>
              </a:prstGeom>
              <a:blipFill>
                <a:blip r:embed="rId2"/>
                <a:stretch>
                  <a:fillRect l="-1323" t="-2326" b="-209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661518" y="5300341"/>
            <a:ext cx="2299238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2;5</a:t>
            </a:r>
            <a:r>
              <a:rPr lang="en-US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02924" y="79101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e)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39428" y="764704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f)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3879C70-37D4-46A8-BD9B-A63AB6872B89}"/>
              </a:ext>
            </a:extLst>
          </p:cNvPr>
          <p:cNvSpPr txBox="1"/>
          <p:nvPr/>
        </p:nvSpPr>
        <p:spPr>
          <a:xfrm>
            <a:off x="1917288" y="5888244"/>
            <a:ext cx="2718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300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100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8E48786-6379-4E94-8A03-7658E61F22A2}"/>
              </a:ext>
            </a:extLst>
          </p:cNvPr>
          <p:cNvSpPr txBox="1"/>
          <p:nvPr/>
        </p:nvSpPr>
        <p:spPr>
          <a:xfrm>
            <a:off x="6720764" y="5825593"/>
            <a:ext cx="2718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14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72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127989A8-74A7-42D3-878E-395B846AA89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359C9E8-FA6E-4B08-A72E-7AAFF1252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dosazovací metoda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9C5FCE-FA35-4993-9F70-36F2B1C76F08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D39B7A-8A1C-4694-9EAA-979E95BFA9CA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BF384C-D475-493B-94AA-0895C174CD5D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514E7C5-4116-4E59-9307-F4250E96A763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5BDB6C0-B783-4137-B034-DF4A3639FB27}"/>
              </a:ext>
            </a:extLst>
          </p:cNvPr>
          <p:cNvSpPr txBox="1"/>
          <p:nvPr/>
        </p:nvSpPr>
        <p:spPr>
          <a:xfrm>
            <a:off x="507888" y="1283640"/>
            <a:ext cx="216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y  = 300 – 28x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E1D9FAE-3FF0-4E42-8864-61F2FD1D89FE}"/>
              </a:ext>
            </a:extLst>
          </p:cNvPr>
          <p:cNvSpPr txBox="1"/>
          <p:nvPr/>
        </p:nvSpPr>
        <p:spPr>
          <a:xfrm>
            <a:off x="475926" y="3501008"/>
            <a:ext cx="373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24x  - 7(300 – 28x) = 100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3745302-4840-4A85-9D77-02783AD0AF12}"/>
              </a:ext>
            </a:extLst>
          </p:cNvPr>
          <p:cNvSpPr txBox="1"/>
          <p:nvPr/>
        </p:nvSpPr>
        <p:spPr>
          <a:xfrm>
            <a:off x="484606" y="29969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24x  - 7y = 100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824AF6B3-B394-4166-893F-609FBF990C05}"/>
              </a:ext>
            </a:extLst>
          </p:cNvPr>
          <p:cNvSpPr txBox="1"/>
          <p:nvPr/>
        </p:nvSpPr>
        <p:spPr>
          <a:xfrm>
            <a:off x="467544" y="3979246"/>
            <a:ext cx="397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24x  - 2100 + 196x = 100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00CD18E-6D8D-498D-94B6-EED92E8E1860}"/>
              </a:ext>
            </a:extLst>
          </p:cNvPr>
          <p:cNvSpPr txBox="1"/>
          <p:nvPr/>
        </p:nvSpPr>
        <p:spPr>
          <a:xfrm>
            <a:off x="467544" y="4457484"/>
            <a:ext cx="218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220x = 2200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D194D90D-1024-4FD8-9DEF-F067DF4D3AC2}"/>
              </a:ext>
            </a:extLst>
          </p:cNvPr>
          <p:cNvSpPr txBox="1"/>
          <p:nvPr/>
        </p:nvSpPr>
        <p:spPr>
          <a:xfrm>
            <a:off x="441806" y="4911435"/>
            <a:ext cx="218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= 10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9476C64-756C-4E90-BC13-0F506E516534}"/>
              </a:ext>
            </a:extLst>
          </p:cNvPr>
          <p:cNvSpPr txBox="1"/>
          <p:nvPr/>
        </p:nvSpPr>
        <p:spPr>
          <a:xfrm>
            <a:off x="480413" y="1748800"/>
            <a:ext cx="257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y  = 300 – 28.10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832ED8E-38C3-4653-84B1-7E3CC567B082}"/>
              </a:ext>
            </a:extLst>
          </p:cNvPr>
          <p:cNvSpPr txBox="1"/>
          <p:nvPr/>
        </p:nvSpPr>
        <p:spPr>
          <a:xfrm>
            <a:off x="451340" y="2241582"/>
            <a:ext cx="257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 = 20</a:t>
            </a:r>
            <a:endParaRPr lang="cs-CZ" sz="2400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26B15F7-58CA-458A-ACA3-3022153AE413}"/>
              </a:ext>
            </a:extLst>
          </p:cNvPr>
          <p:cNvSpPr txBox="1"/>
          <p:nvPr/>
        </p:nvSpPr>
        <p:spPr>
          <a:xfrm>
            <a:off x="5003586" y="3085509"/>
            <a:ext cx="237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11x +10y = 72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CB13BB33-236E-4F4A-AB70-839E32EB5AEB}"/>
              </a:ext>
            </a:extLst>
          </p:cNvPr>
          <p:cNvSpPr txBox="1"/>
          <p:nvPr/>
        </p:nvSpPr>
        <p:spPr>
          <a:xfrm>
            <a:off x="4989924" y="1239143"/>
            <a:ext cx="289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-2y  = 14 – 12x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AAD1FCC8-040C-4870-BC4D-5ECC10A0B767}"/>
              </a:ext>
            </a:extLst>
          </p:cNvPr>
          <p:cNvSpPr txBox="1"/>
          <p:nvPr/>
        </p:nvSpPr>
        <p:spPr>
          <a:xfrm>
            <a:off x="5061932" y="1700808"/>
            <a:ext cx="224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y  = -7 + 6x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4E4B092C-390D-4D07-867D-CE5671409B50}"/>
              </a:ext>
            </a:extLst>
          </p:cNvPr>
          <p:cNvSpPr txBox="1"/>
          <p:nvPr/>
        </p:nvSpPr>
        <p:spPr>
          <a:xfrm>
            <a:off x="4989924" y="3532368"/>
            <a:ext cx="411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11x  + 10(-7 + 6x) = 72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310363E-02BD-4A0B-A9CE-C8FE9B6ACE20}"/>
              </a:ext>
            </a:extLst>
          </p:cNvPr>
          <p:cNvSpPr txBox="1"/>
          <p:nvPr/>
        </p:nvSpPr>
        <p:spPr>
          <a:xfrm>
            <a:off x="5004048" y="3975447"/>
            <a:ext cx="411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11x  -70 + 60x = 72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45003368-2401-4AFC-A38C-9616D7737877}"/>
              </a:ext>
            </a:extLst>
          </p:cNvPr>
          <p:cNvSpPr txBox="1"/>
          <p:nvPr/>
        </p:nvSpPr>
        <p:spPr>
          <a:xfrm>
            <a:off x="5004048" y="4453225"/>
            <a:ext cx="411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71x = 142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C80B3F47-B390-4F47-BE76-74AA67E5981C}"/>
              </a:ext>
            </a:extLst>
          </p:cNvPr>
          <p:cNvSpPr txBox="1"/>
          <p:nvPr/>
        </p:nvSpPr>
        <p:spPr>
          <a:xfrm>
            <a:off x="5004048" y="4878997"/>
            <a:ext cx="411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= 2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3C100631-7C5C-44BF-BED8-29491CA5B83E}"/>
              </a:ext>
            </a:extLst>
          </p:cNvPr>
          <p:cNvSpPr txBox="1"/>
          <p:nvPr/>
        </p:nvSpPr>
        <p:spPr>
          <a:xfrm>
            <a:off x="5061932" y="2176985"/>
            <a:ext cx="224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y  = -7 + 6.2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E59EBCFE-0F62-428C-B586-86D777D6A640}"/>
              </a:ext>
            </a:extLst>
          </p:cNvPr>
          <p:cNvSpPr txBox="1"/>
          <p:nvPr/>
        </p:nvSpPr>
        <p:spPr>
          <a:xfrm>
            <a:off x="5008739" y="2584421"/>
            <a:ext cx="224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 = 5</a:t>
            </a:r>
            <a:endParaRPr lang="cs-CZ" sz="2400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26" grpId="0"/>
      <p:bldP spid="27" grpId="0"/>
      <p:bldP spid="37" grpId="0"/>
      <p:bldP spid="38" grpId="0"/>
      <p:bldP spid="40" grpId="0"/>
      <p:bldP spid="43" grpId="0"/>
      <p:bldP spid="44" grpId="0"/>
      <p:bldP spid="47" grpId="0"/>
      <p:bldP spid="48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25" y="836712"/>
            <a:ext cx="8820150" cy="235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Rovnice tvaru </a:t>
            </a:r>
          </a:p>
          <a:p>
            <a:r>
              <a:rPr lang="cs-CZ" sz="3000" i="1" dirty="0"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cs-CZ" sz="3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3000" i="1" dirty="0">
                <a:latin typeface="Times New Roman" pitchFamily="18" charset="0"/>
                <a:cs typeface="Times New Roman" pitchFamily="18" charset="0"/>
              </a:rPr>
              <a:t>x + b</a:t>
            </a:r>
            <a:r>
              <a:rPr lang="cs-CZ" sz="3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3000" i="1" dirty="0">
                <a:latin typeface="Times New Roman" pitchFamily="18" charset="0"/>
                <a:cs typeface="Times New Roman" pitchFamily="18" charset="0"/>
              </a:rPr>
              <a:t>y = c</a:t>
            </a:r>
            <a:r>
              <a:rPr lang="cs-CZ" sz="3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cs-CZ" sz="3000" i="1" dirty="0"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cs-CZ" sz="3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000" i="1" dirty="0">
                <a:latin typeface="Times New Roman" pitchFamily="18" charset="0"/>
                <a:cs typeface="Times New Roman" pitchFamily="18" charset="0"/>
              </a:rPr>
              <a:t>x + b</a:t>
            </a:r>
            <a:r>
              <a:rPr lang="cs-CZ" sz="3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000" i="1" dirty="0">
                <a:latin typeface="Times New Roman" pitchFamily="18" charset="0"/>
                <a:cs typeface="Times New Roman" pitchFamily="18" charset="0"/>
              </a:rPr>
              <a:t>y = c</a:t>
            </a:r>
            <a:r>
              <a:rPr lang="cs-CZ" sz="3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kde a</a:t>
            </a:r>
            <a:r>
              <a:rPr lang="cs-CZ" sz="2400" i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cs-CZ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cs-CZ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, c</a:t>
            </a:r>
            <a:r>
              <a:rPr lang="cs-CZ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, c</a:t>
            </a:r>
            <a:r>
              <a:rPr lang="cs-CZ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R jsou konstanty a  x, y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R jsou dvě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neznámé. 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14428"/>
              </p:ext>
            </p:extLst>
          </p:nvPr>
        </p:nvGraphicFramePr>
        <p:xfrm>
          <a:off x="3059830" y="4293096"/>
          <a:ext cx="223224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Rovnice" r:id="rId3" imgW="799753" imgH="203112" progId="Equation.3">
                  <p:embed/>
                </p:oleObj>
              </mc:Choice>
              <mc:Fallback>
                <p:oleObj name="Rovnice" r:id="rId3" imgW="799753" imgH="203112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0" y="4293096"/>
                        <a:ext cx="2232249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3284984"/>
            <a:ext cx="81899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Příkladem soustavy rovnice jsou například rovnice: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117009"/>
              </p:ext>
            </p:extLst>
          </p:nvPr>
        </p:nvGraphicFramePr>
        <p:xfrm>
          <a:off x="3203848" y="3789040"/>
          <a:ext cx="2016224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" name="Rovnice" r:id="rId5" imgW="710891" imgH="203112" progId="Equation.3">
                  <p:embed/>
                </p:oleObj>
              </mc:Choice>
              <mc:Fallback>
                <p:oleObj name="Rovnice" r:id="rId5" imgW="710891" imgH="203112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789040"/>
                        <a:ext cx="2016224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1520" y="4941168"/>
            <a:ext cx="81899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Řešit  soustavu rovnice znamená nalézt všechny uspořádané dvojice [x; y], které po dosazení do soustavy splní všechny její rovnice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C727773-13AA-4CF3-BD69-404A51A83020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14002E1-927D-421C-B1D7-D21F90E88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Soustavy 2 lineárních rovnic se dvěma neznámými:</a:t>
            </a:r>
          </a:p>
        </p:txBody>
      </p:sp>
      <p:sp>
        <p:nvSpPr>
          <p:cNvPr id="1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7345B8-2518-43FB-B9BF-43FE88221B2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D90722F-1841-43E6-B031-A705294ABC93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Obdélník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C2F78CB-CE0C-4784-8F6D-1A9C5966A23F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35496" y="79101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g)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4644008" y="69269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h)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473889" y="803202"/>
            <a:ext cx="228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-3x + 9y = -6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067600" y="735087"/>
            <a:ext cx="237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8x + 3y =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2"/>
              <p:cNvSpPr>
                <a:spLocks noChangeArrowheads="1"/>
              </p:cNvSpPr>
              <p:nvPr/>
            </p:nvSpPr>
            <p:spPr bwMode="auto">
              <a:xfrm>
                <a:off x="1963063" y="5502721"/>
                <a:ext cx="2016224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:r>
                  <a:rPr lang="cs-CZ" sz="2400" b="1" dirty="0" err="1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x;y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284C6A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;0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endParaRPr lang="cs-CZ" sz="2400" b="1" dirty="0">
                  <a:solidFill>
                    <a:srgbClr val="284C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3063" y="5502721"/>
                <a:ext cx="2016224" cy="525252"/>
              </a:xfrm>
              <a:prstGeom prst="rect">
                <a:avLst/>
              </a:prstGeom>
              <a:blipFill>
                <a:blip r:embed="rId2"/>
                <a:stretch>
                  <a:fillRect l="-1208" t="-3488" b="-197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42"/>
              <p:cNvSpPr>
                <a:spLocks noChangeArrowheads="1"/>
              </p:cNvSpPr>
              <p:nvPr/>
            </p:nvSpPr>
            <p:spPr bwMode="auto">
              <a:xfrm>
                <a:off x="6831859" y="5421417"/>
                <a:ext cx="2299238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:r>
                  <a:rPr lang="cs-CZ" sz="2400" b="1" dirty="0" err="1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x;y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solidFill>
                              <a:srgbClr val="284C6A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284C6A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;2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endParaRPr lang="cs-CZ" sz="2400" b="1" dirty="0">
                  <a:solidFill>
                    <a:srgbClr val="284C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1859" y="5421417"/>
                <a:ext cx="2299238" cy="525252"/>
              </a:xfrm>
              <a:prstGeom prst="rect">
                <a:avLst/>
              </a:prstGeom>
              <a:blipFill>
                <a:blip r:embed="rId3"/>
                <a:stretch>
                  <a:fillRect l="-1326" t="-3448" b="-183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442BBDA4-D1AE-4923-A2C2-BABC32B8F600}"/>
              </a:ext>
            </a:extLst>
          </p:cNvPr>
          <p:cNvSpPr txBox="1"/>
          <p:nvPr/>
        </p:nvSpPr>
        <p:spPr>
          <a:xfrm>
            <a:off x="2069981" y="5982379"/>
            <a:ext cx="2718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-6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10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E21279F-B919-4A8C-8D42-4226970AC414}"/>
              </a:ext>
            </a:extLst>
          </p:cNvPr>
          <p:cNvSpPr txBox="1"/>
          <p:nvPr/>
        </p:nvSpPr>
        <p:spPr>
          <a:xfrm>
            <a:off x="6878353" y="5982379"/>
            <a:ext cx="223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8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-1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127989A8-74A7-42D3-878E-395B846AA89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359C9E8-FA6E-4B08-A72E-7AAFF1252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dosazovací metoda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9C5FCE-FA35-4993-9F70-36F2B1C76F08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D39B7A-8A1C-4694-9EAA-979E95BFA9CA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BF384C-D475-493B-94AA-0895C174CD5D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514E7C5-4116-4E59-9307-F4250E96A763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4B02240-CED1-40A7-87CB-91295848B880}"/>
              </a:ext>
            </a:extLst>
          </p:cNvPr>
          <p:cNvSpPr txBox="1"/>
          <p:nvPr/>
        </p:nvSpPr>
        <p:spPr>
          <a:xfrm>
            <a:off x="473889" y="3212976"/>
            <a:ext cx="228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5x - 2y = 10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B9BD31E0-1C5E-41C8-8898-B5EBA0D5B492}"/>
              </a:ext>
            </a:extLst>
          </p:cNvPr>
          <p:cNvSpPr txBox="1"/>
          <p:nvPr/>
        </p:nvSpPr>
        <p:spPr>
          <a:xfrm>
            <a:off x="5071409" y="3068960"/>
            <a:ext cx="237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12x - 2y = -1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0081349F-1412-4100-8E27-C0CECDA422AE}"/>
              </a:ext>
            </a:extLst>
          </p:cNvPr>
          <p:cNvSpPr txBox="1"/>
          <p:nvPr/>
        </p:nvSpPr>
        <p:spPr>
          <a:xfrm>
            <a:off x="507887" y="1283640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-3x  = -6 - 9y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C5E33F2-BF3E-4FA8-90F7-4D2D1CF177DC}"/>
              </a:ext>
            </a:extLst>
          </p:cNvPr>
          <p:cNvSpPr txBox="1"/>
          <p:nvPr/>
        </p:nvSpPr>
        <p:spPr>
          <a:xfrm>
            <a:off x="493822" y="1736810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x  = 2 + 3y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A980DDB-CEF8-450E-A799-0429A1FFEFF5}"/>
              </a:ext>
            </a:extLst>
          </p:cNvPr>
          <p:cNvSpPr txBox="1"/>
          <p:nvPr/>
        </p:nvSpPr>
        <p:spPr>
          <a:xfrm>
            <a:off x="536447" y="3691827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5.(2 + 3y) - 2y = 10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5836EA8-174B-451F-9AD2-B97ABAAA124F}"/>
              </a:ext>
            </a:extLst>
          </p:cNvPr>
          <p:cNvSpPr txBox="1"/>
          <p:nvPr/>
        </p:nvSpPr>
        <p:spPr>
          <a:xfrm>
            <a:off x="536447" y="4170276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 + 15y - 2y = 10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C9B8BEB8-03FE-46F5-884F-BA56E0874516}"/>
              </a:ext>
            </a:extLst>
          </p:cNvPr>
          <p:cNvSpPr txBox="1"/>
          <p:nvPr/>
        </p:nvSpPr>
        <p:spPr>
          <a:xfrm>
            <a:off x="543906" y="4631941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13y = 0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792166DC-BFE5-43A4-B5D1-D329EFA6D6F9}"/>
              </a:ext>
            </a:extLst>
          </p:cNvPr>
          <p:cNvSpPr txBox="1"/>
          <p:nvPr/>
        </p:nvSpPr>
        <p:spPr>
          <a:xfrm>
            <a:off x="543906" y="5094967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0</a:t>
            </a:r>
            <a:endParaRPr lang="cs-CZ" sz="2400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B969C23D-63C7-41AE-AF70-6AC1E6FD9934}"/>
              </a:ext>
            </a:extLst>
          </p:cNvPr>
          <p:cNvSpPr txBox="1"/>
          <p:nvPr/>
        </p:nvSpPr>
        <p:spPr>
          <a:xfrm>
            <a:off x="475633" y="2183889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x  = 2 + 3.0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011E71EA-C09A-471B-B4BC-8F92C5DE82D5}"/>
              </a:ext>
            </a:extLst>
          </p:cNvPr>
          <p:cNvSpPr txBox="1"/>
          <p:nvPr/>
        </p:nvSpPr>
        <p:spPr>
          <a:xfrm>
            <a:off x="459698" y="2634078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x  = 2</a:t>
            </a:r>
            <a:endParaRPr lang="cs-CZ" sz="2400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0929C130-8D51-4758-B631-02ECF467A42C}"/>
              </a:ext>
            </a:extLst>
          </p:cNvPr>
          <p:cNvSpPr txBox="1"/>
          <p:nvPr/>
        </p:nvSpPr>
        <p:spPr>
          <a:xfrm>
            <a:off x="5067600" y="1199555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3y  = 8 – 8x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FD7534D8-4068-4488-91C7-F6603B0465FC}"/>
                  </a:ext>
                </a:extLst>
              </p:cNvPr>
              <p:cNvSpPr txBox="1"/>
              <p:nvPr/>
            </p:nvSpPr>
            <p:spPr>
              <a:xfrm>
                <a:off x="5094397" y="1628800"/>
                <a:ext cx="3438043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8−8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cs-CZ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cs-CZ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FD7534D8-4068-4488-91C7-F6603B046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397" y="1628800"/>
                <a:ext cx="3438043" cy="703782"/>
              </a:xfrm>
              <a:prstGeom prst="rect">
                <a:avLst/>
              </a:prstGeom>
              <a:blipFill>
                <a:blip r:embed="rId4"/>
                <a:stretch>
                  <a:fillRect l="-2837" t="-6897" b="-146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51F076C2-9B19-4B72-962B-71B4C1BCABFE}"/>
                  </a:ext>
                </a:extLst>
              </p:cNvPr>
              <p:cNvSpPr txBox="1"/>
              <p:nvPr/>
            </p:nvSpPr>
            <p:spPr>
              <a:xfrm>
                <a:off x="5094396" y="3508949"/>
                <a:ext cx="3438043" cy="649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12x - 2.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cs-CZ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m:rPr>
                                <m:sty m:val="p"/>
                              </m:rPr>
                              <a:rPr lang="cs-CZ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cs-CZ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-1</a:t>
                </a:r>
                <a:endParaRPr lang="cs-CZ" sz="2400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51F076C2-9B19-4B72-962B-71B4C1BC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396" y="3508949"/>
                <a:ext cx="3438043" cy="649473"/>
              </a:xfrm>
              <a:prstGeom prst="rect">
                <a:avLst/>
              </a:prstGeom>
              <a:blipFill>
                <a:blip r:embed="rId5"/>
                <a:stretch>
                  <a:fillRect l="-2837" b="-5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CE0B0E24-1AA1-4882-9E9E-10102F8D51E9}"/>
                  </a:ext>
                </a:extLst>
              </p:cNvPr>
              <p:cNvSpPr txBox="1"/>
              <p:nvPr/>
            </p:nvSpPr>
            <p:spPr>
              <a:xfrm>
                <a:off x="5094396" y="4102242"/>
                <a:ext cx="3438043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cs-CZ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-1</a:t>
                </a:r>
                <a:endParaRPr lang="cs-CZ" sz="2400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CE0B0E24-1AA1-4882-9E9E-10102F8D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396" y="4102242"/>
                <a:ext cx="3438043" cy="616515"/>
              </a:xfrm>
              <a:prstGeom prst="rect">
                <a:avLst/>
              </a:prstGeom>
              <a:blipFill>
                <a:blip r:embed="rId6"/>
                <a:stretch>
                  <a:fillRect l="-2837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ovéPole 55">
            <a:extLst>
              <a:ext uri="{FF2B5EF4-FFF2-40B4-BE49-F238E27FC236}">
                <a16:creationId xmlns:a16="http://schemas.microsoft.com/office/drawing/2014/main" id="{D7335B57-9F84-482D-BCF7-BC595FB6BD32}"/>
              </a:ext>
            </a:extLst>
          </p:cNvPr>
          <p:cNvSpPr txBox="1"/>
          <p:nvPr/>
        </p:nvSpPr>
        <p:spPr>
          <a:xfrm>
            <a:off x="5094396" y="4770646"/>
            <a:ext cx="343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36x – 16 + 16x = -3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62FA1CB2-9EC1-419A-AD5C-5B1472CABEB3}"/>
              </a:ext>
            </a:extLst>
          </p:cNvPr>
          <p:cNvSpPr txBox="1"/>
          <p:nvPr/>
        </p:nvSpPr>
        <p:spPr>
          <a:xfrm>
            <a:off x="5076057" y="5203501"/>
            <a:ext cx="165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52x = 13</a:t>
            </a:r>
            <a:endParaRPr lang="cs-CZ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1465F35-4660-4437-911A-2B1DAD021C06}"/>
                  </a:ext>
                </a:extLst>
              </p:cNvPr>
              <p:cNvSpPr txBox="1"/>
              <p:nvPr/>
            </p:nvSpPr>
            <p:spPr>
              <a:xfrm>
                <a:off x="5087908" y="5684043"/>
                <a:ext cx="165160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cs-CZ" sz="2400" b="1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1465F35-4660-4437-911A-2B1DAD021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08" y="5684043"/>
                <a:ext cx="1651604" cy="712631"/>
              </a:xfrm>
              <a:prstGeom prst="rect">
                <a:avLst/>
              </a:prstGeom>
              <a:blipFill>
                <a:blip r:embed="rId7"/>
                <a:stretch>
                  <a:fillRect l="-5904" b="-25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72CE1994-6E99-4FA6-B480-05B2244E4FC4}"/>
                  </a:ext>
                </a:extLst>
              </p:cNvPr>
              <p:cNvSpPr txBox="1"/>
              <p:nvPr/>
            </p:nvSpPr>
            <p:spPr>
              <a:xfrm>
                <a:off x="5067600" y="2258611"/>
                <a:ext cx="1764260" cy="88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8−8.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72CE1994-6E99-4FA6-B480-05B2244E4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00" y="2258611"/>
                <a:ext cx="1764260" cy="882357"/>
              </a:xfrm>
              <a:prstGeom prst="rect">
                <a:avLst/>
              </a:prstGeom>
              <a:blipFill>
                <a:blip r:embed="rId8"/>
                <a:stretch>
                  <a:fillRect l="-5172" b="-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ovéPole 59">
            <a:extLst>
              <a:ext uri="{FF2B5EF4-FFF2-40B4-BE49-F238E27FC236}">
                <a16:creationId xmlns:a16="http://schemas.microsoft.com/office/drawing/2014/main" id="{31EA7DEA-DA51-4922-9438-BEAADD048C72}"/>
              </a:ext>
            </a:extLst>
          </p:cNvPr>
          <p:cNvSpPr txBox="1"/>
          <p:nvPr/>
        </p:nvSpPr>
        <p:spPr>
          <a:xfrm>
            <a:off x="7024852" y="2492896"/>
            <a:ext cx="132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 = 2</a:t>
            </a:r>
            <a:endParaRPr lang="cs-CZ" sz="2400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25" grpId="0"/>
      <p:bldP spid="28" grpId="0"/>
      <p:bldP spid="39" grpId="0"/>
      <p:bldP spid="40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954136"/>
            <a:ext cx="8208911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Najděte řešení soustavy lineárních rovnic:   3x - 2y = 10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	                     				   2x + y = 9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1700808"/>
            <a:ext cx="87129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1. Rovnice vynásobíme tak, abychom po sečtení vynásobených rovnic dostali pouze jednu lineární rovnici s jednou neznámou. Tedy násobíme tak, aby členy se stejnou neznámou představovaly po násobení opačné výrazy. To znamená, aby jejich součet byl nula. 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51520" y="3789040"/>
            <a:ext cx="37444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2. Rovnice sečteme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4860033" y="3501008"/>
            <a:ext cx="18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4932040" y="4221088"/>
            <a:ext cx="18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32040" y="2708920"/>
            <a:ext cx="2088232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3x - 2y = 10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2x + y = 9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020272" y="2708920"/>
            <a:ext cx="1008112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/.2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/.(-3)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860032" y="3429000"/>
            <a:ext cx="2088232" cy="81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6x - 4y = 20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-6x - 3y = -27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51520" y="4509120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3. Vypočítáme neznámou y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860032" y="4149080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-7y = -7 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076056" y="4437112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y = 1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092280" y="4149080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/:(-7)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51520" y="5013176"/>
            <a:ext cx="4284476" cy="105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4. Vypočítanou hodnotu y dosadíme do libovolné z původních rovnic a dopočítáme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834173" y="4921485"/>
            <a:ext cx="2088232" cy="4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3x - 2y = 10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834173" y="5281525"/>
            <a:ext cx="2088232" cy="4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3x - 2.1 = 10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834173" y="5641565"/>
            <a:ext cx="1826060" cy="4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3x - 2 = 10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292080" y="5971988"/>
            <a:ext cx="1466019" cy="4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3x = 12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270494" y="6309320"/>
            <a:ext cx="1466019" cy="4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x = 4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7272239" y="5593244"/>
            <a:ext cx="183276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x;y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4;1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222375" y="6237312"/>
            <a:ext cx="4853681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5. Provedeme zkoušku dosazením do původních rovnic 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660233" y="5643549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/+2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660233" y="5949280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/:3</a:t>
            </a:r>
          </a:p>
        </p:txBody>
      </p:sp>
      <p:sp>
        <p:nvSpPr>
          <p:cNvPr id="31" name="Zahnutá šipka doleva 30">
            <a:hlinkClick r:id="" action="ppaction://hlinkshowjump?jump=firstslide"/>
          </p:cNvPr>
          <p:cNvSpPr/>
          <p:nvPr/>
        </p:nvSpPr>
        <p:spPr>
          <a:xfrm>
            <a:off x="8469288" y="6309320"/>
            <a:ext cx="567208" cy="504000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2BB2E61-BD8B-4748-9EEA-C75071965CD6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787DEE7A-FF93-4C78-B5B9-F98A5E59D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kombinovaná metoda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7EE5D-6176-48BE-9AD0-EA5FD5756478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8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0849E46-A6A9-4BD3-810E-0D0E47FB8BC5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7CCE2E-1E3D-4E9F-AD15-4A15BCEE4F84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5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20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32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9595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4x  - 3y = -10</a:t>
            </a:r>
          </a:p>
          <a:p>
            <a:r>
              <a:rPr lang="cs-CZ" sz="2400" u="sng" dirty="0"/>
              <a:t> 6x  + y  = 18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27784" y="107393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59" y="2177858"/>
            <a:ext cx="206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22x          = 44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1560" y="257680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x</a:t>
            </a:r>
            <a:r>
              <a:rPr lang="cs-CZ" sz="2400" b="1" dirty="0"/>
              <a:t>  = 2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71800" y="215405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57192"/>
            <a:ext cx="452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4.2-3.6 = 8 – 18 = -10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-10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6.2 + 6 = 12 + 6= 18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18  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66478" y="69595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8x  - 10y = 2</a:t>
            </a:r>
          </a:p>
          <a:p>
            <a:r>
              <a:rPr lang="cs-CZ" sz="2400" u="sng" dirty="0"/>
              <a:t> 3x  + 5y = 27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36296" y="107393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66478" y="1424678"/>
            <a:ext cx="224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8x  - 10y  = 2 </a:t>
            </a:r>
          </a:p>
          <a:p>
            <a:r>
              <a:rPr lang="cs-CZ" sz="2400" u="sng" dirty="0"/>
              <a:t> 6x + 10y = 54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66478" y="2177857"/>
            <a:ext cx="213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14x          = 56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066478" y="257680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x</a:t>
            </a:r>
            <a:r>
              <a:rPr lang="cs-CZ" sz="2400" b="1" dirty="0"/>
              <a:t> = 4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64288" y="21836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/:14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162269" y="412788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</a:t>
            </a:r>
            <a:r>
              <a:rPr lang="cs-CZ" sz="2400" dirty="0">
                <a:sym typeface="Wingdings" pitchFamily="2" charset="2"/>
              </a:rPr>
              <a:t>-10)</a:t>
            </a:r>
            <a:endParaRPr lang="cs-CZ" sz="2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57192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8.4 -10.3 = 32 - 30 = 2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1</a:t>
            </a:r>
            <a:r>
              <a:rPr lang="cs-CZ" sz="2400" dirty="0"/>
              <a:t> = 2  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 L</a:t>
            </a:r>
            <a:r>
              <a:rPr lang="cs-CZ" sz="2400" baseline="-25000" dirty="0"/>
              <a:t>2</a:t>
            </a:r>
            <a:r>
              <a:rPr lang="cs-CZ" sz="2400" dirty="0"/>
              <a:t> = 3.4 + 5.3 = 12 + 15 = 27   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2</a:t>
            </a:r>
            <a:r>
              <a:rPr lang="cs-CZ" sz="2400" dirty="0"/>
              <a:t> = 27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555776" y="4581128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2;6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426377" y="4631940"/>
            <a:ext cx="1826143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4;3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77782" y="1391580"/>
            <a:ext cx="2099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4x   - 3y  = -10</a:t>
            </a:r>
          </a:p>
          <a:p>
            <a:r>
              <a:rPr lang="cs-CZ" sz="2400" u="sng" dirty="0"/>
              <a:t>18x + 3y  = 54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55062" y="31621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6x  + y  = 18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41034" y="353701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6.2  + y = 18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41034" y="388252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12  + y  = 18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677255" y="383985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/-12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59632" y="41998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y  = 6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142095" y="30477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8x  - 10y  = 2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128067" y="342261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8.4 - 10y = 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128067" y="417027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-10y = -30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164288" y="38102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/-32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832140" y="4559932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y  = 3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148064" y="381023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32 - 10y = 2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02924" y="70198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639428" y="69269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A3DABEBE-8AE0-4F48-B1B3-350F40F2013A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BA5FADC9-AEC6-4306-BACD-145714640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rovnic - kombinovaná metoda</a:t>
            </a:r>
          </a:p>
        </p:txBody>
      </p:sp>
      <p:sp>
        <p:nvSpPr>
          <p:cNvPr id="5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ED7385-99C0-432A-9AA4-FF14798D92BB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6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BC5378-0767-4563-97D1-17542FFFF4F8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7" name="Obdélník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F3CB704-1209-4A59-9FC7-03B58FF6AD4F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3C471145-24C8-4A4F-959C-D1B78BEA6194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36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6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975562"/>
            <a:ext cx="197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8x  - 5y = 9</a:t>
            </a:r>
          </a:p>
          <a:p>
            <a:r>
              <a:rPr lang="cs-CZ" sz="2400" u="sng" dirty="0"/>
              <a:t> -9x + 3y = 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83768" y="97840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/.3</a:t>
            </a:r>
          </a:p>
          <a:p>
            <a:r>
              <a:rPr lang="cs-CZ" sz="2400" dirty="0"/>
              <a:t>/.5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496" y="245746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-21x           = 42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600" y="285641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x</a:t>
            </a:r>
            <a:r>
              <a:rPr lang="cs-CZ" sz="2400" b="1" dirty="0"/>
              <a:t> = -2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83768" y="2433662"/>
            <a:ext cx="105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/:(-21)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57192"/>
            <a:ext cx="452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8.(-2)-5.(-5) = -16 + 25 = 9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9   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-9.(-2) + 3.(-5) = 18 - 15= 3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3  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r>
              <a:rPr lang="cs-CZ" sz="2400" dirty="0"/>
              <a:t>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778446" y="97556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-2x  - 7y  = 2</a:t>
            </a:r>
          </a:p>
          <a:p>
            <a:r>
              <a:rPr lang="cs-CZ" sz="2400" u="sng" dirty="0"/>
              <a:t> 4x  + 11y = -10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020272" y="95111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778446" y="1704289"/>
            <a:ext cx="224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-4x  - 14y  = 4 </a:t>
            </a:r>
          </a:p>
          <a:p>
            <a:r>
              <a:rPr lang="cs-CZ" sz="2400" u="sng" dirty="0"/>
              <a:t> 4x + 11y = -10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498526" y="2457468"/>
            <a:ext cx="137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-3y = -6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60032" y="285641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y</a:t>
            </a:r>
            <a:r>
              <a:rPr lang="cs-CZ" sz="2400" b="1" dirty="0"/>
              <a:t> = 2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020272" y="246327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</a:t>
            </a:r>
            <a:r>
              <a:rPr lang="cs-CZ" sz="2400" dirty="0">
                <a:sym typeface="Wingdings" pitchFamily="2" charset="2"/>
              </a:rPr>
              <a:t>:(-3)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020272" y="44074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/:4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57192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-2.(-8) -7.2 = 16 - 14 = 2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1</a:t>
            </a:r>
            <a:r>
              <a:rPr lang="cs-CZ" sz="2400" dirty="0"/>
              <a:t> = 2  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 L</a:t>
            </a:r>
            <a:r>
              <a:rPr lang="cs-CZ" sz="2400" baseline="-25000" dirty="0"/>
              <a:t>2</a:t>
            </a:r>
            <a:r>
              <a:rPr lang="cs-CZ" sz="2400" dirty="0"/>
              <a:t> = 4.(-8)+11.2 = -32 + 22 = -10   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2</a:t>
            </a:r>
            <a:r>
              <a:rPr lang="cs-CZ" sz="2400" dirty="0"/>
              <a:t> = -10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267744" y="4703948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-2;-5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138345" y="4775956"/>
            <a:ext cx="1826143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-8;2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0" y="1671191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24x - 15y = 27</a:t>
            </a:r>
          </a:p>
          <a:p>
            <a:r>
              <a:rPr lang="cs-CZ" sz="2400" u="sng" dirty="0"/>
              <a:t> -45x +15y = 15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23014" y="3700189"/>
            <a:ext cx="226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-9.(-2)  + 3y = 3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50291" y="4075036"/>
            <a:ext cx="199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18  + 3y  = 3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69026" y="4420553"/>
            <a:ext cx="20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3y  = -15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339752" y="406022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/-18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03648" y="473791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y  = -5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854062" y="3327375"/>
            <a:ext cx="208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4x  + 11y  = -10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840034" y="3702222"/>
            <a:ext cx="209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4x  + 11.2 = -10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364088" y="444988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4x = -32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020272" y="408984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/-22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760132" y="4839543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x  = -8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148064" y="408984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4x + 22 = -10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11046" y="3320982"/>
            <a:ext cx="226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-9.x  + 3y = 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2924" y="591071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4639428" y="564757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2E576EEF-D82A-48A3-8F86-50CADB60D14A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41347B98-C625-488E-B6F7-584B26B73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rovnic - kombinovaná metoda</a:t>
            </a:r>
          </a:p>
        </p:txBody>
      </p:sp>
      <p:sp>
        <p:nvSpPr>
          <p:cNvPr id="5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BFF08B-0127-46C3-87CB-1D058F3F51BB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06150D4-291B-401B-BD47-4BDCD04FD689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Obdélník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30E172-9BB8-491E-8AD8-3A4477B6F158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810FC311-9EB3-4301-BB42-08EDB9DAA3D6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11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6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903554"/>
            <a:ext cx="197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3x  - 2y =  4</a:t>
            </a:r>
          </a:p>
          <a:p>
            <a:r>
              <a:rPr lang="cs-CZ" sz="2400" u="sng" dirty="0"/>
              <a:t>    x + 3y = -6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27784" y="128153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/.(-3)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2385461"/>
            <a:ext cx="29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-11y = 22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608" y="278441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y</a:t>
            </a:r>
            <a:r>
              <a:rPr lang="cs-CZ" sz="2400" b="1" dirty="0"/>
              <a:t> = -2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27784" y="239127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/:(-11)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57192"/>
            <a:ext cx="452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3.0 - 2.(-2) = 0 + 4 = 4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4   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0 + 3.(-2) = -6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-6  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922462" y="90355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-2x  -   6y  = -14</a:t>
            </a:r>
          </a:p>
          <a:p>
            <a:r>
              <a:rPr lang="cs-CZ" sz="2400" u="sng" dirty="0"/>
              <a:t> 4x  + 15y =   25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164288" y="8791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922462" y="1632281"/>
            <a:ext cx="224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-4x  - 12y = -28 </a:t>
            </a:r>
          </a:p>
          <a:p>
            <a:r>
              <a:rPr lang="cs-CZ" sz="2400" u="sng" dirty="0"/>
              <a:t> 4x + 15y = 25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14550" y="2385460"/>
            <a:ext cx="137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3y = -3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004048" y="278440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y</a:t>
            </a:r>
            <a:r>
              <a:rPr lang="cs-CZ" sz="2400" b="1" dirty="0"/>
              <a:t> = -1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64288" y="239127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</a:t>
            </a:r>
            <a:r>
              <a:rPr lang="cs-CZ" sz="2400" dirty="0">
                <a:sym typeface="Wingdings" pitchFamily="2" charset="2"/>
              </a:rPr>
              <a:t>:3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236296" y="43354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/:4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57192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-2.10 - 6.(-1) = -20 + 6 = -14 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-14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4.10 + 15.(-1) = 40 - 15 = 25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25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339752" y="4581128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0;-2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066337" y="4631940"/>
            <a:ext cx="197015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10;-1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16024" y="1599183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3x - 2y =  4</a:t>
            </a:r>
          </a:p>
          <a:p>
            <a:r>
              <a:rPr lang="cs-CZ" sz="2400" u="sng" dirty="0"/>
              <a:t>   -3x - 9y = 18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11046" y="3742580"/>
            <a:ext cx="226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x + 3.(-2) = -6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76885" y="4117427"/>
            <a:ext cx="199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x - 6 = -6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483768" y="41026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/+6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75656" y="452189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x = 0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004048" y="3255367"/>
            <a:ext cx="208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4x  + 15y  = 25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768026" y="3630214"/>
            <a:ext cx="297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4x  + 15.(-1) = 25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508104" y="437787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4x = 40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236296" y="401783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/+15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6002099" y="4695527"/>
            <a:ext cx="130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x  = 10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364088" y="401783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4x - 15 = 25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99078" y="3363373"/>
            <a:ext cx="175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x  + 3y = -6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2924" y="62068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e)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4639428" y="591071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f)</a:t>
            </a:r>
          </a:p>
        </p:txBody>
      </p:sp>
      <p:sp>
        <p:nvSpPr>
          <p:cNvPr id="52" name="Zahnutá šipka doleva 51">
            <a:hlinkClick r:id="" action="ppaction://hlinkshowjump?jump=firstslide"/>
          </p:cNvPr>
          <p:cNvSpPr/>
          <p:nvPr/>
        </p:nvSpPr>
        <p:spPr>
          <a:xfrm>
            <a:off x="8469288" y="6309320"/>
            <a:ext cx="567208" cy="504000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8D049954-4BF6-43B4-AE86-39C88EC016A1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A381BCF8-6480-4BE1-ACAB-2E82E3C1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rovnic - kombinovaná metoda</a:t>
            </a:r>
          </a:p>
        </p:txBody>
      </p:sp>
      <p:sp>
        <p:nvSpPr>
          <p:cNvPr id="6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F5BA3-1BC0-4F70-BCE5-CE9137A18931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1339ABE-7B78-4F3B-8075-A56871CB4EED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E2351D-B8BB-42F8-B962-A8DBC653949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2FE1490-D3E8-4551-AE02-951F167B6891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012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6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87530"/>
            <a:ext cx="197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2x - 3y = 12</a:t>
            </a:r>
          </a:p>
          <a:p>
            <a:r>
              <a:rPr lang="cs-CZ" sz="2400" u="sng" dirty="0"/>
              <a:t>  4x + 5y =  2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99792" y="7054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/.(-2)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3548" y="2169437"/>
            <a:ext cx="29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11y = -22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59632" y="256838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y</a:t>
            </a:r>
            <a:r>
              <a:rPr lang="cs-CZ" sz="2400" b="1" dirty="0"/>
              <a:t> = -2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43808" y="217524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57192"/>
            <a:ext cx="452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2.3 - 3.(-2) = 6 + 6 = </a:t>
            </a:r>
            <a:r>
              <a:rPr lang="cs-CZ" sz="2400" b="1" dirty="0"/>
              <a:t>12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12</a:t>
            </a:r>
            <a:r>
              <a:rPr lang="cs-CZ" sz="2400" dirty="0"/>
              <a:t> 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4.3 + 5.(-2) = 12 – 10 = </a:t>
            </a:r>
            <a:r>
              <a:rPr lang="cs-CZ" sz="2400" b="1" dirty="0"/>
              <a:t>2 </a:t>
            </a:r>
            <a:r>
              <a:rPr lang="cs-CZ" sz="2400" dirty="0"/>
              <a:t>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2</a:t>
            </a:r>
            <a:r>
              <a:rPr lang="cs-CZ" sz="2400" dirty="0"/>
              <a:t>  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107271" y="68752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-x + 8y = -21</a:t>
            </a:r>
          </a:p>
          <a:p>
            <a:r>
              <a:rPr lang="cs-CZ" sz="2400" u="sng" dirty="0"/>
              <a:t> 2x - 3y = 16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308304" y="66307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860032" y="1416257"/>
            <a:ext cx="224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-2x + 16y = -42 </a:t>
            </a:r>
          </a:p>
          <a:p>
            <a:r>
              <a:rPr lang="cs-CZ" sz="2400" u="sng" dirty="0"/>
              <a:t> 2x -  3y   = 16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508104" y="2169436"/>
            <a:ext cx="137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13y = -26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932040" y="256838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y</a:t>
            </a:r>
            <a:r>
              <a:rPr lang="cs-CZ" sz="2400" b="1" dirty="0"/>
              <a:t> = -2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308304" y="217524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</a:t>
            </a:r>
            <a:r>
              <a:rPr lang="cs-CZ" sz="2400" dirty="0">
                <a:sym typeface="Wingdings" pitchFamily="2" charset="2"/>
              </a:rPr>
              <a:t>:13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236296" y="411946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57192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-5 + 8.(-2) = -5 - 16 = </a:t>
            </a:r>
            <a:r>
              <a:rPr lang="cs-CZ" sz="2400" b="1" dirty="0"/>
              <a:t>-21 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-21        </a:t>
            </a:r>
            <a:r>
              <a:rPr lang="cs-CZ" sz="2400" dirty="0"/>
              <a:t>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2.5 - 3.(-2) = 10 + 6 = </a:t>
            </a:r>
            <a:r>
              <a:rPr lang="cs-CZ" sz="2400" b="1" dirty="0"/>
              <a:t>16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16 </a:t>
            </a:r>
            <a:r>
              <a:rPr lang="cs-CZ" sz="2400" dirty="0"/>
              <a:t>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339752" y="4581128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3;-2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066337" y="4631940"/>
            <a:ext cx="197015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5;-2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39552" y="1383159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-4x + 6y = -24</a:t>
            </a:r>
          </a:p>
          <a:p>
            <a:r>
              <a:rPr lang="cs-CZ" sz="2400" u="sng" dirty="0"/>
              <a:t>  4x + 5y =  2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107504" y="3418550"/>
            <a:ext cx="226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2x - 3.(-2) = 12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00821" y="3793397"/>
            <a:ext cx="199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2x + 6 = 12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411760" y="377859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/-6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115616" y="45515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x = 3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148064" y="3039343"/>
            <a:ext cx="208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2x  - 3y  = 16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932040" y="3414190"/>
            <a:ext cx="213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2x - 3.(-2) = 16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436096" y="416185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2x = 10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236296" y="380181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/-6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940152" y="4479503"/>
            <a:ext cx="130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x  = 5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364088" y="380181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2x + 6 = 16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11046" y="3039343"/>
            <a:ext cx="175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2x - 3y = 12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2924" y="663079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g)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4639428" y="705470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h)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611560" y="4161853"/>
            <a:ext cx="199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2x = 6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411760" y="416739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7204355-FB88-4567-98C0-14E5C9A7AA3F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AB2A1C3-17A8-4DA2-BFAE-FF9AF7F06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rovnic - kombinovaná metoda</a:t>
            </a:r>
          </a:p>
        </p:txBody>
      </p:sp>
      <p:sp>
        <p:nvSpPr>
          <p:cNvPr id="5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E70BB1-E218-48ED-A345-766882CFA718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F1E3E0-7492-45E2-9768-72C64713D4BF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3" name="Obdélník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DF98C6-49BB-4D6A-82D1-9BA652C0367F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EEE1C03A-3F73-4DF8-B34F-6B6EB477C9CC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30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6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831546"/>
            <a:ext cx="197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13x - 6y = -25</a:t>
            </a:r>
          </a:p>
          <a:p>
            <a:r>
              <a:rPr lang="cs-CZ" sz="2400" u="sng" dirty="0"/>
              <a:t>  14x + 8y =  2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83768" y="84948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 .4</a:t>
            </a:r>
          </a:p>
          <a:p>
            <a:r>
              <a:rPr lang="cs-CZ" sz="2400" dirty="0"/>
              <a:t>/ .3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7524" y="2313453"/>
            <a:ext cx="29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94x            = -94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608" y="271240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x</a:t>
            </a:r>
            <a:r>
              <a:rPr lang="cs-CZ" sz="2400" b="1" dirty="0"/>
              <a:t> = -1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27784" y="231926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/:94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57192"/>
            <a:ext cx="452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13.(-</a:t>
            </a:r>
            <a:r>
              <a:rPr lang="cs-CZ" sz="2400"/>
              <a:t>1)-6.2 </a:t>
            </a:r>
            <a:r>
              <a:rPr lang="cs-CZ" sz="2400" dirty="0"/>
              <a:t>= -13 - 12 = </a:t>
            </a:r>
            <a:r>
              <a:rPr lang="cs-CZ" sz="2400" b="1" dirty="0"/>
              <a:t>-25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-25</a:t>
            </a:r>
            <a:r>
              <a:rPr lang="cs-CZ" sz="2400" dirty="0"/>
              <a:t> 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14.(-1) + 8.2 = -14 + 16 = </a:t>
            </a:r>
            <a:r>
              <a:rPr lang="cs-CZ" sz="2400" b="1" dirty="0"/>
              <a:t>2 </a:t>
            </a:r>
            <a:r>
              <a:rPr lang="cs-CZ" sz="2400" dirty="0"/>
              <a:t>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2</a:t>
            </a:r>
            <a:r>
              <a:rPr lang="cs-CZ" sz="2400" dirty="0"/>
              <a:t>  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91247" y="83154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-x + 28y = -30</a:t>
            </a:r>
          </a:p>
          <a:p>
            <a:r>
              <a:rPr lang="cs-CZ" sz="2400" u="sng" dirty="0"/>
              <a:t> 2x - 36y = 40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092280" y="80709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788024" y="1560273"/>
            <a:ext cx="224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-2x + 56y = -60 </a:t>
            </a:r>
          </a:p>
          <a:p>
            <a:r>
              <a:rPr lang="cs-CZ" sz="2400" u="sng" dirty="0"/>
              <a:t> 2x -  36y = 40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436096" y="2313452"/>
            <a:ext cx="137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20y = -20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60032" y="271240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y</a:t>
            </a:r>
            <a:r>
              <a:rPr lang="cs-CZ" sz="2400" b="1" dirty="0"/>
              <a:t> = -1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092280" y="231926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</a:t>
            </a:r>
            <a:r>
              <a:rPr lang="cs-CZ" sz="2400" dirty="0">
                <a:sym typeface="Wingdings" pitchFamily="2" charset="2"/>
              </a:rPr>
              <a:t>:20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380312" y="426347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57192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-2 + 28.(-1) = -2 - 28 = </a:t>
            </a:r>
            <a:r>
              <a:rPr lang="cs-CZ" sz="2400" b="1" dirty="0"/>
              <a:t>-30 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-30        </a:t>
            </a:r>
            <a:r>
              <a:rPr lang="cs-CZ" sz="2400" dirty="0"/>
              <a:t>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2.2 - 36.(-1) = 4 + 36 = </a:t>
            </a:r>
            <a:r>
              <a:rPr lang="cs-CZ" sz="2400" b="1" dirty="0"/>
              <a:t>40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40 </a:t>
            </a:r>
            <a:r>
              <a:rPr lang="cs-CZ" sz="2400" dirty="0"/>
              <a:t>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339752" y="4581128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-1;2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066337" y="4631940"/>
            <a:ext cx="197015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2;-1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23528" y="1527175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52x - 24y = -100</a:t>
            </a:r>
          </a:p>
          <a:p>
            <a:r>
              <a:rPr lang="cs-CZ" sz="2400" u="sng" dirty="0"/>
              <a:t> 42x + 24y =  6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179512" y="3562566"/>
            <a:ext cx="226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14.(-1) + 8y =  2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88853" y="3937413"/>
            <a:ext cx="199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-14 + 8y = 16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555776" y="392260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/+14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03648" y="469552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y = 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292080" y="3183359"/>
            <a:ext cx="208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2x - 36y = 40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3558206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2x – 36.(-1) = 40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580112" y="430587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2x = 4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380312" y="394583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/-36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6084168" y="4623519"/>
            <a:ext cx="130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x  = 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364088" y="394583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2x + 36 = 40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83054" y="3183359"/>
            <a:ext cx="175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14x + 8y =  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5496" y="807095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4572000" y="780781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920901" y="4305869"/>
            <a:ext cx="151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8y = 16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555776" y="431141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ACE4EEE0-C2DE-463D-979C-47309A52DDE1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BD6AEDD3-817E-48ED-8D70-5B17DE0D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rovnic - kombinovaná metoda</a:t>
            </a:r>
          </a:p>
        </p:txBody>
      </p:sp>
      <p:sp>
        <p:nvSpPr>
          <p:cNvPr id="5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FEA263-68A7-424D-921A-7D29A27DCE26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7182FE4-2AA1-42DD-ABFC-679F93713AA7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3" name="Obdélník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C0FCE1B-DF25-42FF-9F1A-0B9A114173D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E9C6D894-EB12-4C54-A4B5-6CE7E84AF099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56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6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75953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19x  - 27y = 3</a:t>
            </a:r>
          </a:p>
          <a:p>
            <a:r>
              <a:rPr lang="cs-CZ" sz="2400" u="sng" dirty="0"/>
              <a:t>-35x + 54y = 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27784" y="77747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552" y="224144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3x              = 9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03648" y="264039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x</a:t>
            </a:r>
            <a:r>
              <a:rPr lang="cs-CZ" sz="2400" b="1" dirty="0"/>
              <a:t> = 3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71800" y="224725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/:3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57192"/>
            <a:ext cx="465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L</a:t>
            </a:r>
            <a:r>
              <a:rPr lang="cs-CZ" sz="2400" baseline="-25000" dirty="0"/>
              <a:t>1</a:t>
            </a:r>
            <a:r>
              <a:rPr lang="cs-CZ" sz="2400" dirty="0"/>
              <a:t> = 19.3 - 27.2 = 57 - 54 = </a:t>
            </a:r>
            <a:r>
              <a:rPr lang="cs-CZ" sz="2400" b="1" dirty="0"/>
              <a:t>3</a:t>
            </a:r>
          </a:p>
          <a:p>
            <a:r>
              <a:rPr lang="cs-CZ" sz="2400" dirty="0"/>
              <a:t>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3</a:t>
            </a:r>
            <a:r>
              <a:rPr lang="cs-CZ" sz="2400" dirty="0"/>
              <a:t> 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L</a:t>
            </a:r>
            <a:r>
              <a:rPr lang="cs-CZ" sz="2400" baseline="-25000" dirty="0"/>
              <a:t>2</a:t>
            </a:r>
            <a:r>
              <a:rPr lang="cs-CZ" sz="2400" dirty="0"/>
              <a:t> = -35.3 + 54.2 = -105 + 108 = </a:t>
            </a:r>
            <a:r>
              <a:rPr lang="cs-CZ" sz="2400" b="1" dirty="0"/>
              <a:t>3 </a:t>
            </a:r>
            <a:r>
              <a:rPr lang="cs-CZ" sz="2400" dirty="0"/>
              <a:t>   </a:t>
            </a:r>
          </a:p>
          <a:p>
            <a:r>
              <a:rPr lang="cs-CZ" sz="2400" dirty="0"/>
              <a:t>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3</a:t>
            </a:r>
            <a:r>
              <a:rPr lang="cs-CZ" sz="2400" dirty="0"/>
              <a:t>  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963255" y="759537"/>
            <a:ext cx="234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10x + 9y  = 7</a:t>
            </a:r>
          </a:p>
          <a:p>
            <a:r>
              <a:rPr lang="cs-CZ" sz="2400" u="sng" dirty="0"/>
              <a:t> 25x + 17y = 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452320" y="735087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/.5</a:t>
            </a:r>
          </a:p>
          <a:p>
            <a:r>
              <a:rPr lang="cs-CZ" sz="2400" dirty="0"/>
              <a:t>/.(-2)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994470" y="1488265"/>
            <a:ext cx="2529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50x + 45y = 35</a:t>
            </a:r>
          </a:p>
          <a:p>
            <a:r>
              <a:rPr lang="cs-CZ" sz="2400" u="sng" dirty="0"/>
              <a:t>-50x - 34y = -2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86557" y="2241444"/>
            <a:ext cx="152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11y = 33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12160" y="264039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y</a:t>
            </a:r>
            <a:r>
              <a:rPr lang="cs-CZ" sz="2400" b="1" dirty="0"/>
              <a:t> = 3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64288" y="224725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</a:t>
            </a:r>
            <a:r>
              <a:rPr lang="cs-CZ" sz="2400" dirty="0">
                <a:sym typeface="Wingdings" pitchFamily="2" charset="2"/>
              </a:rPr>
              <a:t>:11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452320" y="423386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/:10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57192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10.(-2) + 9.3 = -20 + 27 = </a:t>
            </a:r>
            <a:r>
              <a:rPr lang="cs-CZ" sz="2400" b="1" dirty="0"/>
              <a:t>7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7            </a:t>
            </a:r>
            <a:r>
              <a:rPr lang="cs-CZ" sz="2400" dirty="0"/>
              <a:t>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25.(-2) + 17.3 = -50 + 51 = </a:t>
            </a:r>
            <a:r>
              <a:rPr lang="cs-CZ" sz="2400" b="1" dirty="0"/>
              <a:t>1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1 </a:t>
            </a:r>
            <a:r>
              <a:rPr lang="cs-CZ" sz="2400" dirty="0"/>
              <a:t>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339752" y="4581128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3;2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282362" y="4631940"/>
            <a:ext cx="1883992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-2;3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67544" y="1455167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38x – 54y = 6</a:t>
            </a:r>
          </a:p>
          <a:p>
            <a:r>
              <a:rPr lang="cs-CZ" sz="2400" u="sng" dirty="0"/>
              <a:t>-35x + 54y = 3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95536" y="3490558"/>
            <a:ext cx="226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19.3 - 27y = 3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60861" y="3865405"/>
            <a:ext cx="199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57 - 27y = 3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699792" y="385059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/-57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03648" y="462351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/>
              <a:t>y </a:t>
            </a:r>
            <a:r>
              <a:rPr lang="cs-CZ" sz="2400" b="1" dirty="0"/>
              <a:t>= 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364088" y="3111351"/>
            <a:ext cx="208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10x + 9y = 7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240867" y="3486198"/>
            <a:ext cx="213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10x + 9.3 = 7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508104" y="423386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10x = -20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452320" y="387382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/-27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6156176" y="4551511"/>
            <a:ext cx="130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x  = -2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292080" y="387382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10x + 27 = 7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467544" y="3111351"/>
            <a:ext cx="229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19x - 27y = 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74932" y="735087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4639428" y="764704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55576" y="4233861"/>
            <a:ext cx="199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-27y = -54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699792" y="423940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/:(-27)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AD626C1A-F8EC-4C80-A027-584E99E7D64B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C8FAB46F-C9FB-49BF-95FC-0D53858C3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rovnic - kombinovaná metoda</a:t>
            </a:r>
          </a:p>
        </p:txBody>
      </p:sp>
      <p:sp>
        <p:nvSpPr>
          <p:cNvPr id="5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D40D28-F051-4B19-A4B0-686803414070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3251432-E70F-458C-A209-7B417BF32F74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3" name="Obdélník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C97F2BB-6381-4513-8179-DEA3674E1502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0FA341DC-9EBA-4FA8-9881-7347F6EF6AB6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074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6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véPole 55"/>
          <p:cNvSpPr txBox="1"/>
          <p:nvPr/>
        </p:nvSpPr>
        <p:spPr>
          <a:xfrm>
            <a:off x="179511" y="1221203"/>
            <a:ext cx="228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28x + y  = 300</a:t>
            </a:r>
          </a:p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26x  - 3y = 200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4679562" y="1268760"/>
            <a:ext cx="237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13x  - 3y  = 11</a:t>
            </a:r>
          </a:p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 11x + 4y = 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2"/>
              <p:cNvSpPr>
                <a:spLocks noChangeArrowheads="1"/>
              </p:cNvSpPr>
              <p:nvPr/>
            </p:nvSpPr>
            <p:spPr bwMode="auto">
              <a:xfrm>
                <a:off x="611560" y="2204864"/>
                <a:ext cx="2304256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:r>
                  <a:rPr lang="cs-CZ" sz="2400" b="1" dirty="0" err="1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x;y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284C6A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𝟏𝟎</m:t>
                    </m:r>
                  </m:oMath>
                </a14:m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;20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endParaRPr lang="cs-CZ" sz="2400" b="1" dirty="0">
                  <a:solidFill>
                    <a:srgbClr val="284C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204864"/>
                <a:ext cx="2304256" cy="525252"/>
              </a:xfrm>
              <a:prstGeom prst="rect">
                <a:avLst/>
              </a:prstGeom>
              <a:blipFill>
                <a:blip r:embed="rId2"/>
                <a:stretch>
                  <a:fillRect l="-1058" t="-3488" b="-197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6474461" y="2220230"/>
            <a:ext cx="2299238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2;5</a:t>
            </a:r>
            <a:r>
              <a:rPr lang="en-US" sz="2400" b="1" dirty="0">
                <a:solidFill>
                  <a:srgbClr val="284C6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102924" y="836712"/>
            <a:ext cx="71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e)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639428" y="81039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f)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160074" y="3687415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g)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4696578" y="3661101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h)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226284" y="4136969"/>
            <a:ext cx="228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-9x + 5y = -15</a:t>
            </a:r>
          </a:p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25x - 4y  = 12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4726335" y="4184526"/>
            <a:ext cx="237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40x + 3y = 16</a:t>
            </a:r>
          </a:p>
          <a:p>
            <a:r>
              <a:rPr lang="cs-CZ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16x - 2y  = 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2"/>
              <p:cNvSpPr>
                <a:spLocks noChangeArrowheads="1"/>
              </p:cNvSpPr>
              <p:nvPr/>
            </p:nvSpPr>
            <p:spPr bwMode="auto">
              <a:xfrm>
                <a:off x="658333" y="5120630"/>
                <a:ext cx="2016224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:r>
                  <a:rPr lang="cs-CZ" sz="2400" b="1" dirty="0" err="1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x;y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284C6A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;-3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endParaRPr lang="cs-CZ" sz="2400" b="1" dirty="0">
                  <a:solidFill>
                    <a:srgbClr val="284C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333" y="5120630"/>
                <a:ext cx="2016224" cy="525252"/>
              </a:xfrm>
              <a:prstGeom prst="rect">
                <a:avLst/>
              </a:prstGeom>
              <a:blipFill>
                <a:blip r:embed="rId3"/>
                <a:stretch>
                  <a:fillRect l="-1511" t="-2326" r="-906" b="-209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42"/>
              <p:cNvSpPr>
                <a:spLocks noChangeArrowheads="1"/>
              </p:cNvSpPr>
              <p:nvPr/>
            </p:nvSpPr>
            <p:spPr bwMode="auto">
              <a:xfrm>
                <a:off x="6521234" y="5135996"/>
                <a:ext cx="2299238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:r>
                  <a:rPr lang="cs-CZ" sz="2400" b="1" dirty="0" err="1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x;y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solidFill>
                              <a:srgbClr val="284C6A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284C6A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;2</a:t>
                </a:r>
                <a:r>
                  <a:rPr lang="en-US" sz="2400" b="1" dirty="0">
                    <a:solidFill>
                      <a:srgbClr val="284C6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]</a:t>
                </a:r>
                <a:endParaRPr lang="cs-CZ" sz="2400" b="1" dirty="0">
                  <a:solidFill>
                    <a:srgbClr val="284C6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1234" y="5135996"/>
                <a:ext cx="2299238" cy="525252"/>
              </a:xfrm>
              <a:prstGeom prst="rect">
                <a:avLst/>
              </a:prstGeom>
              <a:blipFill>
                <a:blip r:embed="rId4"/>
                <a:stretch>
                  <a:fillRect l="-1326" t="-4651" b="-186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>
            <a:extLst>
              <a:ext uri="{FF2B5EF4-FFF2-40B4-BE49-F238E27FC236}">
                <a16:creationId xmlns:a16="http://schemas.microsoft.com/office/drawing/2014/main" id="{6E40DAE4-E1C6-453E-A913-3B4732CF1FE2}"/>
              </a:ext>
            </a:extLst>
          </p:cNvPr>
          <p:cNvSpPr txBox="1"/>
          <p:nvPr/>
        </p:nvSpPr>
        <p:spPr>
          <a:xfrm>
            <a:off x="3995936" y="548680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F7B15B1-9276-4F0E-9F06-915C115AD9E7}"/>
              </a:ext>
            </a:extLst>
          </p:cNvPr>
          <p:cNvSpPr txBox="1"/>
          <p:nvPr/>
        </p:nvSpPr>
        <p:spPr>
          <a:xfrm>
            <a:off x="773839" y="5766355"/>
            <a:ext cx="250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-15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12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A9AB9ED-0019-4ACC-AEB7-3B91F38C4DC5}"/>
              </a:ext>
            </a:extLst>
          </p:cNvPr>
          <p:cNvSpPr txBox="1"/>
          <p:nvPr/>
        </p:nvSpPr>
        <p:spPr>
          <a:xfrm>
            <a:off x="629821" y="2895387"/>
            <a:ext cx="250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300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200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B75214B-EEBF-4EA7-8103-F5C536FF4087}"/>
              </a:ext>
            </a:extLst>
          </p:cNvPr>
          <p:cNvSpPr txBox="1"/>
          <p:nvPr/>
        </p:nvSpPr>
        <p:spPr>
          <a:xfrm>
            <a:off x="5238333" y="2939773"/>
            <a:ext cx="250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11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42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D40CABC-8EF0-4EFC-8B76-9084F4D747FE}"/>
              </a:ext>
            </a:extLst>
          </p:cNvPr>
          <p:cNvSpPr txBox="1"/>
          <p:nvPr/>
        </p:nvSpPr>
        <p:spPr>
          <a:xfrm>
            <a:off x="5094319" y="5694347"/>
            <a:ext cx="250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Zk.  L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P</a:t>
            </a:r>
            <a:r>
              <a:rPr lang="cs-CZ" sz="2400" baseline="-25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 = 16</a:t>
            </a:r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P</a:t>
            </a:r>
            <a:r>
              <a:rPr lang="cs-CZ" sz="2400" baseline="-25000" dirty="0"/>
              <a:t>2</a:t>
            </a:r>
            <a:r>
              <a:rPr lang="cs-CZ" sz="2400" dirty="0"/>
              <a:t> = 0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6D59B108-2664-4F93-BF91-E1D53C9DD142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A020483-75EC-474B-B8A8-3D0C95724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rovnic - kombinovaná metoda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EE3DDC-5390-42CB-9DEF-FEB20428ADFD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3A8896-F3BD-47A2-AEB0-EBCE1400B311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Obdélník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FCDA37-AD8C-4EEC-969D-3E9B506D883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1D2C2FE-F585-4DBD-A286-578806048CFD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94130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1520" y="908720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Při řešení soustavy rovnic mohou nastat 3 případy: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251520" y="1412776"/>
                <a:ext cx="799288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000" dirty="0">
                    <a:solidFill>
                      <a:schemeClr val="tx1"/>
                    </a:solidFill>
                  </a:rPr>
                  <a:t>1) Soustava rovnic </a:t>
                </a:r>
                <a:r>
                  <a:rPr lang="cs-CZ" altLang="cs-CZ" sz="2000" b="1" dirty="0">
                    <a:solidFill>
                      <a:schemeClr val="tx1"/>
                    </a:solidFill>
                  </a:rPr>
                  <a:t>má jedno řešení </a:t>
                </a:r>
                <a:r>
                  <a:rPr lang="cs-CZ" altLang="cs-CZ" sz="2000" dirty="0">
                    <a:solidFill>
                      <a:schemeClr val="tx1"/>
                    </a:solidFill>
                  </a:rPr>
                  <a:t>– uspořádanou dvojici čísel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12776"/>
                <a:ext cx="7992887" cy="457200"/>
              </a:xfrm>
              <a:prstGeom prst="rect">
                <a:avLst/>
              </a:prstGeom>
              <a:blipFill rotWithShape="1">
                <a:blip r:embed="rId2"/>
                <a:stretch>
                  <a:fillRect l="-763" r="-534" b="-17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251520" y="2420888"/>
                <a:ext cx="8928993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000" dirty="0">
                    <a:solidFill>
                      <a:schemeClr val="tx1"/>
                    </a:solidFill>
                  </a:rPr>
                  <a:t>2) Soustava </a:t>
                </a:r>
                <a:r>
                  <a:rPr lang="cs-CZ" altLang="cs-CZ" sz="2000" b="1" dirty="0">
                    <a:solidFill>
                      <a:schemeClr val="tx1"/>
                    </a:solidFill>
                  </a:rPr>
                  <a:t>má nekonečně mnoho řešení </a:t>
                </a:r>
                <a:r>
                  <a:rPr lang="cs-CZ" altLang="cs-CZ" sz="2000" dirty="0">
                    <a:solidFill>
                      <a:schemeClr val="tx1"/>
                    </a:solidFill>
                  </a:rPr>
                  <a:t>- ke každému x existuje takové y,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000" dirty="0">
                    <a:solidFill>
                      <a:schemeClr val="tx1"/>
                    </a:solidFill>
                  </a:rPr>
                  <a:t>         že uspořádaná dvojice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000" dirty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000" dirty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000" dirty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000" dirty="0">
                    <a:solidFill>
                      <a:schemeClr val="tx1"/>
                    </a:solidFill>
                  </a:rPr>
                  <a:t> je řešením soustavy rovnic</a:t>
                </a:r>
              </a:p>
            </p:txBody>
          </p:sp>
        </mc:Choice>
        <mc:Fallback xmlns="">
          <p:sp>
            <p:nvSpPr>
              <p:cNvPr id="2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420888"/>
                <a:ext cx="8928993" cy="720080"/>
              </a:xfrm>
              <a:prstGeom prst="rect">
                <a:avLst/>
              </a:prstGeom>
              <a:blipFill>
                <a:blip r:embed="rId3"/>
                <a:stretch>
                  <a:fillRect l="-683" t="-4237" r="-68" b="-135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00064" y="3115816"/>
            <a:ext cx="22958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2x + y = 4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619672" y="3429000"/>
            <a:ext cx="20162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-2x - y = -4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547664" y="3835896"/>
            <a:ext cx="20162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0x + 0y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251520" y="4797152"/>
                <a:ext cx="8496944" cy="669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000" dirty="0">
                    <a:solidFill>
                      <a:schemeClr val="tx1"/>
                    </a:solidFill>
                  </a:rPr>
                  <a:t>3) Soustava </a:t>
                </a:r>
                <a:r>
                  <a:rPr lang="cs-CZ" altLang="cs-CZ" sz="2000" b="1" dirty="0">
                    <a:solidFill>
                      <a:schemeClr val="tx1"/>
                    </a:solidFill>
                  </a:rPr>
                  <a:t>nemá řešení </a:t>
                </a:r>
                <a:r>
                  <a:rPr lang="cs-CZ" altLang="cs-CZ" sz="2000" dirty="0">
                    <a:solidFill>
                      <a:schemeClr val="tx1"/>
                    </a:solidFill>
                  </a:rPr>
                  <a:t>– žádná uspořádaná dvojice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000" dirty="0">
                    <a:solidFill>
                      <a:schemeClr val="tx1"/>
                    </a:solidFill>
                  </a:rPr>
                  <a:t>, která by byla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000" dirty="0">
                    <a:solidFill>
                      <a:schemeClr val="tx1"/>
                    </a:solidFill>
                  </a:rPr>
                  <a:t>           řešením soustavy rovnic neexistuje</a:t>
                </a:r>
              </a:p>
            </p:txBody>
          </p:sp>
        </mc:Choice>
        <mc:Fallback xmlns="">
          <p:sp>
            <p:nvSpPr>
              <p:cNvPr id="3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797152"/>
                <a:ext cx="8496944" cy="669776"/>
              </a:xfrm>
              <a:prstGeom prst="rect">
                <a:avLst/>
              </a:prstGeom>
              <a:blipFill>
                <a:blip r:embed="rId4"/>
                <a:stretch>
                  <a:fillRect l="-717" t="-8182" r="-143" b="-1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331640" y="5517232"/>
            <a:ext cx="22958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3x - y = 2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187624" y="5894000"/>
            <a:ext cx="20162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-3x + y = 4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1115616" y="6309320"/>
            <a:ext cx="20162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0x + 0y = 6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259632" y="4330824"/>
            <a:ext cx="7365578" cy="3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Ve zkoušce dosadíme za </a:t>
            </a:r>
            <a:r>
              <a:rPr lang="cs-CZ" altLang="cs-CZ" sz="2000" dirty="0" err="1">
                <a:solidFill>
                  <a:schemeClr val="tx1"/>
                </a:solidFill>
              </a:rPr>
              <a:t>x,y</a:t>
            </a:r>
            <a:r>
              <a:rPr lang="cs-CZ" altLang="cs-CZ" sz="2000" dirty="0">
                <a:solidFill>
                  <a:schemeClr val="tx1"/>
                </a:solidFill>
              </a:rPr>
              <a:t> libovolná čísla splňující podmínku</a:t>
            </a: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569150" y="6284168"/>
            <a:ext cx="24201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Zkoušku neděláme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025624" y="5661248"/>
            <a:ext cx="5146776" cy="6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nebo řešení nesplňuje podmínky (u soustav  s rovnicemi s neznámou ve jmenovateli)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877770" y="1942013"/>
                <a:ext cx="20848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4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4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cs-CZ" sz="2400" b="0" i="1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4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70" y="1942013"/>
                <a:ext cx="208486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39" t="-13333" b="-2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>
          <a:xfrm>
            <a:off x="1547664" y="3842467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3501516" y="3212976"/>
                <a:ext cx="5133330" cy="635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000" dirty="0">
                    <a:solidFill>
                      <a:schemeClr val="tx1"/>
                    </a:solidFill>
                  </a:rPr>
                  <a:t>Řešením soustavy je každá uspořádaná dvojice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000" dirty="0">
                    <a:solidFill>
                      <a:schemeClr val="tx1"/>
                    </a:solidFill>
                  </a:rPr>
                  <a:t> , pro kterou platí y = 4 – 2x </a:t>
                </a:r>
              </a:p>
            </p:txBody>
          </p:sp>
        </mc:Choice>
        <mc:Fallback xmlns="">
          <p:sp>
            <p:nvSpPr>
              <p:cNvPr id="2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1516" y="3212976"/>
                <a:ext cx="5133330" cy="635496"/>
              </a:xfrm>
              <a:prstGeom prst="rect">
                <a:avLst/>
              </a:prstGeom>
              <a:blipFill rotWithShape="1">
                <a:blip r:embed="rId6"/>
                <a:stretch>
                  <a:fillRect l="-1188" t="-10577" b="-22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"/>
              <p:cNvSpPr>
                <a:spLocks noChangeArrowheads="1"/>
              </p:cNvSpPr>
              <p:nvPr/>
            </p:nvSpPr>
            <p:spPr bwMode="auto">
              <a:xfrm>
                <a:off x="3833681" y="3886200"/>
                <a:ext cx="4626751" cy="406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sz="2000" dirty="0">
                    <a:solidFill>
                      <a:schemeClr val="tx1"/>
                    </a:solidFill>
                  </a:rPr>
                  <a:t>Např.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;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]</m:t>
                    </m:r>
                    <m:r>
                      <m:rPr>
                        <m:nor/>
                      </m:rPr>
                      <a:rPr lang="cs-CZ" sz="200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cs-CZ" sz="200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1;2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]</m:t>
                    </m:r>
                  </m:oMath>
                </a14:m>
                <a:r>
                  <a:rPr lang="cs-CZ" altLang="cs-CZ" sz="2000" dirty="0">
                    <a:solidFill>
                      <a:schemeClr val="tx1"/>
                    </a:solidFill>
                  </a:rPr>
                  <a:t>  nebo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;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]</m:t>
                    </m:r>
                    <m:r>
                      <m:rPr>
                        <m:nor/>
                      </m:rPr>
                      <a:rPr lang="cs-CZ" sz="200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cs-CZ" sz="200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cs-CZ" sz="2000" dirty="0">
                        <a:solidFill>
                          <a:schemeClr val="tx1"/>
                        </a:solidFill>
                      </a:rPr>
                      <m:t>0;4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]</m:t>
                    </m:r>
                  </m:oMath>
                </a14:m>
                <a:r>
                  <a:rPr lang="cs-CZ" altLang="cs-CZ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681" y="3886200"/>
                <a:ext cx="4626751" cy="406896"/>
              </a:xfrm>
              <a:prstGeom prst="rect">
                <a:avLst/>
              </a:prstGeom>
              <a:blipFill rotWithShape="1">
                <a:blip r:embed="rId7"/>
                <a:stretch>
                  <a:fillRect l="-1449" t="-9091" b="-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Přímá spojnice 27"/>
          <p:cNvCxnSpPr/>
          <p:nvPr/>
        </p:nvCxnSpPr>
        <p:spPr>
          <a:xfrm>
            <a:off x="1115616" y="6351200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>
            <a:extLst>
              <a:ext uri="{FF2B5EF4-FFF2-40B4-BE49-F238E27FC236}">
                <a16:creationId xmlns:a16="http://schemas.microsoft.com/office/drawing/2014/main" id="{A38E7E5E-3BD2-4826-9BA7-D05B5B94291D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B0A6E7C8-347A-4B91-B31A-F2959F720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4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BAE314-3D43-4B2D-8E9F-6ECAC4F8FB8B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F69AB3-D14D-46D7-BAA8-19CF2E84DA3E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Obdélník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F6DB46A-3496-4878-85C4-6B9AD1F373C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7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9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36" grpId="0"/>
      <p:bldP spid="2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836712"/>
            <a:ext cx="8208911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Najděte řešení soustavy lineárních rovnic:   3x - 2y = 10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	                     				   2x + y = 9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1772816"/>
            <a:ext cx="87129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1. Rovnice vynásobíme tak, abychom po sečtení vynásobených rovnic dostali pouze jednu lineární rovnici s jednou neznámou. Tedy násobíme tak, aby členy se stejnou neznámou představovaly po násobení opačné výrazy. To znamená, aby jejich součet byl nula. 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51520" y="4149080"/>
            <a:ext cx="37444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2. Rovnice sečteme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3995937" y="3717032"/>
            <a:ext cx="18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4067944" y="4509120"/>
            <a:ext cx="18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67944" y="2852936"/>
            <a:ext cx="2088232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3x - 2y = 10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2x + y = 9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156176" y="2852936"/>
            <a:ext cx="1008112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/.2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/.(-3)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995936" y="3690440"/>
            <a:ext cx="2088232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6x - 4y = 20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-6x - 3y = -27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51520" y="4509120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3. Vypočítáme neznámou y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95936" y="4509120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-7y = -7 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211960" y="4941168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y = 1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228184" y="4509120"/>
            <a:ext cx="1008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/:(-7)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06EE5EE-BE30-47E5-BC24-8C55E9D3875A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6079A089-3B4A-4DA8-91DB-13422487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lineárních rovnic – sčítací metoda</a:t>
            </a:r>
          </a:p>
        </p:txBody>
      </p:sp>
      <p:sp>
        <p:nvSpPr>
          <p:cNvPr id="1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2041BC-3F06-45E5-85F6-DFB455194CA6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EBFF8A8-0C38-4663-942B-72DCFFD8313E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Obdélník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172926-5E31-41DB-9AE7-623EBCE4285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20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785976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a)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3606" y="836712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3x + 4y = 15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2x  - 3y  = -7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827582" y="1772816"/>
            <a:ext cx="23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827582" y="1772816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9x + 12y = 45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8x -  12y = -28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827582" y="2680757"/>
            <a:ext cx="23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827582" y="268019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17x           = 17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203846" y="268019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:17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914420" y="3144378"/>
            <a:ext cx="128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u="sng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079269" y="4365104"/>
                <a:ext cx="4283968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400" dirty="0"/>
                  <a:t>Zk.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400" dirty="0"/>
                  <a:t> =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3.1+4. 3=</m:t>
                    </m:r>
                    <m:r>
                      <a:rPr lang="cs-CZ" sz="2400" b="1" i="1" smtClean="0">
                        <a:latin typeface="Cambria Math"/>
                      </a:rPr>
                      <m:t>𝟏𝟓</m:t>
                    </m:r>
                  </m:oMath>
                </a14:m>
                <a:endParaRPr lang="cs-CZ" sz="2400" dirty="0"/>
              </a:p>
              <a:p>
                <a:pPr>
                  <a:spcAft>
                    <a:spcPts val="600"/>
                  </a:spcAft>
                </a:pPr>
                <a:r>
                  <a:rPr lang="cs-CZ" sz="2400" dirty="0"/>
                  <a:t>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4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</a:t>
                </a:r>
                <a:r>
                  <a:rPr lang="cs-CZ" sz="2400" dirty="0"/>
                  <a:t>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 </a:t>
                </a:r>
                <a:r>
                  <a:rPr lang="cs-CZ" sz="2400" dirty="0"/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 </a:t>
                </a:r>
                <a:endParaRPr lang="cs-CZ" sz="2400" dirty="0"/>
              </a:p>
              <a:p>
                <a:pPr>
                  <a:spcAft>
                    <a:spcPts val="600"/>
                  </a:spcAft>
                </a:pPr>
                <a:r>
                  <a:rPr lang="cs-CZ" sz="24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2.1−3.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-7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-7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269" y="4365104"/>
                <a:ext cx="4283968" cy="1800493"/>
              </a:xfrm>
              <a:prstGeom prst="rect">
                <a:avLst/>
              </a:prstGeom>
              <a:blipFill>
                <a:blip r:embed="rId2"/>
                <a:stretch>
                  <a:fillRect l="-2134" t="-3390" b="-67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1130306" y="4251807"/>
                <a:ext cx="23304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6" y="4251807"/>
                <a:ext cx="2330477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/>
          <p:cNvSpPr txBox="1"/>
          <p:nvPr/>
        </p:nvSpPr>
        <p:spPr>
          <a:xfrm>
            <a:off x="3203846" y="13111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.4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239850" y="82190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.3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572000" y="821903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3x + 4y = 15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2x  - 3y  = -7</a:t>
            </a:r>
          </a:p>
        </p:txBody>
      </p:sp>
      <p:cxnSp>
        <p:nvCxnSpPr>
          <p:cNvPr id="54" name="Přímá spojnice 53"/>
          <p:cNvCxnSpPr/>
          <p:nvPr/>
        </p:nvCxnSpPr>
        <p:spPr>
          <a:xfrm>
            <a:off x="4427984" y="1758007"/>
            <a:ext cx="23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4499992" y="1758007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6x + 8y = 30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-6x + 9y = 21</a:t>
            </a:r>
          </a:p>
        </p:txBody>
      </p:sp>
      <p:cxnSp>
        <p:nvCxnSpPr>
          <p:cNvPr id="56" name="Přímá spojnice 55"/>
          <p:cNvCxnSpPr/>
          <p:nvPr/>
        </p:nvCxnSpPr>
        <p:spPr>
          <a:xfrm>
            <a:off x="4427984" y="2665948"/>
            <a:ext cx="23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5004048" y="266538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17y = 51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660232" y="266538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:17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442814" y="3129569"/>
            <a:ext cx="128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u="sng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 = 3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732240" y="1296342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.(-3)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6768244" y="80709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.2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00CFCE55-F1BA-4D7C-B446-86AA99B56C72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47241B2-6C04-4994-98A4-74236CDA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A8EDA1-6DDA-4C06-A9DB-B29B77821489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FD609C-F159-4C05-8696-DE323A4D006A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33F8899-F335-4ECC-82CD-3766F9D49DE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CD8049F-7209-4071-90E7-C47A8DAD6727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9556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7" grpId="0"/>
      <p:bldP spid="28" grpId="0" animBg="1"/>
      <p:bldP spid="29" grpId="0"/>
      <p:bldP spid="30" grpId="0"/>
      <p:bldP spid="53" grpId="0"/>
      <p:bldP spid="55" grpId="0"/>
      <p:bldP spid="57" grpId="0"/>
      <p:bldP spid="58" grpId="0"/>
      <p:bldP spid="59" grpId="0"/>
      <p:bldP spid="60" grpId="0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1195864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2x - 3y = 5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-4x + 6y = 3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115616" y="2131968"/>
            <a:ext cx="22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187624" y="2131968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4x  - 6y = 10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-4x + 6y = 3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115616" y="3039909"/>
            <a:ext cx="22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187624" y="303934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0x + 0y  = 13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539519" y="3787874"/>
            <a:ext cx="502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ea typeface="Cambria Math" pitchFamily="18" charset="0"/>
              </a:rPr>
              <a:t>Soustava rovnic nemá řešení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131840" y="118105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BC2890B-EE76-4449-A602-478092742322}"/>
              </a:ext>
            </a:extLst>
          </p:cNvPr>
          <p:cNvSpPr txBox="1"/>
          <p:nvPr/>
        </p:nvSpPr>
        <p:spPr>
          <a:xfrm>
            <a:off x="251520" y="785976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b)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0E86404-2D27-4BA8-B87E-AA991A1C3E3B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60B471F5-721B-4970-9AFB-D62BDE24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1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271E6B-5E70-4005-B871-591181EA5122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3BCF09-3EE3-4231-86C4-439A90A3483D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Obdélník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B5E8E9-9512-44F0-948E-026C11B76B8C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EF74E6F-E62B-485F-8E96-399438AD91F7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671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 animBg="1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619672" y="1071729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3x + y = -7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-6x - 2y = 14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619672" y="2007833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619672" y="2007833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6x + 2y = -14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-6x - 2y = 14</a:t>
            </a:r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1646852" y="2924944"/>
            <a:ext cx="2088232" cy="5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502836" y="292494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0x + 0y  = 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83568" y="3553852"/>
            <a:ext cx="794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ea typeface="Cambria Math" pitchFamily="18" charset="0"/>
              </a:rPr>
              <a:t>Soustava rovnic má nekonečně mnoho řešení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680729" y="10569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089043" y="4078498"/>
                <a:ext cx="7972110" cy="1006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cs-CZ" altLang="cs-CZ" sz="2800" b="1" dirty="0"/>
                  <a:t>Řešením soustavy je každá uspořádaná dvojice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800" b="1" dirty="0"/>
                  <a:t>, pro kterou platí y = -7 - 3x, např.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800" b="1" dirty="0"/>
                  <a:t>=</a:t>
                </a:r>
                <a:r>
                  <a:rPr lang="en-US" sz="2800" b="1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cs-CZ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−10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800" b="1" dirty="0"/>
                  <a:t> 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43" y="4078498"/>
                <a:ext cx="7972110" cy="1006686"/>
              </a:xfrm>
              <a:prstGeom prst="rect">
                <a:avLst/>
              </a:prstGeom>
              <a:blipFill>
                <a:blip r:embed="rId2"/>
                <a:stretch>
                  <a:fillRect l="-1607" t="-5455" r="-1760" b="-1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51520" y="5278269"/>
                <a:ext cx="8496944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 </a:t>
                </a:r>
                <a:r>
                  <a:rPr lang="cs-CZ" sz="2800" dirty="0"/>
                  <a:t>L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3.1+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−10</m:t>
                        </m:r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latin typeface="Cambria Math"/>
                      </a:rPr>
                      <m:t>−</m:t>
                    </m:r>
                    <m:r>
                      <a:rPr lang="cs-CZ" sz="2800" b="1" i="1" smtClean="0">
                        <a:latin typeface="Cambria Math"/>
                      </a:rPr>
                      <m:t>𝟕</m:t>
                    </m:r>
                  </m:oMath>
                </a14:m>
                <a:r>
                  <a:rPr lang="cs-CZ" sz="2800" dirty="0"/>
                  <a:t>      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800" dirty="0"/>
                  <a:t> = </a:t>
                </a:r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-7</a:t>
                </a:r>
                <a:r>
                  <a:rPr lang="cs-CZ" sz="2800" dirty="0"/>
                  <a:t>      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−6.1−2.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−10</m:t>
                        </m:r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1" i="0" smtClean="0">
                        <a:latin typeface="Cambria Math"/>
                      </a:rPr>
                      <m:t>𝟏𝟒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14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78269"/>
                <a:ext cx="8496944" cy="1031051"/>
              </a:xfrm>
              <a:prstGeom prst="rect">
                <a:avLst/>
              </a:prstGeom>
              <a:blipFill rotWithShape="1">
                <a:blip r:embed="rId3"/>
                <a:stretch>
                  <a:fillRect l="-1435" t="-7101" b="-14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582DE412-55C0-4D37-8921-A6740C911E27}"/>
              </a:ext>
            </a:extLst>
          </p:cNvPr>
          <p:cNvSpPr txBox="1"/>
          <p:nvPr/>
        </p:nvSpPr>
        <p:spPr>
          <a:xfrm>
            <a:off x="251520" y="785976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c)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13E4A97-921D-4603-92A0-C1D39CA9500E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D4B708C-4B0B-49F6-A5EE-20C7D611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2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1C01A4-4403-4911-8E28-1DD697BC8728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BF4F7B-37D1-4B93-A49A-CC5052C53E18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Obdélník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35438AC-C9A4-4B56-90E1-658EB1580BC8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6A3DA35-A0AC-460C-90DA-2074A18D89B8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9082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 animBg="1"/>
      <p:bldP spid="30" grpId="0"/>
      <p:bldP spid="2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632284" y="1340768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3x - 9y = -8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2x - 6y = -6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560276" y="2276872"/>
            <a:ext cx="2304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540506" y="2276872"/>
            <a:ext cx="26120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-6x  + 18y = 16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6x  - 18y  = -18</a:t>
            </a:r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1560276" y="3168317"/>
            <a:ext cx="2304256" cy="16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632284" y="318424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0x  + 0y  = -2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267744" y="4149080"/>
            <a:ext cx="492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ea typeface="Cambria Math" pitchFamily="18" charset="0"/>
              </a:rPr>
              <a:t>Soustava rovnic nemá řešení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792525" y="17870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.3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792524" y="1325379"/>
            <a:ext cx="109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.(-2)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30966F4-AFAD-4BA9-9963-9D40CEE9F961}"/>
              </a:ext>
            </a:extLst>
          </p:cNvPr>
          <p:cNvSpPr txBox="1"/>
          <p:nvPr/>
        </p:nvSpPr>
        <p:spPr>
          <a:xfrm>
            <a:off x="251520" y="785976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d)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03438AA-3D42-402D-A129-36E786CE5C29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942E013A-C0A9-4C6E-8F77-9AF20485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2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A101F6-1DE6-42BD-A471-3CD073EFB203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E462219-FE0F-4958-A135-366F5EC7309A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Obdélník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BAF68DB-DCD9-44F2-8599-C835D5CFB0EF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52D3D63-4BDF-4405-B816-22D2E014AA5F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15759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 animBg="1"/>
      <p:bldP spid="30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1340768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5x + 3y = -11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x  - 4y  = 7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79512" y="2276872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79512" y="2276872"/>
            <a:ext cx="24482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5x + 3y = -11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-5x + 20y = -35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79512" y="3184813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55576" y="318424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23y = -46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131840" y="318424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:23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338358" y="3648434"/>
            <a:ext cx="128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u="sng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 =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23927" y="4437112"/>
                <a:ext cx="5110045" cy="204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 </a:t>
                </a:r>
                <a:r>
                  <a:rPr lang="cs-CZ" sz="2800" dirty="0"/>
                  <a:t>L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5.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sz="2800" b="0" i="1" smtClean="0">
                        <a:latin typeface="Cambria Math"/>
                      </a:rPr>
                      <m:t>+3. 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latin typeface="Cambria Math"/>
                      </a:rPr>
                      <m:t>−</m:t>
                    </m:r>
                    <m:r>
                      <a:rPr lang="cs-CZ" sz="2800" b="1" i="1" smtClean="0">
                        <a:latin typeface="Cambria Math"/>
                      </a:rPr>
                      <m:t>𝟏𝟏</m:t>
                    </m:r>
                  </m:oMath>
                </a14:m>
                <a:endParaRPr lang="cs-CZ" sz="2800" b="1" dirty="0"/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P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-11</a:t>
                </a:r>
                <a:r>
                  <a:rPr lang="cs-CZ" sz="2800" dirty="0"/>
                  <a:t>              L</a:t>
                </a:r>
                <a:r>
                  <a:rPr lang="cs-CZ" sz="2800" baseline="-25000" dirty="0"/>
                  <a:t>1 </a:t>
                </a:r>
                <a:r>
                  <a:rPr lang="cs-CZ" sz="2800" dirty="0"/>
                  <a:t>= P</a:t>
                </a:r>
                <a:r>
                  <a:rPr lang="cs-CZ" sz="2800" baseline="-25000" dirty="0"/>
                  <a:t>1 </a:t>
                </a:r>
                <a:endParaRPr lang="cs-CZ" sz="2800" dirty="0"/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−1−</m:t>
                    </m:r>
                    <m:r>
                      <a:rPr lang="cs-CZ" sz="2800" b="0" i="1" smtClean="0">
                        <a:latin typeface="Cambria Math"/>
                      </a:rPr>
                      <m:t>4</m:t>
                    </m:r>
                    <m:r>
                      <a:rPr lang="cs-CZ" sz="2800" i="1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cs-CZ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7" y="4437112"/>
                <a:ext cx="5110045" cy="2046714"/>
              </a:xfrm>
              <a:prstGeom prst="rect">
                <a:avLst/>
              </a:prstGeom>
              <a:blipFill rotWithShape="1">
                <a:blip r:embed="rId2"/>
                <a:stretch>
                  <a:fillRect l="-2506" t="-2679"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55576" y="4393267"/>
                <a:ext cx="2699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93267"/>
                <a:ext cx="2699792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/>
          <p:cNvSpPr txBox="1"/>
          <p:nvPr/>
        </p:nvSpPr>
        <p:spPr>
          <a:xfrm>
            <a:off x="2915816" y="181520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.(-5)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810914" y="138842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5x + 3y = -11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378866" y="18567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5x + 3.(-2) = -11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400768" y="1850090"/>
            <a:ext cx="101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+6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485218" y="2311755"/>
            <a:ext cx="191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5x = -5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7367198" y="2286360"/>
            <a:ext cx="101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:5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621586" y="2856346"/>
            <a:ext cx="106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u="sng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 = -1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71D4D58-8B49-4D7D-B863-8A6198629335}"/>
              </a:ext>
            </a:extLst>
          </p:cNvPr>
          <p:cNvSpPr txBox="1"/>
          <p:nvPr/>
        </p:nvSpPr>
        <p:spPr>
          <a:xfrm>
            <a:off x="251520" y="785976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e)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940F63F-22C4-434C-8DD3-66E3A6AEEC28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15617AF-4DD5-4C20-8833-99913B3C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2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4B9575-A931-4146-8652-C23CC3854129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4016EB-7EDA-40B1-A53C-0EF93EB20651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Obdélník 2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DFFC81-44B1-474E-B571-6D59B975353D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DA85B770-9DCF-4881-8E5E-FC12BB74AB1B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28078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069044" y="1307741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-5x - 2y = -16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-3x - 4y = -18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781012" y="2243845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925028" y="2243845"/>
            <a:ext cx="24482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10x + 4y = 32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-3x - 4y = -18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781012" y="3151786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501092" y="31512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7x = 14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733340" y="315121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:7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939858" y="3615407"/>
            <a:ext cx="128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u="sng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 = 2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923927" y="4437112"/>
            <a:ext cx="511004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Zk.</a:t>
            </a:r>
            <a:r>
              <a:rPr lang="cs-CZ" sz="2400" dirty="0"/>
              <a:t>  </a:t>
            </a:r>
            <a:r>
              <a:rPr lang="cs-CZ" sz="2800" dirty="0"/>
              <a:t>L</a:t>
            </a:r>
            <a:r>
              <a:rPr lang="cs-CZ" sz="2800" baseline="-25000" dirty="0"/>
              <a:t>1</a:t>
            </a:r>
            <a:r>
              <a:rPr lang="cs-CZ" sz="2800" dirty="0"/>
              <a:t> = -5.2 - 2.3 = </a:t>
            </a:r>
            <a:r>
              <a:rPr lang="cs-CZ" sz="2800" b="1" dirty="0"/>
              <a:t>-16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       P</a:t>
            </a:r>
            <a:r>
              <a:rPr lang="cs-CZ" sz="2800" baseline="-25000" dirty="0"/>
              <a:t>1</a:t>
            </a:r>
            <a:r>
              <a:rPr lang="cs-CZ" sz="2800" dirty="0"/>
              <a:t> = </a:t>
            </a:r>
            <a:r>
              <a:rPr lang="cs-CZ" sz="2800" b="1" dirty="0">
                <a:ea typeface="Cambria Math" panose="02040503050406030204" pitchFamily="18" charset="0"/>
              </a:rPr>
              <a:t>-16</a:t>
            </a:r>
            <a:r>
              <a:rPr lang="cs-CZ" sz="2800" dirty="0"/>
              <a:t>             L</a:t>
            </a:r>
            <a:r>
              <a:rPr lang="cs-CZ" sz="2800" baseline="-25000" dirty="0"/>
              <a:t>1 </a:t>
            </a:r>
            <a:r>
              <a:rPr lang="cs-CZ" sz="2800" dirty="0"/>
              <a:t>= P</a:t>
            </a:r>
            <a:r>
              <a:rPr lang="cs-CZ" sz="2800" baseline="-25000" dirty="0"/>
              <a:t>1 </a:t>
            </a:r>
            <a:endParaRPr lang="cs-CZ" sz="2800" dirty="0"/>
          </a:p>
          <a:p>
            <a:pPr>
              <a:spcAft>
                <a:spcPts val="600"/>
              </a:spcAft>
            </a:pPr>
            <a:r>
              <a:rPr lang="cs-CZ" sz="2800" dirty="0"/>
              <a:t>       </a:t>
            </a:r>
            <a:r>
              <a:rPr lang="cs-CZ" sz="2800" dirty="0">
                <a:ea typeface="Cambria Math" panose="02040503050406030204" pitchFamily="18" charset="0"/>
              </a:rPr>
              <a:t>L</a:t>
            </a:r>
            <a:r>
              <a:rPr lang="cs-CZ" sz="2800" baseline="-25000" dirty="0">
                <a:ea typeface="Cambria Math" panose="02040503050406030204" pitchFamily="18" charset="0"/>
              </a:rPr>
              <a:t>2</a:t>
            </a:r>
            <a:r>
              <a:rPr lang="cs-CZ" sz="2800" dirty="0">
                <a:ea typeface="Cambria Math" panose="02040503050406030204" pitchFamily="18" charset="0"/>
              </a:rPr>
              <a:t> = -3.2 </a:t>
            </a:r>
            <a:r>
              <a:rPr lang="cs-CZ" sz="2800" dirty="0"/>
              <a:t>-</a:t>
            </a:r>
            <a:r>
              <a:rPr lang="cs-CZ" sz="2800" dirty="0">
                <a:ea typeface="Cambria Math" panose="02040503050406030204" pitchFamily="18" charset="0"/>
              </a:rPr>
              <a:t> 4.3= </a:t>
            </a:r>
            <a:r>
              <a:rPr lang="cs-CZ" sz="2800" b="1" dirty="0">
                <a:ea typeface="Cambria Math" panose="02040503050406030204" pitchFamily="18" charset="0"/>
              </a:rPr>
              <a:t>-18</a:t>
            </a:r>
            <a:r>
              <a:rPr lang="cs-CZ" sz="2800" dirty="0">
                <a:ea typeface="Cambria Math" panose="02040503050406030204" pitchFamily="18" charset="0"/>
              </a:rPr>
              <a:t>        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ea typeface="Cambria Math" panose="02040503050406030204" pitchFamily="18" charset="0"/>
              </a:rPr>
              <a:t>       P</a:t>
            </a:r>
            <a:r>
              <a:rPr lang="cs-CZ" sz="2800" baseline="-25000" dirty="0">
                <a:ea typeface="Cambria Math" panose="02040503050406030204" pitchFamily="18" charset="0"/>
              </a:rPr>
              <a:t>2</a:t>
            </a:r>
            <a:r>
              <a:rPr lang="cs-CZ" sz="2800" dirty="0">
                <a:ea typeface="Cambria Math" panose="02040503050406030204" pitchFamily="18" charset="0"/>
              </a:rPr>
              <a:t> = </a:t>
            </a:r>
            <a:r>
              <a:rPr lang="cs-CZ" sz="2800" b="1" dirty="0">
                <a:ea typeface="Cambria Math" panose="02040503050406030204" pitchFamily="18" charset="0"/>
              </a:rPr>
              <a:t>-18</a:t>
            </a:r>
            <a:r>
              <a:rPr lang="cs-CZ" sz="2800" dirty="0">
                <a:ea typeface="Cambria Math" panose="02040503050406030204" pitchFamily="18" charset="0"/>
              </a:rPr>
              <a:t>            L</a:t>
            </a:r>
            <a:r>
              <a:rPr lang="cs-CZ" sz="2800" baseline="-25000" dirty="0">
                <a:ea typeface="Cambria Math" panose="02040503050406030204" pitchFamily="18" charset="0"/>
              </a:rPr>
              <a:t>2 </a:t>
            </a:r>
            <a:r>
              <a:rPr lang="cs-CZ" sz="2800" dirty="0">
                <a:ea typeface="Cambria Math" panose="02040503050406030204" pitchFamily="18" charset="0"/>
              </a:rPr>
              <a:t>=</a:t>
            </a:r>
            <a:r>
              <a:rPr lang="cs-CZ" sz="2800" baseline="-25000" dirty="0">
                <a:ea typeface="Cambria Math" panose="02040503050406030204" pitchFamily="18" charset="0"/>
              </a:rPr>
              <a:t> </a:t>
            </a:r>
            <a:r>
              <a:rPr lang="cs-CZ" sz="2800" dirty="0">
                <a:ea typeface="Cambria Math" panose="02040503050406030204" pitchFamily="18" charset="0"/>
              </a:rPr>
              <a:t>P</a:t>
            </a:r>
            <a:r>
              <a:rPr lang="cs-CZ" sz="2800" baseline="-25000" dirty="0">
                <a:ea typeface="Cambria Math" panose="02040503050406030204" pitchFamily="18" charset="0"/>
              </a:rPr>
              <a:t>2</a:t>
            </a:r>
            <a:endParaRPr lang="cs-CZ" sz="28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1044116" y="4437112"/>
                <a:ext cx="2699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16" y="4437112"/>
                <a:ext cx="2699792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/>
          <p:cNvSpPr txBox="1"/>
          <p:nvPr/>
        </p:nvSpPr>
        <p:spPr>
          <a:xfrm>
            <a:off x="3733340" y="130774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.(-2)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04048" y="12829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-5x - 2y = -16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932040" y="175121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-5.2 - 2y = -16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449886" y="1744585"/>
            <a:ext cx="101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+10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534336" y="2206250"/>
            <a:ext cx="191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-2y = -6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7416316" y="2180855"/>
            <a:ext cx="101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:(-2)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814720" y="2684911"/>
            <a:ext cx="106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u="sng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 = 3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8206008-AECF-4E68-9743-81E8928C04FB}"/>
              </a:ext>
            </a:extLst>
          </p:cNvPr>
          <p:cNvSpPr txBox="1"/>
          <p:nvPr/>
        </p:nvSpPr>
        <p:spPr>
          <a:xfrm>
            <a:off x="251520" y="785976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f)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0F0D4E0-3B44-420A-955E-CA94185D7F0C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62750A29-411D-403F-8CA8-4F0B97CB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2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398A1A-F100-4E5D-99DC-AE42253B253F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75EBE4-0729-4115-AA21-1232DFBBDE88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Obdélník 2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3F890B1-8985-47E4-974E-B5F7BAD5037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4F796BA-42BF-429A-94B0-71138025A97D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6846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34496" y="1195864"/>
            <a:ext cx="26120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3x  -  9y  = -15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-4x + 12y = 20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846464" y="2131968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990480" y="2131968"/>
            <a:ext cx="26120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12x - 36y = -60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-12x + 36y = 60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846464" y="3039909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278512" y="303934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0x + 0y  = 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56388" y="3625860"/>
            <a:ext cx="794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ea typeface="Cambria Math" pitchFamily="18" charset="0"/>
              </a:rPr>
              <a:t>Soustava rovnic má nekonečně mnoho řešení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618772" y="118105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061863" y="4085682"/>
                <a:ext cx="7972110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cs-CZ" altLang="cs-CZ" sz="2800" dirty="0"/>
                  <a:t>Řešením soustavy je každá uspořádaná dvojice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800" dirty="0"/>
                  <a:t>, pro kterou platí  </a:t>
                </a:r>
                <a:r>
                  <a:rPr lang="cs-CZ" sz="2800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 =</a:t>
                </a:r>
                <a:r>
                  <a:rPr lang="cs-CZ" alt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/>
                          </a:rPr>
                          <m:t>−15−3</m:t>
                        </m:r>
                        <m:r>
                          <m:rPr>
                            <m:sty m:val="p"/>
                          </m:rPr>
                          <a:rPr lang="cs-CZ" altLang="cs-CZ" sz="2800" b="0" i="0" smtClean="0">
                            <a:latin typeface="Cambria Math"/>
                          </a:rPr>
                          <m:t>x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/>
                          </a:rPr>
                          <m:t>−9</m:t>
                        </m:r>
                      </m:den>
                    </m:f>
                  </m:oMath>
                </a14:m>
                <a:r>
                  <a:rPr lang="cs-CZ" altLang="cs-CZ" sz="2800" dirty="0"/>
                  <a:t>, např.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800" dirty="0"/>
                  <a:t> =</a:t>
                </a:r>
                <a:r>
                  <a:rPr lang="en-US" sz="28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cs-CZ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800" dirty="0"/>
                  <a:t> 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" y="4085682"/>
                <a:ext cx="7972110" cy="1143518"/>
              </a:xfrm>
              <a:prstGeom prst="rect">
                <a:avLst/>
              </a:prstGeom>
              <a:blipFill>
                <a:blip r:embed="rId2"/>
                <a:stretch>
                  <a:fillRect l="-1529" t="-4787" b="-63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251520" y="5278269"/>
            <a:ext cx="84969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Zk.</a:t>
            </a:r>
            <a:r>
              <a:rPr lang="cs-CZ" sz="2400" dirty="0"/>
              <a:t> 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cs-CZ" sz="2800" baseline="-25000" dirty="0"/>
              <a:t>1</a:t>
            </a:r>
            <a:r>
              <a:rPr lang="cs-CZ" sz="2800" dirty="0"/>
              <a:t> =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3.1 – 9.2 = </a:t>
            </a:r>
            <a:r>
              <a:rPr 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-15                 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cs-CZ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cs-CZ" sz="2800" dirty="0"/>
              <a:t>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800" dirty="0"/>
              <a:t> </a:t>
            </a:r>
            <a:r>
              <a:rPr 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-15</a:t>
            </a:r>
            <a:r>
              <a:rPr lang="cs-CZ" sz="2800" dirty="0"/>
              <a:t>         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cs-CZ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P</a:t>
            </a:r>
            <a:r>
              <a:rPr lang="cs-CZ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     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cs-CZ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-4.1 + 12.2 = </a:t>
            </a:r>
            <a:r>
              <a:rPr 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P</a:t>
            </a:r>
            <a:r>
              <a:rPr lang="cs-CZ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L</a:t>
            </a:r>
            <a:r>
              <a:rPr lang="cs-CZ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cs-CZ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635896" y="16421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.3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327182E-7276-4575-B243-84547A2B07CB}"/>
              </a:ext>
            </a:extLst>
          </p:cNvPr>
          <p:cNvSpPr txBox="1"/>
          <p:nvPr/>
        </p:nvSpPr>
        <p:spPr>
          <a:xfrm>
            <a:off x="251520" y="785976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g)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ED95F0E-2AAA-41D7-8449-963FBC4C8DCB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436EC76-62D5-4BBD-826C-2E9E18CC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2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D30428-B686-469A-ABC6-F0F13F9DE4C6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1976C6-B1CD-4D5D-9879-62D83B21C18C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Obdélník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2BD494E-B6CD-4446-AD17-7A757C93F368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1365404-FA50-4F16-9BC1-987370AEAB22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25632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 animBg="1"/>
      <p:bldP spid="30" grpId="0"/>
      <p:bldP spid="2" grpId="0"/>
      <p:bldP spid="17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03648" y="1195864"/>
            <a:ext cx="280831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5x - 15y = -30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-x  + 3y  = -6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115616" y="2131968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455886" y="2131968"/>
            <a:ext cx="26120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5x  - 15y = -30</a:t>
            </a:r>
          </a:p>
          <a:p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-5x - 15y  = -30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115616" y="3039909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475656" y="3039343"/>
            <a:ext cx="254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0x  + 0y  = -60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02927" y="3697868"/>
            <a:ext cx="7945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ea typeface="Cambria Math" pitchFamily="18" charset="0"/>
              </a:rPr>
              <a:t>Soustava rovnic nemá řešení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067944" y="16421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.5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44F4424-FF86-40B9-A9EB-9684A110DE69}"/>
              </a:ext>
            </a:extLst>
          </p:cNvPr>
          <p:cNvSpPr txBox="1"/>
          <p:nvPr/>
        </p:nvSpPr>
        <p:spPr>
          <a:xfrm>
            <a:off x="251520" y="785976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h)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A2F3E5F-A23E-4535-A7B6-8D646DE5A828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0C2FF15-D9D0-44FC-818C-0BB5135E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1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6D80E4-6B05-4E45-B9C1-A0AC23FC917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804D390-3AC3-4EAB-A649-8DCC9A27E718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Obdélník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AA085F-3F96-4014-A0A1-7024612FFC44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12B1898-4661-4135-9855-42902BAC8EDD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12194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 animBg="1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528" y="866329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ea typeface="Cambria Math" pitchFamily="18" charset="0"/>
                <a:cs typeface="Arial" panose="020B0604020202020204" pitchFamily="34" charset="0"/>
              </a:rPr>
              <a:t>-2x + 4y = -8</a:t>
            </a:r>
          </a:p>
          <a:p>
            <a:r>
              <a:rPr lang="cs-CZ" sz="2400" dirty="0">
                <a:ea typeface="Cambria Math" pitchFamily="18" charset="0"/>
                <a:cs typeface="Arial" panose="020B0604020202020204" pitchFamily="34" charset="0"/>
              </a:rPr>
              <a:t>-3x  - 2y  = 12</a:t>
            </a:r>
          </a:p>
        </p:txBody>
      </p:sp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2" y="1730425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329432" y="1844824"/>
                <a:ext cx="2448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cs-CZ" sz="2400" dirty="0">
                    <a:ea typeface="Cambria Math" pitchFamily="18" charset="0"/>
                    <a:cs typeface="Arial" panose="020B0604020202020204" pitchFamily="34" charset="0"/>
                  </a:rPr>
                  <a:t> =</a:t>
                </a:r>
                <a:r>
                  <a:rPr lang="en-US" sz="2400" dirty="0"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−2;−3</m:t>
                        </m:r>
                      </m:e>
                    </m:d>
                  </m:oMath>
                </a14:m>
                <a:endParaRPr lang="cs-CZ" sz="2400" dirty="0"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32" y="1844824"/>
                <a:ext cx="2448271" cy="461665"/>
              </a:xfrm>
              <a:prstGeom prst="rect">
                <a:avLst/>
              </a:prstGeom>
              <a:blipFill>
                <a:blip r:embed="rId2"/>
                <a:stretch>
                  <a:fillRect l="-1741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 - počet řešení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F2236C27-D5A2-4F9D-BDA0-6196BBA84CE3}"/>
              </a:ext>
            </a:extLst>
          </p:cNvPr>
          <p:cNvSpPr txBox="1"/>
          <p:nvPr/>
        </p:nvSpPr>
        <p:spPr>
          <a:xfrm>
            <a:off x="2771800" y="866329"/>
            <a:ext cx="194421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ea typeface="Cambria Math" pitchFamily="18" charset="0"/>
                <a:cs typeface="Arial" panose="020B0604020202020204" pitchFamily="34" charset="0"/>
              </a:rPr>
              <a:t>3x  – 5y = 12</a:t>
            </a:r>
          </a:p>
          <a:p>
            <a:r>
              <a:rPr lang="cs-CZ" sz="2400" dirty="0">
                <a:ea typeface="Cambria Math" pitchFamily="18" charset="0"/>
                <a:cs typeface="Arial" panose="020B0604020202020204" pitchFamily="34" charset="0"/>
              </a:rPr>
              <a:t>2x  +  y = 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F443DF8-0D08-4F43-80CE-6CC098B8EF5D}"/>
                  </a:ext>
                </a:extLst>
              </p:cNvPr>
              <p:cNvSpPr txBox="1"/>
              <p:nvPr/>
            </p:nvSpPr>
            <p:spPr>
              <a:xfrm>
                <a:off x="2699792" y="1844824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cs-CZ" sz="2400" dirty="0">
                    <a:ea typeface="Cambria Math" pitchFamily="18" charset="0"/>
                    <a:cs typeface="Arial" panose="020B0604020202020204" pitchFamily="34" charset="0"/>
                  </a:rPr>
                  <a:t> =</a:t>
                </a:r>
                <a:r>
                  <a:rPr lang="en-US" sz="2400" dirty="0"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4;0</m:t>
                        </m:r>
                      </m:e>
                    </m:d>
                  </m:oMath>
                </a14:m>
                <a:endParaRPr lang="cs-CZ" sz="2400" dirty="0"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F443DF8-0D08-4F43-80CE-6CC098B8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44824"/>
                <a:ext cx="1944216" cy="461665"/>
              </a:xfrm>
              <a:prstGeom prst="rect">
                <a:avLst/>
              </a:prstGeom>
              <a:blipFill>
                <a:blip r:embed="rId3"/>
                <a:stretch>
                  <a:fillRect l="-2194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B0F3BA8-5116-4744-B9DE-21CD8B8FA719}"/>
              </a:ext>
            </a:extLst>
          </p:cNvPr>
          <p:cNvCxnSpPr>
            <a:cxnSpLocks/>
          </p:cNvCxnSpPr>
          <p:nvPr/>
        </p:nvCxnSpPr>
        <p:spPr>
          <a:xfrm flipV="1">
            <a:off x="2699792" y="1730425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990F8A9-249A-438C-8FE9-8256A7E7ED9D}"/>
              </a:ext>
            </a:extLst>
          </p:cNvPr>
          <p:cNvSpPr txBox="1"/>
          <p:nvPr/>
        </p:nvSpPr>
        <p:spPr>
          <a:xfrm>
            <a:off x="2339752" y="847555"/>
            <a:ext cx="479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  <a:cs typeface="Arial" panose="020B0604020202020204" pitchFamily="34" charset="0"/>
              </a:rPr>
              <a:t>b)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163AC0D-4E07-47E8-85FB-B52AF4A6DDEF}"/>
              </a:ext>
            </a:extLst>
          </p:cNvPr>
          <p:cNvSpPr txBox="1"/>
          <p:nvPr/>
        </p:nvSpPr>
        <p:spPr>
          <a:xfrm>
            <a:off x="4860032" y="866329"/>
            <a:ext cx="230425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ea typeface="Cambria Math" pitchFamily="18" charset="0"/>
                <a:cs typeface="Arial" panose="020B0604020202020204" pitchFamily="34" charset="0"/>
              </a:rPr>
              <a:t>-2x  - 3y =  -8</a:t>
            </a:r>
          </a:p>
          <a:p>
            <a:r>
              <a:rPr lang="cs-CZ" sz="2400" dirty="0">
                <a:ea typeface="Cambria Math" pitchFamily="18" charset="0"/>
                <a:cs typeface="Arial" panose="020B0604020202020204" pitchFamily="34" charset="0"/>
              </a:rPr>
              <a:t>  4x  - 7y =  -10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B5347CB4-575C-4C15-A176-0061492C72FD}"/>
                  </a:ext>
                </a:extLst>
              </p:cNvPr>
              <p:cNvSpPr txBox="1"/>
              <p:nvPr/>
            </p:nvSpPr>
            <p:spPr>
              <a:xfrm>
                <a:off x="4917681" y="1844824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cs-CZ" sz="2400" dirty="0">
                    <a:ea typeface="Cambria Math" pitchFamily="18" charset="0"/>
                    <a:cs typeface="Arial" panose="020B0604020202020204" pitchFamily="34" charset="0"/>
                  </a:rPr>
                  <a:t> =</a:t>
                </a:r>
                <a:r>
                  <a:rPr lang="en-US" sz="2400" dirty="0"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1;2</m:t>
                        </m:r>
                      </m:e>
                    </m:d>
                  </m:oMath>
                </a14:m>
                <a:endParaRPr lang="cs-CZ" sz="2400" dirty="0"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B5347CB4-575C-4C15-A176-0061492C7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681" y="1844824"/>
                <a:ext cx="1872208" cy="461665"/>
              </a:xfrm>
              <a:prstGeom prst="rect">
                <a:avLst/>
              </a:prstGeom>
              <a:blipFill>
                <a:blip r:embed="rId4"/>
                <a:stretch>
                  <a:fillRect l="-2280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C57B242-D3FA-453C-A774-7338517171EA}"/>
              </a:ext>
            </a:extLst>
          </p:cNvPr>
          <p:cNvCxnSpPr>
            <a:cxnSpLocks/>
          </p:cNvCxnSpPr>
          <p:nvPr/>
        </p:nvCxnSpPr>
        <p:spPr>
          <a:xfrm>
            <a:off x="4917680" y="1730425"/>
            <a:ext cx="19442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836712"/>
            <a:ext cx="82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</a:rPr>
              <a:t>a)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F9883C5E-5161-421E-BEE4-F20CF741247D}"/>
              </a:ext>
            </a:extLst>
          </p:cNvPr>
          <p:cNvSpPr txBox="1"/>
          <p:nvPr/>
        </p:nvSpPr>
        <p:spPr>
          <a:xfrm>
            <a:off x="4572000" y="836712"/>
            <a:ext cx="48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  <a:cs typeface="Arial" panose="020B0604020202020204" pitchFamily="34" charset="0"/>
              </a:rPr>
              <a:t>c)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E90E5D1-BA49-427D-B4ED-2C90E1B89403}"/>
              </a:ext>
            </a:extLst>
          </p:cNvPr>
          <p:cNvSpPr txBox="1"/>
          <p:nvPr/>
        </p:nvSpPr>
        <p:spPr>
          <a:xfrm>
            <a:off x="7182268" y="855249"/>
            <a:ext cx="19260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ea typeface="Cambria Math" pitchFamily="18" charset="0"/>
                <a:cs typeface="Arial" panose="020B0604020202020204" pitchFamily="34" charset="0"/>
              </a:rPr>
              <a:t> -6x + 2y = -4</a:t>
            </a:r>
          </a:p>
          <a:p>
            <a:r>
              <a:rPr lang="cs-CZ" sz="2400" dirty="0">
                <a:ea typeface="Cambria Math" pitchFamily="18" charset="0"/>
                <a:cs typeface="Arial" panose="020B0604020202020204" pitchFamily="34" charset="0"/>
              </a:rPr>
              <a:t>    9x - 3y =  8 </a:t>
            </a: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E0564C3B-6C80-4299-87BA-1A6069DDB558}"/>
              </a:ext>
            </a:extLst>
          </p:cNvPr>
          <p:cNvCxnSpPr/>
          <p:nvPr/>
        </p:nvCxnSpPr>
        <p:spPr>
          <a:xfrm>
            <a:off x="7236488" y="1730425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D18AC672-D4FE-48B7-85D9-2E072B77E76A}"/>
              </a:ext>
            </a:extLst>
          </p:cNvPr>
          <p:cNvSpPr txBox="1"/>
          <p:nvPr/>
        </p:nvSpPr>
        <p:spPr>
          <a:xfrm>
            <a:off x="6876256" y="836712"/>
            <a:ext cx="48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  <a:cs typeface="Arial" panose="020B0604020202020204" pitchFamily="34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E6D36317-CEF8-4DA0-8375-67BD89710C12}"/>
                  </a:ext>
                </a:extLst>
              </p:cNvPr>
              <p:cNvSpPr txBox="1"/>
              <p:nvPr/>
            </p:nvSpPr>
            <p:spPr>
              <a:xfrm>
                <a:off x="7164288" y="1814763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 dirty="0" smtClean="0">
                          <a:latin typeface="Cambria Math" panose="02040503050406030204" pitchFamily="18" charset="0"/>
                          <a:ea typeface="Cambria Math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latin typeface="Cambria Math" panose="02040503050406030204" pitchFamily="18" charset="0"/>
                          <a:ea typeface="Cambria Math" pitchFamily="18" charset="0"/>
                          <a:cs typeface="Arial" panose="020B0604020202020204" pitchFamily="34" charset="0"/>
                        </a:rPr>
                        <m:t>em</m:t>
                      </m:r>
                      <m:r>
                        <a:rPr lang="cs-CZ" sz="2400" b="0" i="0" dirty="0" smtClean="0">
                          <a:latin typeface="Cambria Math" panose="02040503050406030204" pitchFamily="18" charset="0"/>
                          <a:ea typeface="Cambria Math" pitchFamily="18" charset="0"/>
                          <a:cs typeface="Arial" panose="020B0604020202020204" pitchFamily="34" charset="0"/>
                        </a:rPr>
                        <m:t>á ř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latin typeface="Cambria Math" panose="02040503050406030204" pitchFamily="18" charset="0"/>
                          <a:ea typeface="Cambria Math" pitchFamily="18" charset="0"/>
                          <a:cs typeface="Arial" panose="020B0604020202020204" pitchFamily="34" charset="0"/>
                        </a:rPr>
                        <m:t>e</m:t>
                      </m:r>
                      <m:r>
                        <a:rPr lang="cs-CZ" sz="2400" b="0" i="0" dirty="0" smtClean="0">
                          <a:latin typeface="Cambria Math" panose="02040503050406030204" pitchFamily="18" charset="0"/>
                          <a:ea typeface="Cambria Math" pitchFamily="18" charset="0"/>
                          <a:cs typeface="Arial" panose="020B0604020202020204" pitchFamily="34" charset="0"/>
                        </a:rPr>
                        <m:t>š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latin typeface="Cambria Math" panose="02040503050406030204" pitchFamily="18" charset="0"/>
                          <a:ea typeface="Cambria Math" pitchFamily="18" charset="0"/>
                          <a:cs typeface="Arial" panose="020B0604020202020204" pitchFamily="34" charset="0"/>
                        </a:rPr>
                        <m:t>en</m:t>
                      </m:r>
                      <m:r>
                        <a:rPr lang="cs-CZ" sz="2400" b="0" i="0" dirty="0" smtClean="0">
                          <a:latin typeface="Cambria Math" panose="02040503050406030204" pitchFamily="18" charset="0"/>
                          <a:ea typeface="Cambria Math" pitchFamily="18" charset="0"/>
                          <a:cs typeface="Arial" panose="020B0604020202020204" pitchFamily="34" charset="0"/>
                        </a:rPr>
                        <m:t>í</m:t>
                      </m:r>
                    </m:oMath>
                  </m:oMathPara>
                </a14:m>
                <a:endParaRPr lang="cs-CZ" sz="2400" dirty="0"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E6D36317-CEF8-4DA0-8375-67BD89710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814763"/>
                <a:ext cx="18722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>
            <a:extLst>
              <a:ext uri="{FF2B5EF4-FFF2-40B4-BE49-F238E27FC236}">
                <a16:creationId xmlns:a16="http://schemas.microsoft.com/office/drawing/2014/main" id="{A3FA8F7A-52C6-4003-A6F7-2FB1112838FE}"/>
              </a:ext>
            </a:extLst>
          </p:cNvPr>
          <p:cNvSpPr txBox="1"/>
          <p:nvPr/>
        </p:nvSpPr>
        <p:spPr>
          <a:xfrm>
            <a:off x="2393979" y="3140968"/>
            <a:ext cx="479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  <a:cs typeface="Arial" panose="020B0604020202020204" pitchFamily="34" charset="0"/>
              </a:rPr>
              <a:t>f)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A4F20E14-A7F5-47E0-81A1-5126389748B1}"/>
              </a:ext>
            </a:extLst>
          </p:cNvPr>
          <p:cNvSpPr txBox="1"/>
          <p:nvPr/>
        </p:nvSpPr>
        <p:spPr>
          <a:xfrm>
            <a:off x="76025" y="3130125"/>
            <a:ext cx="82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</a:rPr>
              <a:t>e)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03BBA8F7-FDEF-477C-9C34-1C4107D2276E}"/>
              </a:ext>
            </a:extLst>
          </p:cNvPr>
          <p:cNvSpPr txBox="1"/>
          <p:nvPr/>
        </p:nvSpPr>
        <p:spPr>
          <a:xfrm>
            <a:off x="4644008" y="3098577"/>
            <a:ext cx="48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  <a:cs typeface="Arial" panose="020B0604020202020204" pitchFamily="34" charset="0"/>
              </a:rPr>
              <a:t>g)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1B397D1D-13F5-457D-8217-D7E232E3CD9B}"/>
              </a:ext>
            </a:extLst>
          </p:cNvPr>
          <p:cNvSpPr txBox="1"/>
          <p:nvPr/>
        </p:nvSpPr>
        <p:spPr>
          <a:xfrm>
            <a:off x="6876256" y="3098577"/>
            <a:ext cx="48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  <a:cs typeface="Arial" panose="020B0604020202020204" pitchFamily="34" charset="0"/>
              </a:rPr>
              <a:t>h)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F4B3DC93-39AE-4E36-A4AE-0D1C1D5C4F4B}"/>
              </a:ext>
            </a:extLst>
          </p:cNvPr>
          <p:cNvSpPr txBox="1"/>
          <p:nvPr/>
        </p:nvSpPr>
        <p:spPr>
          <a:xfrm>
            <a:off x="2644519" y="3126740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ea typeface="Cambria Math" pitchFamily="18" charset="0"/>
                <a:cs typeface="Times New Roman" pitchFamily="18" charset="0"/>
              </a:rPr>
              <a:t>6x  -  8y  =  22</a:t>
            </a:r>
          </a:p>
          <a:p>
            <a:r>
              <a:rPr lang="cs-CZ" sz="2400" dirty="0">
                <a:ea typeface="Cambria Math" pitchFamily="18" charset="0"/>
                <a:cs typeface="Times New Roman" pitchFamily="18" charset="0"/>
              </a:rPr>
              <a:t>4x +  5y = -37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195F2AE-6225-4737-973D-7DD9F4A45C35}"/>
                  </a:ext>
                </a:extLst>
              </p:cNvPr>
              <p:cNvSpPr txBox="1"/>
              <p:nvPr/>
            </p:nvSpPr>
            <p:spPr>
              <a:xfrm>
                <a:off x="2595984" y="4149080"/>
                <a:ext cx="2220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400" dirty="0">
                    <a:ea typeface="Cambria Math" pitchFamily="18" charset="0"/>
                  </a:rPr>
                  <a:t> =</a:t>
                </a:r>
                <a:r>
                  <a:rPr lang="en-US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−3;−5</m:t>
                        </m:r>
                      </m:e>
                    </m:d>
                  </m:oMath>
                </a14:m>
                <a:endParaRPr lang="cs-CZ" sz="24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195F2AE-6225-4737-973D-7DD9F4A4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84" y="4149080"/>
                <a:ext cx="2220864" cy="461665"/>
              </a:xfrm>
              <a:prstGeom prst="rect">
                <a:avLst/>
              </a:prstGeom>
              <a:blipFill>
                <a:blip r:embed="rId6"/>
                <a:stretch>
                  <a:fillRect l="-1923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73AF7CF-C0A1-4BAB-BB7C-181DD55B7C57}"/>
              </a:ext>
            </a:extLst>
          </p:cNvPr>
          <p:cNvCxnSpPr/>
          <p:nvPr/>
        </p:nvCxnSpPr>
        <p:spPr>
          <a:xfrm>
            <a:off x="2620848" y="4034681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C52F499-11E1-4ED1-9D3D-947BBC6EBB46}"/>
              </a:ext>
            </a:extLst>
          </p:cNvPr>
          <p:cNvSpPr txBox="1"/>
          <p:nvPr/>
        </p:nvSpPr>
        <p:spPr>
          <a:xfrm>
            <a:off x="395536" y="3126740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ea typeface="Cambria Math" pitchFamily="18" charset="0"/>
                <a:cs typeface="Times New Roman" pitchFamily="18" charset="0"/>
              </a:rPr>
              <a:t>2x  +  y  =     4</a:t>
            </a:r>
          </a:p>
          <a:p>
            <a:r>
              <a:rPr lang="cs-CZ" sz="2400" dirty="0">
                <a:ea typeface="Cambria Math" pitchFamily="18" charset="0"/>
                <a:cs typeface="Times New Roman" pitchFamily="18" charset="0"/>
              </a:rPr>
              <a:t>7x  -  9y = -86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B7AF18BC-BB55-47F5-8D57-ED6ECDCA388E}"/>
                  </a:ext>
                </a:extLst>
              </p:cNvPr>
              <p:cNvSpPr txBox="1"/>
              <p:nvPr/>
            </p:nvSpPr>
            <p:spPr>
              <a:xfrm>
                <a:off x="369912" y="4149080"/>
                <a:ext cx="2411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400" dirty="0">
                    <a:ea typeface="Cambria Math" pitchFamily="18" charset="0"/>
                  </a:rPr>
                  <a:t> =</a:t>
                </a:r>
                <a:r>
                  <a:rPr lang="en-US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−2;8</m:t>
                        </m:r>
                      </m:e>
                    </m:d>
                  </m:oMath>
                </a14:m>
                <a:endParaRPr lang="cs-CZ" sz="24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4" name="TextovéPole 63">
                <a:extLst>
                  <a:ext uri="{FF2B5EF4-FFF2-40B4-BE49-F238E27FC236}">
                    <a16:creationId xmlns:a16="http://schemas.microsoft.com/office/drawing/2014/main" id="{B7AF18BC-BB55-47F5-8D57-ED6ECDCA3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2" y="4149080"/>
                <a:ext cx="2411760" cy="461665"/>
              </a:xfrm>
              <a:prstGeom prst="rect">
                <a:avLst/>
              </a:prstGeom>
              <a:blipFill>
                <a:blip r:embed="rId7"/>
                <a:stretch>
                  <a:fillRect l="-1772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6B60AD9-97C8-4F16-BA68-6D930E7B7160}"/>
              </a:ext>
            </a:extLst>
          </p:cNvPr>
          <p:cNvCxnSpPr/>
          <p:nvPr/>
        </p:nvCxnSpPr>
        <p:spPr>
          <a:xfrm>
            <a:off x="349580" y="4034681"/>
            <a:ext cx="19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613F00BD-5EBA-46A8-8FDF-B526C17B0B7D}"/>
              </a:ext>
            </a:extLst>
          </p:cNvPr>
          <p:cNvSpPr txBox="1"/>
          <p:nvPr/>
        </p:nvSpPr>
        <p:spPr>
          <a:xfrm>
            <a:off x="4964253" y="3128234"/>
            <a:ext cx="194421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ea typeface="Cambria Math" pitchFamily="18" charset="0"/>
                <a:cs typeface="Times New Roman" pitchFamily="18" charset="0"/>
              </a:rPr>
              <a:t>3x  – 4y =   4</a:t>
            </a:r>
          </a:p>
          <a:p>
            <a:r>
              <a:rPr lang="cs-CZ" sz="2400" dirty="0">
                <a:ea typeface="Cambria Math" pitchFamily="18" charset="0"/>
                <a:cs typeface="Times New Roman" pitchFamily="18" charset="0"/>
              </a:rPr>
              <a:t>5x + 2y = 11</a:t>
            </a:r>
          </a:p>
        </p:txBody>
      </p: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A3F80C49-14C2-4C8A-93CF-EE4AA6E4E59F}"/>
              </a:ext>
            </a:extLst>
          </p:cNvPr>
          <p:cNvCxnSpPr>
            <a:cxnSpLocks/>
          </p:cNvCxnSpPr>
          <p:nvPr/>
        </p:nvCxnSpPr>
        <p:spPr>
          <a:xfrm>
            <a:off x="4907165" y="4034681"/>
            <a:ext cx="18970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4BF9A162-17C4-437D-BF95-35B64792595A}"/>
                  </a:ext>
                </a:extLst>
              </p:cNvPr>
              <p:cNvSpPr txBox="1"/>
              <p:nvPr/>
            </p:nvSpPr>
            <p:spPr>
              <a:xfrm>
                <a:off x="4968552" y="4020145"/>
                <a:ext cx="1835696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400" dirty="0">
                    <a:ea typeface="Cambria Math" pitchFamily="18" charset="0"/>
                  </a:rPr>
                  <a:t> =</a:t>
                </a:r>
                <a:r>
                  <a:rPr lang="en-US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2;</m:t>
                        </m:r>
                        <m:f>
                          <m:fPr>
                            <m:ctrlPr>
                              <a:rPr lang="cs-CZ" sz="240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cs-CZ" sz="24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4BF9A162-17C4-437D-BF95-35B647925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52" y="4020145"/>
                <a:ext cx="1835696" cy="642355"/>
              </a:xfrm>
              <a:prstGeom prst="rect">
                <a:avLst/>
              </a:prstGeom>
              <a:blipFill>
                <a:blip r:embed="rId8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ovéPole 70">
            <a:extLst>
              <a:ext uri="{FF2B5EF4-FFF2-40B4-BE49-F238E27FC236}">
                <a16:creationId xmlns:a16="http://schemas.microsoft.com/office/drawing/2014/main" id="{92929500-F64D-496E-8F67-808A88E27CCF}"/>
              </a:ext>
            </a:extLst>
          </p:cNvPr>
          <p:cNvSpPr txBox="1"/>
          <p:nvPr/>
        </p:nvSpPr>
        <p:spPr>
          <a:xfrm>
            <a:off x="7284981" y="3098577"/>
            <a:ext cx="194421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ea typeface="Cambria Math" pitchFamily="18" charset="0"/>
                <a:cs typeface="Times New Roman" pitchFamily="18" charset="0"/>
              </a:rPr>
              <a:t>4x  – 9y = -1</a:t>
            </a:r>
          </a:p>
          <a:p>
            <a:r>
              <a:rPr lang="cs-CZ" sz="2400" dirty="0">
                <a:ea typeface="Cambria Math" pitchFamily="18" charset="0"/>
                <a:cs typeface="Times New Roman" pitchFamily="18" charset="0"/>
              </a:rPr>
              <a:t>6x + 3y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95E628FF-CCA1-41DA-A4AC-0EA251F97302}"/>
                  </a:ext>
                </a:extLst>
              </p:cNvPr>
              <p:cNvSpPr txBox="1"/>
              <p:nvPr/>
            </p:nvSpPr>
            <p:spPr>
              <a:xfrm>
                <a:off x="7218620" y="4018754"/>
                <a:ext cx="1817876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 smtClean="0"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 smtClean="0"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400" dirty="0">
                    <a:ea typeface="Cambria Math" pitchFamily="18" charset="0"/>
                  </a:rPr>
                  <a:t>=</a:t>
                </a:r>
                <a:r>
                  <a:rPr lang="en-US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cs-CZ" sz="240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cs-CZ" sz="24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95E628FF-CCA1-41DA-A4AC-0EA251F9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0" y="4018754"/>
                <a:ext cx="1817876" cy="642355"/>
              </a:xfrm>
              <a:prstGeom prst="rect">
                <a:avLst/>
              </a:prstGeom>
              <a:blipFill>
                <a:blip r:embed="rId9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5F2F4D86-2B2C-4001-A9C1-7AFF1B856CD0}"/>
              </a:ext>
            </a:extLst>
          </p:cNvPr>
          <p:cNvCxnSpPr/>
          <p:nvPr/>
        </p:nvCxnSpPr>
        <p:spPr>
          <a:xfrm>
            <a:off x="7236296" y="4034681"/>
            <a:ext cx="16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CA99B2C0-9F0E-4878-8A15-B79A6D5DDFB6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7030A0"/>
                </a:solidFill>
              </a:rPr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17301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  <p:bldP spid="45" grpId="0" animBg="1"/>
      <p:bldP spid="54" grpId="0" animBg="1"/>
      <p:bldP spid="60" grpId="0" animBg="1"/>
      <p:bldP spid="64" grpId="0" animBg="1"/>
      <p:bldP spid="69" grpId="0" animBg="1"/>
      <p:bldP spid="7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2" y="1884894"/>
            <a:ext cx="2290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B0F3BA8-5116-4744-B9DE-21CD8B8FA719}"/>
              </a:ext>
            </a:extLst>
          </p:cNvPr>
          <p:cNvCxnSpPr>
            <a:cxnSpLocks/>
          </p:cNvCxnSpPr>
          <p:nvPr/>
        </p:nvCxnSpPr>
        <p:spPr>
          <a:xfrm>
            <a:off x="3491879" y="1884894"/>
            <a:ext cx="20533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990F8A9-249A-438C-8FE9-8256A7E7ED9D}"/>
              </a:ext>
            </a:extLst>
          </p:cNvPr>
          <p:cNvSpPr txBox="1"/>
          <p:nvPr/>
        </p:nvSpPr>
        <p:spPr>
          <a:xfrm>
            <a:off x="3059832" y="847555"/>
            <a:ext cx="5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b)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C57B242-D3FA-453C-A774-7338517171EA}"/>
              </a:ext>
            </a:extLst>
          </p:cNvPr>
          <p:cNvCxnSpPr>
            <a:cxnSpLocks/>
          </p:cNvCxnSpPr>
          <p:nvPr/>
        </p:nvCxnSpPr>
        <p:spPr>
          <a:xfrm>
            <a:off x="6573863" y="1884894"/>
            <a:ext cx="21323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836712"/>
            <a:ext cx="9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F9883C5E-5161-421E-BEE4-F20CF741247D}"/>
              </a:ext>
            </a:extLst>
          </p:cNvPr>
          <p:cNvSpPr txBox="1"/>
          <p:nvPr/>
        </p:nvSpPr>
        <p:spPr>
          <a:xfrm>
            <a:off x="6156176" y="836712"/>
            <a:ext cx="5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c)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3FA8F7A-52C6-4003-A6F7-2FB1112838FE}"/>
              </a:ext>
            </a:extLst>
          </p:cNvPr>
          <p:cNvSpPr txBox="1"/>
          <p:nvPr/>
        </p:nvSpPr>
        <p:spPr>
          <a:xfrm>
            <a:off x="3059832" y="3140968"/>
            <a:ext cx="5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e)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A4F20E14-A7F5-47E0-81A1-5126389748B1}"/>
              </a:ext>
            </a:extLst>
          </p:cNvPr>
          <p:cNvSpPr txBox="1"/>
          <p:nvPr/>
        </p:nvSpPr>
        <p:spPr>
          <a:xfrm>
            <a:off x="76025" y="3130125"/>
            <a:ext cx="9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03BBA8F7-FDEF-477C-9C34-1C4107D2276E}"/>
              </a:ext>
            </a:extLst>
          </p:cNvPr>
          <p:cNvSpPr txBox="1"/>
          <p:nvPr/>
        </p:nvSpPr>
        <p:spPr>
          <a:xfrm>
            <a:off x="6228184" y="3098577"/>
            <a:ext cx="5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f)</a:t>
            </a:r>
          </a:p>
        </p:txBody>
      </p: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73AF7CF-C0A1-4BAB-BB7C-181DD55B7C57}"/>
              </a:ext>
            </a:extLst>
          </p:cNvPr>
          <p:cNvCxnSpPr>
            <a:cxnSpLocks/>
          </p:cNvCxnSpPr>
          <p:nvPr/>
        </p:nvCxnSpPr>
        <p:spPr>
          <a:xfrm>
            <a:off x="3598959" y="4118303"/>
            <a:ext cx="20531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6B60AD9-97C8-4F16-BA68-6D930E7B7160}"/>
              </a:ext>
            </a:extLst>
          </p:cNvPr>
          <p:cNvCxnSpPr>
            <a:cxnSpLocks/>
          </p:cNvCxnSpPr>
          <p:nvPr/>
        </p:nvCxnSpPr>
        <p:spPr>
          <a:xfrm>
            <a:off x="349580" y="4118303"/>
            <a:ext cx="2092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A3F80C49-14C2-4C8A-93CF-EE4AA6E4E59F}"/>
              </a:ext>
            </a:extLst>
          </p:cNvPr>
          <p:cNvCxnSpPr>
            <a:cxnSpLocks/>
          </p:cNvCxnSpPr>
          <p:nvPr/>
        </p:nvCxnSpPr>
        <p:spPr>
          <a:xfrm>
            <a:off x="6563348" y="4118303"/>
            <a:ext cx="2080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2DD8D8C-8C7B-4E96-86DC-E2B79932169C}"/>
              </a:ext>
            </a:extLst>
          </p:cNvPr>
          <p:cNvSpPr txBox="1"/>
          <p:nvPr/>
        </p:nvSpPr>
        <p:spPr>
          <a:xfrm>
            <a:off x="6573863" y="908407"/>
            <a:ext cx="24482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-2x  + 3y = 11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-6x   -  9y = 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31982E0C-4E7A-4802-8A5A-0FDB6D9CCD47}"/>
                  </a:ext>
                </a:extLst>
              </p:cNvPr>
              <p:cNvSpPr txBox="1"/>
              <p:nvPr/>
            </p:nvSpPr>
            <p:spPr>
              <a:xfrm>
                <a:off x="6563348" y="1908114"/>
                <a:ext cx="2339752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31982E0C-4E7A-4802-8A5A-0FDB6D9C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348" y="1908114"/>
                <a:ext cx="2339752" cy="734047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>
            <a:extLst>
              <a:ext uri="{FF2B5EF4-FFF2-40B4-BE49-F238E27FC236}">
                <a16:creationId xmlns:a16="http://schemas.microsoft.com/office/drawing/2014/main" id="{CF25A553-2C59-4AC4-BB1E-E2C1BDDD3161}"/>
              </a:ext>
            </a:extLst>
          </p:cNvPr>
          <p:cNvSpPr txBox="1"/>
          <p:nvPr/>
        </p:nvSpPr>
        <p:spPr>
          <a:xfrm>
            <a:off x="438822" y="3195826"/>
            <a:ext cx="194421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4x  + 3y = 0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6x  - 6y   = -7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C35E3948-8E9B-4999-942B-F445975F4225}"/>
                  </a:ext>
                </a:extLst>
              </p:cNvPr>
              <p:cNvSpPr txBox="1"/>
              <p:nvPr/>
            </p:nvSpPr>
            <p:spPr>
              <a:xfrm>
                <a:off x="329432" y="4133742"/>
                <a:ext cx="2445749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C35E3948-8E9B-4999-942B-F445975F4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32" y="4133742"/>
                <a:ext cx="2445749" cy="734047"/>
              </a:xfrm>
              <a:prstGeom prst="rect">
                <a:avLst/>
              </a:prstGeom>
              <a:blipFill>
                <a:blip r:embed="rId3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ovéPole 69">
            <a:extLst>
              <a:ext uri="{FF2B5EF4-FFF2-40B4-BE49-F238E27FC236}">
                <a16:creationId xmlns:a16="http://schemas.microsoft.com/office/drawing/2014/main" id="{B49F2682-9AA9-4281-B45F-44B3171EE431}"/>
              </a:ext>
            </a:extLst>
          </p:cNvPr>
          <p:cNvSpPr txBox="1"/>
          <p:nvPr/>
        </p:nvSpPr>
        <p:spPr>
          <a:xfrm>
            <a:off x="3491879" y="3204293"/>
            <a:ext cx="24482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-3x  +  4y  =  7</a:t>
            </a:r>
          </a:p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-7x  + 12y =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322BE5D1-CDFC-41EC-9E01-AAB2D632C0AE}"/>
                  </a:ext>
                </a:extLst>
              </p:cNvPr>
              <p:cNvSpPr txBox="1"/>
              <p:nvPr/>
            </p:nvSpPr>
            <p:spPr>
              <a:xfrm>
                <a:off x="3456384" y="4106689"/>
                <a:ext cx="2339752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322BE5D1-CDFC-41EC-9E01-AAB2D632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384" y="4106689"/>
                <a:ext cx="2339752" cy="734047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ovéPole 74">
            <a:extLst>
              <a:ext uri="{FF2B5EF4-FFF2-40B4-BE49-F238E27FC236}">
                <a16:creationId xmlns:a16="http://schemas.microsoft.com/office/drawing/2014/main" id="{753D2C32-41F7-40F9-8B03-D6DB315F3AD0}"/>
              </a:ext>
            </a:extLst>
          </p:cNvPr>
          <p:cNvSpPr txBox="1"/>
          <p:nvPr/>
        </p:nvSpPr>
        <p:spPr>
          <a:xfrm>
            <a:off x="6588224" y="3136521"/>
            <a:ext cx="23042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4x  +   5y   = -4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6x  + 10y  = -7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BA64711E-3FDD-498D-889A-873DBA957FF5}"/>
                  </a:ext>
                </a:extLst>
              </p:cNvPr>
              <p:cNvSpPr txBox="1"/>
              <p:nvPr/>
            </p:nvSpPr>
            <p:spPr>
              <a:xfrm>
                <a:off x="6300309" y="4146687"/>
                <a:ext cx="2733781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BA64711E-3FDD-498D-889A-873DBA957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309" y="4146687"/>
                <a:ext cx="2733781" cy="734047"/>
              </a:xfrm>
              <a:prstGeom prst="rect">
                <a:avLst/>
              </a:prstGeom>
              <a:blipFill>
                <a:blip r:embed="rId5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ovéPole 76">
            <a:extLst>
              <a:ext uri="{FF2B5EF4-FFF2-40B4-BE49-F238E27FC236}">
                <a16:creationId xmlns:a16="http://schemas.microsoft.com/office/drawing/2014/main" id="{82598EDD-B30D-4EF7-97BD-72E9740AFE0E}"/>
              </a:ext>
            </a:extLst>
          </p:cNvPr>
          <p:cNvSpPr txBox="1"/>
          <p:nvPr/>
        </p:nvSpPr>
        <p:spPr>
          <a:xfrm>
            <a:off x="438822" y="894492"/>
            <a:ext cx="202446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4x  - 5y = -24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3x  + 2y  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519AEF2D-763A-4D98-B15C-E26B04E19F7B}"/>
                  </a:ext>
                </a:extLst>
              </p:cNvPr>
              <p:cNvSpPr txBox="1"/>
              <p:nvPr/>
            </p:nvSpPr>
            <p:spPr>
              <a:xfrm>
                <a:off x="279999" y="1884894"/>
                <a:ext cx="2339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519AEF2D-763A-4D98-B15C-E26B04E19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99" y="1884894"/>
                <a:ext cx="2339752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ovéPole 78">
            <a:extLst>
              <a:ext uri="{FF2B5EF4-FFF2-40B4-BE49-F238E27FC236}">
                <a16:creationId xmlns:a16="http://schemas.microsoft.com/office/drawing/2014/main" id="{EBA0445D-A313-4112-B7CF-D7E479CC8325}"/>
              </a:ext>
            </a:extLst>
          </p:cNvPr>
          <p:cNvSpPr txBox="1"/>
          <p:nvPr/>
        </p:nvSpPr>
        <p:spPr>
          <a:xfrm>
            <a:off x="3532846" y="916804"/>
            <a:ext cx="233529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5x + 2y = 7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10x  + 3y   =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7373F0B9-A600-4C78-BC1B-038CB547D87C}"/>
                  </a:ext>
                </a:extLst>
              </p:cNvPr>
              <p:cNvSpPr txBox="1"/>
              <p:nvPr/>
            </p:nvSpPr>
            <p:spPr>
              <a:xfrm>
                <a:off x="3386219" y="1881972"/>
                <a:ext cx="2445749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7373F0B9-A600-4C78-BC1B-038CB547D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219" y="1881972"/>
                <a:ext cx="2445749" cy="734047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ovéPole 80">
            <a:extLst>
              <a:ext uri="{FF2B5EF4-FFF2-40B4-BE49-F238E27FC236}">
                <a16:creationId xmlns:a16="http://schemas.microsoft.com/office/drawing/2014/main" id="{CACC5E3C-B3E0-4CB0-91D8-350C0C51A7B5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333607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836712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4. Stejný postup provedeme pro druhou neznámou. Původní rovnice tedy opět vynásobíme tak, abychom po sečtení upravených rovnic dostali pouze jednu lineární rovnici s jednou neznámou, tentokrát však s neznámou </a:t>
            </a:r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51520" y="3068960"/>
            <a:ext cx="37444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5. Rovnice opět sečteme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3995937" y="2708920"/>
            <a:ext cx="18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4067944" y="3501008"/>
            <a:ext cx="18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67944" y="1844824"/>
            <a:ext cx="2088232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3x - 2y = 10</a:t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2x + y = 9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156176" y="2204864"/>
            <a:ext cx="1008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/.2</a:t>
            </a:r>
          </a:p>
          <a:p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995936" y="2682328"/>
            <a:ext cx="2088232" cy="9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3x - 2y  = 10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4x + 2y = 18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51520" y="3501008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6. Vypočítáme neznámou x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95936" y="3501008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7x         = 28 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283968" y="3861048"/>
            <a:ext cx="17281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x = 4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228184" y="3501008"/>
            <a:ext cx="1008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/:7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23528" y="533430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Zk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.    L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= 3.4 – 2.1 = 12 - 2 = 10     P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= 10      L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        L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= 2.4 + 1 = 8 + 1 = 9          P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= 9        L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51520" y="4869160"/>
            <a:ext cx="8352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7. Provedeme zkoušku dosazením do původních rovnic  </a:t>
            </a: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1619672" y="4365104"/>
            <a:ext cx="72008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Řešením dané soustavy je uspořádaná dvojice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4;1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A96C8CA-2EB5-467A-AAE9-D881D9193A8E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2AEBDC0-EF3A-45B2-A923-EC47CA82E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sčítací metoda</a:t>
            </a:r>
          </a:p>
        </p:txBody>
      </p:sp>
      <p:sp>
        <p:nvSpPr>
          <p:cNvPr id="2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4568A5-7DD5-4824-9263-5C75A68BF057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412AE81-93FA-4FC4-9858-B8F12364BE54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Obdélník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17BBC09-A3A3-4DAC-86A8-0A17FCEF6B94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20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3" grpId="1"/>
      <p:bldP spid="34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2" y="2287325"/>
            <a:ext cx="2290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B0F3BA8-5116-4744-B9DE-21CD8B8FA719}"/>
              </a:ext>
            </a:extLst>
          </p:cNvPr>
          <p:cNvCxnSpPr>
            <a:cxnSpLocks/>
          </p:cNvCxnSpPr>
          <p:nvPr/>
        </p:nvCxnSpPr>
        <p:spPr>
          <a:xfrm>
            <a:off x="3347863" y="2287325"/>
            <a:ext cx="241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990F8A9-249A-438C-8FE9-8256A7E7ED9D}"/>
              </a:ext>
            </a:extLst>
          </p:cNvPr>
          <p:cNvSpPr txBox="1"/>
          <p:nvPr/>
        </p:nvSpPr>
        <p:spPr>
          <a:xfrm>
            <a:off x="2915816" y="1249986"/>
            <a:ext cx="5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b)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C57B242-D3FA-453C-A774-7338517171EA}"/>
              </a:ext>
            </a:extLst>
          </p:cNvPr>
          <p:cNvCxnSpPr>
            <a:cxnSpLocks/>
          </p:cNvCxnSpPr>
          <p:nvPr/>
        </p:nvCxnSpPr>
        <p:spPr>
          <a:xfrm>
            <a:off x="6429847" y="2287325"/>
            <a:ext cx="23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1239143"/>
            <a:ext cx="9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F9883C5E-5161-421E-BEE4-F20CF741247D}"/>
              </a:ext>
            </a:extLst>
          </p:cNvPr>
          <p:cNvSpPr txBox="1"/>
          <p:nvPr/>
        </p:nvSpPr>
        <p:spPr>
          <a:xfrm>
            <a:off x="6084168" y="1239143"/>
            <a:ext cx="5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c)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3FA8F7A-52C6-4003-A6F7-2FB1112838FE}"/>
              </a:ext>
            </a:extLst>
          </p:cNvPr>
          <p:cNvSpPr txBox="1"/>
          <p:nvPr/>
        </p:nvSpPr>
        <p:spPr>
          <a:xfrm>
            <a:off x="3491880" y="3531785"/>
            <a:ext cx="5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e)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A4F20E14-A7F5-47E0-81A1-5126389748B1}"/>
              </a:ext>
            </a:extLst>
          </p:cNvPr>
          <p:cNvSpPr txBox="1"/>
          <p:nvPr/>
        </p:nvSpPr>
        <p:spPr>
          <a:xfrm>
            <a:off x="76025" y="3532556"/>
            <a:ext cx="9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03BBA8F7-FDEF-477C-9C34-1C4107D2276E}"/>
              </a:ext>
            </a:extLst>
          </p:cNvPr>
          <p:cNvSpPr txBox="1"/>
          <p:nvPr/>
        </p:nvSpPr>
        <p:spPr>
          <a:xfrm>
            <a:off x="6228184" y="3501008"/>
            <a:ext cx="5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f)</a:t>
            </a:r>
          </a:p>
        </p:txBody>
      </p: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73AF7CF-C0A1-4BAB-BB7C-181DD55B7C57}"/>
              </a:ext>
            </a:extLst>
          </p:cNvPr>
          <p:cNvCxnSpPr>
            <a:cxnSpLocks/>
          </p:cNvCxnSpPr>
          <p:nvPr/>
        </p:nvCxnSpPr>
        <p:spPr>
          <a:xfrm>
            <a:off x="3904773" y="4509120"/>
            <a:ext cx="20531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6B60AD9-97C8-4F16-BA68-6D930E7B7160}"/>
              </a:ext>
            </a:extLst>
          </p:cNvPr>
          <p:cNvCxnSpPr>
            <a:cxnSpLocks/>
          </p:cNvCxnSpPr>
          <p:nvPr/>
        </p:nvCxnSpPr>
        <p:spPr>
          <a:xfrm>
            <a:off x="349580" y="4520734"/>
            <a:ext cx="2092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A3F80C49-14C2-4C8A-93CF-EE4AA6E4E59F}"/>
              </a:ext>
            </a:extLst>
          </p:cNvPr>
          <p:cNvCxnSpPr>
            <a:cxnSpLocks/>
          </p:cNvCxnSpPr>
          <p:nvPr/>
        </p:nvCxnSpPr>
        <p:spPr>
          <a:xfrm>
            <a:off x="6563348" y="4520734"/>
            <a:ext cx="2080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F1B52D0-8C36-4604-A8C0-EDF465977BE3}"/>
              </a:ext>
            </a:extLst>
          </p:cNvPr>
          <p:cNvSpPr txBox="1"/>
          <p:nvPr/>
        </p:nvSpPr>
        <p:spPr>
          <a:xfrm>
            <a:off x="323528" y="12687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itchFamily="18" charset="0"/>
                <a:ea typeface="Cambria Math" pitchFamily="18" charset="0"/>
              </a:rPr>
              <a:t>0,5x  - 0,3y  = 0,3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CB6C5F4-C33B-4E41-8636-65231E43BE93}"/>
              </a:ext>
            </a:extLst>
          </p:cNvPr>
          <p:cNvSpPr txBox="1"/>
          <p:nvPr/>
        </p:nvSpPr>
        <p:spPr>
          <a:xfrm>
            <a:off x="323528" y="174319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itchFamily="18" charset="0"/>
                <a:ea typeface="Cambria Math" pitchFamily="18" charset="0"/>
              </a:rPr>
              <a:t>0,1x + 0,2y = 1,1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ED21D0E9-59A3-40BD-9DD3-0BC5BACB0D84}"/>
                  </a:ext>
                </a:extLst>
              </p:cNvPr>
              <p:cNvSpPr txBox="1"/>
              <p:nvPr/>
            </p:nvSpPr>
            <p:spPr>
              <a:xfrm>
                <a:off x="282796" y="2292232"/>
                <a:ext cx="2193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ED21D0E9-59A3-40BD-9DD3-0BC5BACB0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6" y="2292232"/>
                <a:ext cx="2193721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A22EDFD5-3986-4C9B-AA93-6590A5D3A759}"/>
                  </a:ext>
                </a:extLst>
              </p:cNvPr>
              <p:cNvSpPr txBox="1"/>
              <p:nvPr/>
            </p:nvSpPr>
            <p:spPr>
              <a:xfrm>
                <a:off x="3304922" y="2270354"/>
                <a:ext cx="2627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A22EDFD5-3986-4C9B-AA93-6590A5D3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922" y="2270354"/>
                <a:ext cx="2627784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>
            <a:extLst>
              <a:ext uri="{FF2B5EF4-FFF2-40B4-BE49-F238E27FC236}">
                <a16:creationId xmlns:a16="http://schemas.microsoft.com/office/drawing/2014/main" id="{D29C7756-4EAD-49DB-B72F-DBC5DFFAB504}"/>
              </a:ext>
            </a:extLst>
          </p:cNvPr>
          <p:cNvSpPr txBox="1"/>
          <p:nvPr/>
        </p:nvSpPr>
        <p:spPr>
          <a:xfrm>
            <a:off x="3304922" y="1312310"/>
            <a:ext cx="2520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0,2x + 0,1y = -0,1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0,3x + 0,2y = -0,3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8E5B9D73-8E82-45F7-8DD0-59783E9C407F}"/>
              </a:ext>
            </a:extLst>
          </p:cNvPr>
          <p:cNvSpPr txBox="1"/>
          <p:nvPr/>
        </p:nvSpPr>
        <p:spPr>
          <a:xfrm>
            <a:off x="6429847" y="1861333"/>
            <a:ext cx="271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itchFamily="18" charset="0"/>
                <a:ea typeface="Cambria Math" pitchFamily="18" charset="0"/>
              </a:rPr>
              <a:t>0,06x - 0,1y = 0,04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C6A272C9-13F5-4428-A26F-1BF7A2657B3B}"/>
              </a:ext>
            </a:extLst>
          </p:cNvPr>
          <p:cNvSpPr txBox="1"/>
          <p:nvPr/>
        </p:nvSpPr>
        <p:spPr>
          <a:xfrm>
            <a:off x="6429847" y="1314886"/>
            <a:ext cx="269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mbria Math" pitchFamily="18" charset="0"/>
                <a:ea typeface="Cambria Math" pitchFamily="18" charset="0"/>
              </a:rPr>
              <a:t>0,05x + 0,2y = 0,6</a:t>
            </a: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C1D08D94-0B83-4184-83A4-C84BD2DA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89" y="2261343"/>
            <a:ext cx="2186183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4;2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5B41F7AC-292B-4E61-917D-0DEDCC928D1D}"/>
              </a:ext>
            </a:extLst>
          </p:cNvPr>
          <p:cNvSpPr txBox="1"/>
          <p:nvPr/>
        </p:nvSpPr>
        <p:spPr>
          <a:xfrm>
            <a:off x="385752" y="3565277"/>
            <a:ext cx="33303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100x + 1000y = -1500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20x  –  50y    =  200</a:t>
            </a: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B19868B8-B660-456D-9CC0-B8322A55F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559932"/>
            <a:ext cx="2304256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5;-2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49E176F4-89AA-4A01-AFE7-34349016B731}"/>
              </a:ext>
            </a:extLst>
          </p:cNvPr>
          <p:cNvSpPr txBox="1"/>
          <p:nvPr/>
        </p:nvSpPr>
        <p:spPr>
          <a:xfrm>
            <a:off x="3768810" y="3565277"/>
            <a:ext cx="2952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0,9x  +  y  =  0,1</a:t>
            </a:r>
          </a:p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0,5x  -  0,5y = -1</a:t>
            </a:r>
          </a:p>
        </p:txBody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4AB98353-CAB6-4C7B-AEDD-E6DFD43B2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097" y="4509120"/>
            <a:ext cx="2304256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-1;1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77C90DB-790D-43BF-B9EB-637A721A6946}"/>
              </a:ext>
            </a:extLst>
          </p:cNvPr>
          <p:cNvSpPr txBox="1"/>
          <p:nvPr/>
        </p:nvSpPr>
        <p:spPr>
          <a:xfrm>
            <a:off x="6563348" y="3596047"/>
            <a:ext cx="25202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1,5x  - 1,2y =  9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2,5x  -  y  = 10</a:t>
            </a:r>
          </a:p>
        </p:txBody>
      </p:sp>
      <p:sp>
        <p:nvSpPr>
          <p:cNvPr id="59" name="Rectangle 42">
            <a:extLst>
              <a:ext uri="{FF2B5EF4-FFF2-40B4-BE49-F238E27FC236}">
                <a16:creationId xmlns:a16="http://schemas.microsoft.com/office/drawing/2014/main" id="{0FE94F36-C97B-4E0B-9117-43F320B0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556" y="4476015"/>
            <a:ext cx="2304256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2;-5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39DBF51C-0EF2-4971-B256-715D426E299F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7073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/>
      <p:bldP spid="51" grpId="0"/>
      <p:bldP spid="54" grpId="0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1" y="1783269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B0F3BA8-5116-4744-B9DE-21CD8B8FA719}"/>
              </a:ext>
            </a:extLst>
          </p:cNvPr>
          <p:cNvCxnSpPr>
            <a:cxnSpLocks/>
          </p:cNvCxnSpPr>
          <p:nvPr/>
        </p:nvCxnSpPr>
        <p:spPr>
          <a:xfrm>
            <a:off x="4752288" y="1783269"/>
            <a:ext cx="3560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990F8A9-249A-438C-8FE9-8256A7E7ED9D}"/>
              </a:ext>
            </a:extLst>
          </p:cNvPr>
          <p:cNvSpPr txBox="1"/>
          <p:nvPr/>
        </p:nvSpPr>
        <p:spPr>
          <a:xfrm>
            <a:off x="4392249" y="745930"/>
            <a:ext cx="5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b)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C57B242-D3FA-453C-A774-7338517171EA}"/>
              </a:ext>
            </a:extLst>
          </p:cNvPr>
          <p:cNvCxnSpPr>
            <a:cxnSpLocks/>
          </p:cNvCxnSpPr>
          <p:nvPr/>
        </p:nvCxnSpPr>
        <p:spPr>
          <a:xfrm>
            <a:off x="361785" y="3700554"/>
            <a:ext cx="35440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735087"/>
            <a:ext cx="9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F9883C5E-5161-421E-BEE4-F20CF741247D}"/>
              </a:ext>
            </a:extLst>
          </p:cNvPr>
          <p:cNvSpPr txBox="1"/>
          <p:nvPr/>
        </p:nvSpPr>
        <p:spPr>
          <a:xfrm>
            <a:off x="16106" y="2652372"/>
            <a:ext cx="5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c)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3FA8F7A-52C6-4003-A6F7-2FB1112838FE}"/>
              </a:ext>
            </a:extLst>
          </p:cNvPr>
          <p:cNvSpPr txBox="1"/>
          <p:nvPr/>
        </p:nvSpPr>
        <p:spPr>
          <a:xfrm>
            <a:off x="128451" y="4896814"/>
            <a:ext cx="5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e)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A4F20E14-A7F5-47E0-81A1-5126389748B1}"/>
              </a:ext>
            </a:extLst>
          </p:cNvPr>
          <p:cNvSpPr txBox="1"/>
          <p:nvPr/>
        </p:nvSpPr>
        <p:spPr>
          <a:xfrm>
            <a:off x="4344970" y="2645403"/>
            <a:ext cx="9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03BBA8F7-FDEF-477C-9C34-1C4107D2276E}"/>
              </a:ext>
            </a:extLst>
          </p:cNvPr>
          <p:cNvSpPr txBox="1"/>
          <p:nvPr/>
        </p:nvSpPr>
        <p:spPr>
          <a:xfrm>
            <a:off x="4341187" y="4866037"/>
            <a:ext cx="5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f)</a:t>
            </a:r>
          </a:p>
        </p:txBody>
      </p: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73AF7CF-C0A1-4BAB-BB7C-181DD55B7C57}"/>
              </a:ext>
            </a:extLst>
          </p:cNvPr>
          <p:cNvCxnSpPr>
            <a:cxnSpLocks/>
          </p:cNvCxnSpPr>
          <p:nvPr/>
        </p:nvCxnSpPr>
        <p:spPr>
          <a:xfrm flipV="1">
            <a:off x="179512" y="5870841"/>
            <a:ext cx="4106979" cy="3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6B60AD9-97C8-4F16-BA68-6D930E7B7160}"/>
              </a:ext>
            </a:extLst>
          </p:cNvPr>
          <p:cNvCxnSpPr>
            <a:cxnSpLocks/>
          </p:cNvCxnSpPr>
          <p:nvPr/>
        </p:nvCxnSpPr>
        <p:spPr>
          <a:xfrm>
            <a:off x="4618524" y="3633581"/>
            <a:ext cx="26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A3F80C49-14C2-4C8A-93CF-EE4AA6E4E59F}"/>
              </a:ext>
            </a:extLst>
          </p:cNvPr>
          <p:cNvCxnSpPr>
            <a:cxnSpLocks/>
          </p:cNvCxnSpPr>
          <p:nvPr/>
        </p:nvCxnSpPr>
        <p:spPr>
          <a:xfrm>
            <a:off x="4604344" y="5885763"/>
            <a:ext cx="3370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02EC326A-31C7-431C-809F-D53358C27155}"/>
                  </a:ext>
                </a:extLst>
              </p:cNvPr>
              <p:cNvSpPr txBox="1"/>
              <p:nvPr/>
            </p:nvSpPr>
            <p:spPr>
              <a:xfrm>
                <a:off x="326051" y="1751416"/>
                <a:ext cx="20857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𝟔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02EC326A-31C7-431C-809F-D53358C27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1" y="1751416"/>
                <a:ext cx="2085709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ovéPole 52">
            <a:extLst>
              <a:ext uri="{FF2B5EF4-FFF2-40B4-BE49-F238E27FC236}">
                <a16:creationId xmlns:a16="http://schemas.microsoft.com/office/drawing/2014/main" id="{BA327FC4-5656-42D5-B2B1-0C7656D89E18}"/>
              </a:ext>
            </a:extLst>
          </p:cNvPr>
          <p:cNvSpPr txBox="1"/>
          <p:nvPr/>
        </p:nvSpPr>
        <p:spPr>
          <a:xfrm>
            <a:off x="326051" y="817548"/>
            <a:ext cx="39604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4.(x  - 1) - 2y = 10 </a:t>
            </a:r>
          </a:p>
          <a:p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4x + 2.(y - 10) =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3152A1D-A764-444C-93A2-B6FABB986C29}"/>
                  </a:ext>
                </a:extLst>
              </p:cNvPr>
              <p:cNvSpPr txBox="1"/>
              <p:nvPr/>
            </p:nvSpPr>
            <p:spPr>
              <a:xfrm>
                <a:off x="5402101" y="1751416"/>
                <a:ext cx="2627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3152A1D-A764-444C-93A2-B6FABB986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101" y="1751416"/>
                <a:ext cx="2627784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>
            <a:extLst>
              <a:ext uri="{FF2B5EF4-FFF2-40B4-BE49-F238E27FC236}">
                <a16:creationId xmlns:a16="http://schemas.microsoft.com/office/drawing/2014/main" id="{5C721428-7FFC-4C44-9DFB-42683BDC2C9A}"/>
              </a:ext>
            </a:extLst>
          </p:cNvPr>
          <p:cNvSpPr txBox="1"/>
          <p:nvPr/>
        </p:nvSpPr>
        <p:spPr>
          <a:xfrm>
            <a:off x="4640430" y="783254"/>
            <a:ext cx="36724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                 </a:t>
            </a:r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2x - y - 3 = 0</a:t>
            </a:r>
          </a:p>
          <a:p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3.(x + 2) - 4.(y + 2) = 0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0F0966DC-A8C6-4DBC-9576-9DAB69316F10}"/>
              </a:ext>
            </a:extLst>
          </p:cNvPr>
          <p:cNvSpPr txBox="1"/>
          <p:nvPr/>
        </p:nvSpPr>
        <p:spPr>
          <a:xfrm>
            <a:off x="238616" y="2693819"/>
            <a:ext cx="36724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           3x - 2y – 5 = 0</a:t>
            </a:r>
          </a:p>
          <a:p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6.(x - 1) - 4.(y + 1)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42FA7BFD-34E5-4E82-B518-55AADF6390AB}"/>
                  </a:ext>
                </a:extLst>
              </p:cNvPr>
              <p:cNvSpPr/>
              <p:nvPr/>
            </p:nvSpPr>
            <p:spPr>
              <a:xfrm>
                <a:off x="107504" y="3673736"/>
                <a:ext cx="4086201" cy="989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cs-CZ" altLang="cs-CZ" sz="2400" dirty="0"/>
                  <a:t>Každá uspořádaná dvojice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400" dirty="0"/>
                  <a:t>, pro kterou platí </a:t>
                </a:r>
                <a:r>
                  <a:rPr lang="cs-CZ" sz="2400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cs-CZ" altLang="cs-CZ" sz="2400" b="0" i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cs-CZ" altLang="cs-CZ" sz="2400" b="0" i="0" smtClean="0">
                            <a:latin typeface="Cambria Math"/>
                          </a:rPr>
                          <m:t>x</m:t>
                        </m:r>
                        <m:r>
                          <a:rPr lang="cs-CZ" altLang="cs-CZ" sz="2400" b="0" i="0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altLang="cs-CZ" sz="2400" dirty="0"/>
              </a:p>
            </p:txBody>
          </p:sp>
        </mc:Choice>
        <mc:Fallback xmlns=""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42FA7BFD-34E5-4E82-B518-55AADF639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73736"/>
                <a:ext cx="4086201" cy="989245"/>
              </a:xfrm>
              <a:prstGeom prst="rect">
                <a:avLst/>
              </a:prstGeom>
              <a:blipFill>
                <a:blip r:embed="rId5"/>
                <a:stretch>
                  <a:fillRect l="-2388" t="-4938" b="-61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C4853E91-FDD0-4929-8267-A3881D1A193E}"/>
                  </a:ext>
                </a:extLst>
              </p:cNvPr>
              <p:cNvSpPr txBox="1"/>
              <p:nvPr/>
            </p:nvSpPr>
            <p:spPr>
              <a:xfrm>
                <a:off x="4761850" y="3619705"/>
                <a:ext cx="2627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C4853E91-FDD0-4929-8267-A3881D1A1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850" y="3619705"/>
                <a:ext cx="262778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>
            <a:extLst>
              <a:ext uri="{FF2B5EF4-FFF2-40B4-BE49-F238E27FC236}">
                <a16:creationId xmlns:a16="http://schemas.microsoft.com/office/drawing/2014/main" id="{7DFA4008-CB56-4A19-B10E-C73D6B74AF97}"/>
              </a:ext>
            </a:extLst>
          </p:cNvPr>
          <p:cNvSpPr txBox="1"/>
          <p:nvPr/>
        </p:nvSpPr>
        <p:spPr>
          <a:xfrm>
            <a:off x="4735732" y="2654149"/>
            <a:ext cx="2304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2x - 2 = 3 - 3y</a:t>
            </a:r>
          </a:p>
          <a:p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3 - 4x = 4y - 1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50B99F85-171A-4246-8FA5-DF667BE4EA16}"/>
              </a:ext>
            </a:extLst>
          </p:cNvPr>
          <p:cNvSpPr txBox="1"/>
          <p:nvPr/>
        </p:nvSpPr>
        <p:spPr>
          <a:xfrm>
            <a:off x="107504" y="4901345"/>
            <a:ext cx="42484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                           4x + y =  5</a:t>
            </a:r>
          </a:p>
          <a:p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3.(2x + y) - 2.(- 4x + y) =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72AB9237-D0E0-4238-A610-7790000B51C8}"/>
                  </a:ext>
                </a:extLst>
              </p:cNvPr>
              <p:cNvSpPr txBox="1"/>
              <p:nvPr/>
            </p:nvSpPr>
            <p:spPr>
              <a:xfrm>
                <a:off x="895004" y="5863305"/>
                <a:ext cx="2160240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72AB9237-D0E0-4238-A610-7790000B5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04" y="5863305"/>
                <a:ext cx="2160240" cy="734047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ovéPole 71">
            <a:extLst>
              <a:ext uri="{FF2B5EF4-FFF2-40B4-BE49-F238E27FC236}">
                <a16:creationId xmlns:a16="http://schemas.microsoft.com/office/drawing/2014/main" id="{3A727386-5E5C-4888-9A12-609DE2517DEA}"/>
              </a:ext>
            </a:extLst>
          </p:cNvPr>
          <p:cNvSpPr txBox="1"/>
          <p:nvPr/>
        </p:nvSpPr>
        <p:spPr>
          <a:xfrm>
            <a:off x="4611712" y="4901345"/>
            <a:ext cx="39604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3.(x + 2y) = 5.(y + x)</a:t>
            </a:r>
          </a:p>
          <a:p>
            <a:r>
              <a:rPr lang="cs-CZ" sz="2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2.(5x + y) = 7.(x + 1)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E56F7F22-8985-4347-89FB-BC68515162D3}"/>
                  </a:ext>
                </a:extLst>
              </p:cNvPr>
              <p:cNvSpPr txBox="1"/>
              <p:nvPr/>
            </p:nvSpPr>
            <p:spPr>
              <a:xfrm>
                <a:off x="4768439" y="5913181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E56F7F22-8985-4347-89FB-BC6851516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439" y="5913181"/>
                <a:ext cx="2160240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>
            <a:extLst>
              <a:ext uri="{FF2B5EF4-FFF2-40B4-BE49-F238E27FC236}">
                <a16:creationId xmlns:a16="http://schemas.microsoft.com/office/drawing/2014/main" id="{681DFA35-E399-4113-AC60-4394B69CB7D0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11 </a:t>
            </a:r>
          </a:p>
        </p:txBody>
      </p:sp>
    </p:spTree>
    <p:extLst>
      <p:ext uri="{BB962C8B-B14F-4D97-AF65-F5344CB8AC3E}">
        <p14:creationId xmlns:p14="http://schemas.microsoft.com/office/powerpoint/2010/main" val="14166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 animBg="1"/>
      <p:bldP spid="64" grpId="0"/>
      <p:bldP spid="65" grpId="0" animBg="1"/>
      <p:bldP spid="71" grpId="0" animBg="1"/>
      <p:bldP spid="7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1" y="1852444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B0F3BA8-5116-4744-B9DE-21CD8B8FA719}"/>
              </a:ext>
            </a:extLst>
          </p:cNvPr>
          <p:cNvCxnSpPr>
            <a:cxnSpLocks/>
          </p:cNvCxnSpPr>
          <p:nvPr/>
        </p:nvCxnSpPr>
        <p:spPr>
          <a:xfrm>
            <a:off x="4752288" y="2132856"/>
            <a:ext cx="3560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990F8A9-249A-438C-8FE9-8256A7E7ED9D}"/>
              </a:ext>
            </a:extLst>
          </p:cNvPr>
          <p:cNvSpPr txBox="1"/>
          <p:nvPr/>
        </p:nvSpPr>
        <p:spPr>
          <a:xfrm>
            <a:off x="4392249" y="764704"/>
            <a:ext cx="5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b)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2C57B242-D3FA-453C-A774-7338517171EA}"/>
              </a:ext>
            </a:extLst>
          </p:cNvPr>
          <p:cNvCxnSpPr>
            <a:cxnSpLocks/>
          </p:cNvCxnSpPr>
          <p:nvPr/>
        </p:nvCxnSpPr>
        <p:spPr>
          <a:xfrm>
            <a:off x="361785" y="3940676"/>
            <a:ext cx="35440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F9883C5E-5161-421E-BEE4-F20CF741247D}"/>
              </a:ext>
            </a:extLst>
          </p:cNvPr>
          <p:cNvSpPr txBox="1"/>
          <p:nvPr/>
        </p:nvSpPr>
        <p:spPr>
          <a:xfrm>
            <a:off x="16106" y="2579493"/>
            <a:ext cx="5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c)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A3FA8F7A-52C6-4003-A6F7-2FB1112838FE}"/>
              </a:ext>
            </a:extLst>
          </p:cNvPr>
          <p:cNvSpPr txBox="1"/>
          <p:nvPr/>
        </p:nvSpPr>
        <p:spPr>
          <a:xfrm>
            <a:off x="128451" y="4777988"/>
            <a:ext cx="52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e)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A4F20E14-A7F5-47E0-81A1-5126389748B1}"/>
              </a:ext>
            </a:extLst>
          </p:cNvPr>
          <p:cNvSpPr txBox="1"/>
          <p:nvPr/>
        </p:nvSpPr>
        <p:spPr>
          <a:xfrm>
            <a:off x="4344970" y="2773530"/>
            <a:ext cx="9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03BBA8F7-FDEF-477C-9C34-1C4107D2276E}"/>
              </a:ext>
            </a:extLst>
          </p:cNvPr>
          <p:cNvSpPr txBox="1"/>
          <p:nvPr/>
        </p:nvSpPr>
        <p:spPr>
          <a:xfrm>
            <a:off x="4341187" y="4857546"/>
            <a:ext cx="5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f)</a:t>
            </a:r>
          </a:p>
        </p:txBody>
      </p: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73AF7CF-C0A1-4BAB-BB7C-181DD55B7C57}"/>
              </a:ext>
            </a:extLst>
          </p:cNvPr>
          <p:cNvCxnSpPr>
            <a:cxnSpLocks/>
          </p:cNvCxnSpPr>
          <p:nvPr/>
        </p:nvCxnSpPr>
        <p:spPr>
          <a:xfrm flipV="1">
            <a:off x="179512" y="6306012"/>
            <a:ext cx="4106979" cy="3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6B60AD9-97C8-4F16-BA68-6D930E7B7160}"/>
              </a:ext>
            </a:extLst>
          </p:cNvPr>
          <p:cNvCxnSpPr>
            <a:cxnSpLocks/>
          </p:cNvCxnSpPr>
          <p:nvPr/>
        </p:nvCxnSpPr>
        <p:spPr>
          <a:xfrm>
            <a:off x="4618524" y="4141682"/>
            <a:ext cx="26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A3F80C49-14C2-4C8A-93CF-EE4AA6E4E59F}"/>
              </a:ext>
            </a:extLst>
          </p:cNvPr>
          <p:cNvCxnSpPr>
            <a:cxnSpLocks/>
          </p:cNvCxnSpPr>
          <p:nvPr/>
        </p:nvCxnSpPr>
        <p:spPr>
          <a:xfrm>
            <a:off x="4604344" y="6381328"/>
            <a:ext cx="3370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9B4F469-C868-4FFC-B977-D990710C8B9A}"/>
                  </a:ext>
                </a:extLst>
              </p:cNvPr>
              <p:cNvSpPr txBox="1"/>
              <p:nvPr/>
            </p:nvSpPr>
            <p:spPr>
              <a:xfrm>
                <a:off x="739375" y="1905288"/>
                <a:ext cx="2627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9B4F469-C868-4FFC-B977-D990710C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75" y="1905288"/>
                <a:ext cx="2627784" cy="523220"/>
              </a:xfrm>
              <a:prstGeom prst="rect">
                <a:avLst/>
              </a:prstGeom>
              <a:blipFill>
                <a:blip r:embed="rId2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AA81D2E8-7A00-4270-BB78-F6672EE564EE}"/>
                  </a:ext>
                </a:extLst>
              </p:cNvPr>
              <p:cNvSpPr txBox="1"/>
              <p:nvPr/>
            </p:nvSpPr>
            <p:spPr>
              <a:xfrm>
                <a:off x="107504" y="692696"/>
                <a:ext cx="3240360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AA81D2E8-7A00-4270-BB78-F6672EE56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3240360" cy="72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E10CD8F9-9336-4C6F-A7B2-B530CB6F5A39}"/>
                  </a:ext>
                </a:extLst>
              </p:cNvPr>
              <p:cNvSpPr txBox="1"/>
              <p:nvPr/>
            </p:nvSpPr>
            <p:spPr>
              <a:xfrm>
                <a:off x="467544" y="1390779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𝟐𝐲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E10CD8F9-9336-4C6F-A7B2-B530CB6F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90779"/>
                <a:ext cx="2592288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1D33A1DE-D0A4-4DA0-B228-3B991968546E}"/>
                  </a:ext>
                </a:extLst>
              </p:cNvPr>
              <p:cNvSpPr txBox="1"/>
              <p:nvPr/>
            </p:nvSpPr>
            <p:spPr>
              <a:xfrm>
                <a:off x="5533819" y="2113692"/>
                <a:ext cx="2134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1D33A1DE-D0A4-4DA0-B228-3B9919685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19" y="2113692"/>
                <a:ext cx="213452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11C1F490-EA8C-4851-BBFB-9F96373CB3AC}"/>
                  </a:ext>
                </a:extLst>
              </p:cNvPr>
              <p:cNvSpPr txBox="1"/>
              <p:nvPr/>
            </p:nvSpPr>
            <p:spPr>
              <a:xfrm>
                <a:off x="4644008" y="692696"/>
                <a:ext cx="3240360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2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11C1F490-EA8C-4851-BBFB-9F96373CB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92696"/>
                <a:ext cx="3240360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8EC69405-9CDB-4257-A869-E49C612507D8}"/>
                  </a:ext>
                </a:extLst>
              </p:cNvPr>
              <p:cNvSpPr txBox="1"/>
              <p:nvPr/>
            </p:nvSpPr>
            <p:spPr>
              <a:xfrm>
                <a:off x="5999303" y="1412776"/>
                <a:ext cx="1597033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8EC69405-9CDB-4257-A869-E49C61250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03" y="1412776"/>
                <a:ext cx="1597033" cy="674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2FC60A8E-DFAC-4925-AD4A-56F039A9E12D}"/>
                  </a:ext>
                </a:extLst>
              </p:cNvPr>
              <p:cNvSpPr txBox="1"/>
              <p:nvPr/>
            </p:nvSpPr>
            <p:spPr>
              <a:xfrm>
                <a:off x="521804" y="3993520"/>
                <a:ext cx="2322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2FC60A8E-DFAC-4925-AD4A-56F039A9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" y="3993520"/>
                <a:ext cx="2322004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221B99A9-E312-4A94-91AF-767F0B2E6FD8}"/>
                  </a:ext>
                </a:extLst>
              </p:cNvPr>
              <p:cNvSpPr txBox="1"/>
              <p:nvPr/>
            </p:nvSpPr>
            <p:spPr>
              <a:xfrm>
                <a:off x="107504" y="2523026"/>
                <a:ext cx="3240360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200" b="1" i="1" smtClean="0">
                          <a:latin typeface="Cambria Math"/>
                        </a:rPr>
                        <m:t>+</m:t>
                      </m:r>
                      <m:r>
                        <a:rPr lang="cs-CZ" sz="2200" b="1" i="1" smtClean="0">
                          <a:latin typeface="Cambria Math"/>
                        </a:rPr>
                        <m:t>𝟐</m:t>
                      </m:r>
                      <m:r>
                        <a:rPr lang="cs-CZ" sz="2200" b="1">
                          <a:latin typeface="Cambria Math"/>
                        </a:rPr>
                        <m:t>𝐲</m:t>
                      </m:r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221B99A9-E312-4A94-91AF-767F0B2E6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23026"/>
                <a:ext cx="3240360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025C7C06-AD31-46D4-BEAA-ED62DDE3039F}"/>
                  </a:ext>
                </a:extLst>
              </p:cNvPr>
              <p:cNvSpPr txBox="1"/>
              <p:nvPr/>
            </p:nvSpPr>
            <p:spPr>
              <a:xfrm>
                <a:off x="467544" y="3148588"/>
                <a:ext cx="2592288" cy="727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smtClean="0">
                          <a:latin typeface="Cambria Math"/>
                        </a:rPr>
                        <m:t>𝐱</m:t>
                      </m:r>
                      <m:r>
                        <a:rPr lang="cs-CZ" sz="2200" b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025C7C06-AD31-46D4-BEAA-ED62DDE3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8588"/>
                <a:ext cx="2592288" cy="7271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3F57EA41-0382-4D42-9D2A-752EB4845E00}"/>
                  </a:ext>
                </a:extLst>
              </p:cNvPr>
              <p:cNvSpPr txBox="1"/>
              <p:nvPr/>
            </p:nvSpPr>
            <p:spPr>
              <a:xfrm>
                <a:off x="4427984" y="2708920"/>
                <a:ext cx="3240360" cy="70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200" b="1">
                              <a:latin typeface="Cambria Math"/>
                            </a:rPr>
                            <m:t>+</m:t>
                          </m:r>
                          <m:r>
                            <a:rPr lang="cs-CZ" sz="2200" b="1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cs-CZ" sz="22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200" b="1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3F57EA41-0382-4D42-9D2A-752EB4845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708920"/>
                <a:ext cx="3240360" cy="7072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EEFBD79-17DE-4DA3-85A2-D1F8E4B7E832}"/>
                  </a:ext>
                </a:extLst>
              </p:cNvPr>
              <p:cNvSpPr txBox="1"/>
              <p:nvPr/>
            </p:nvSpPr>
            <p:spPr>
              <a:xfrm>
                <a:off x="4788024" y="3413341"/>
                <a:ext cx="2880320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200" b="1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cs-CZ" sz="2200" b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200" b="1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5EEFBD79-17DE-4DA3-85A2-D1F8E4B7E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13341"/>
                <a:ext cx="288032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42">
            <a:extLst>
              <a:ext uri="{FF2B5EF4-FFF2-40B4-BE49-F238E27FC236}">
                <a16:creationId xmlns:a16="http://schemas.microsoft.com/office/drawing/2014/main" id="{E123C2E2-BE48-40D5-AEB2-F0AE4BBE8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141682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5;2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D75E12-FF92-49F6-9695-F3CB3B6A3298}"/>
                  </a:ext>
                </a:extLst>
              </p:cNvPr>
              <p:cNvSpPr txBox="1"/>
              <p:nvPr/>
            </p:nvSpPr>
            <p:spPr>
              <a:xfrm>
                <a:off x="395536" y="4789276"/>
                <a:ext cx="3240360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A0D75E12-FF92-49F6-9695-F3CB3B6A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89276"/>
                <a:ext cx="3240360" cy="7277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959BE235-791D-44A6-9F6E-10DE48DDED84}"/>
                  </a:ext>
                </a:extLst>
              </p:cNvPr>
              <p:cNvSpPr txBox="1"/>
              <p:nvPr/>
            </p:nvSpPr>
            <p:spPr>
              <a:xfrm>
                <a:off x="35496" y="5583993"/>
                <a:ext cx="3312368" cy="72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959BE235-791D-44A6-9F6E-10DE48DDE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83993"/>
                <a:ext cx="3312368" cy="7253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42">
            <a:extLst>
              <a:ext uri="{FF2B5EF4-FFF2-40B4-BE49-F238E27FC236}">
                <a16:creationId xmlns:a16="http://schemas.microsoft.com/office/drawing/2014/main" id="{C2EBF441-5898-4A79-8CF1-FC85630F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94" y="6288124"/>
            <a:ext cx="2474662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-2;12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0ADC81B7-856B-45B8-BD92-4D5981232B7C}"/>
                  </a:ext>
                </a:extLst>
              </p:cNvPr>
              <p:cNvSpPr txBox="1"/>
              <p:nvPr/>
            </p:nvSpPr>
            <p:spPr>
              <a:xfrm>
                <a:off x="5418252" y="6301168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0ADC81B7-856B-45B8-BD92-4D5981232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52" y="6301168"/>
                <a:ext cx="2160240" cy="523220"/>
              </a:xfrm>
              <a:prstGeom prst="rect">
                <a:avLst/>
              </a:prstGeom>
              <a:blipFill>
                <a:blip r:embed="rId1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FC7E6F68-FBE1-4E7A-AEF0-8E7115834E58}"/>
                  </a:ext>
                </a:extLst>
              </p:cNvPr>
              <p:cNvSpPr txBox="1"/>
              <p:nvPr/>
            </p:nvSpPr>
            <p:spPr>
              <a:xfrm>
                <a:off x="4788024" y="4803063"/>
                <a:ext cx="324036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FC7E6F68-FBE1-4E7A-AEF0-8E7115834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803063"/>
                <a:ext cx="3240360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EE282116-EA96-4C75-86DB-4205DD3F99B2}"/>
                  </a:ext>
                </a:extLst>
              </p:cNvPr>
              <p:cNvSpPr txBox="1"/>
              <p:nvPr/>
            </p:nvSpPr>
            <p:spPr>
              <a:xfrm>
                <a:off x="4788024" y="5537251"/>
                <a:ext cx="331236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EE282116-EA96-4C75-86DB-4205DD3F9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37251"/>
                <a:ext cx="3312368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ovéPole 76">
            <a:extLst>
              <a:ext uri="{FF2B5EF4-FFF2-40B4-BE49-F238E27FC236}">
                <a16:creationId xmlns:a16="http://schemas.microsoft.com/office/drawing/2014/main" id="{EAEF7B49-D5E5-40A7-9988-A8BC17CCC6FA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12 </a:t>
            </a:r>
          </a:p>
        </p:txBody>
      </p:sp>
    </p:spTree>
    <p:extLst>
      <p:ext uri="{BB962C8B-B14F-4D97-AF65-F5344CB8AC3E}">
        <p14:creationId xmlns:p14="http://schemas.microsoft.com/office/powerpoint/2010/main" val="20200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4" grpId="0" animBg="1"/>
      <p:bldP spid="54" grpId="0"/>
      <p:bldP spid="69" grpId="0"/>
      <p:bldP spid="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1" y="2193320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9B4F469-C868-4FFC-B977-D990710C8B9A}"/>
                  </a:ext>
                </a:extLst>
              </p:cNvPr>
              <p:cNvSpPr txBox="1"/>
              <p:nvPr/>
            </p:nvSpPr>
            <p:spPr>
              <a:xfrm>
                <a:off x="720080" y="3769876"/>
                <a:ext cx="2627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9B4F469-C868-4FFC-B977-D990710C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3769876"/>
                <a:ext cx="2627784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AA81D2E8-7A00-4270-BB78-F6672EE564EE}"/>
                  </a:ext>
                </a:extLst>
              </p:cNvPr>
              <p:cNvSpPr txBox="1"/>
              <p:nvPr/>
            </p:nvSpPr>
            <p:spPr>
              <a:xfrm>
                <a:off x="107504" y="1033572"/>
                <a:ext cx="3240360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AA81D2E8-7A00-4270-BB78-F6672EE56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33572"/>
                <a:ext cx="3240360" cy="72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E10CD8F9-9336-4C6F-A7B2-B530CB6F5A39}"/>
                  </a:ext>
                </a:extLst>
              </p:cNvPr>
              <p:cNvSpPr txBox="1"/>
              <p:nvPr/>
            </p:nvSpPr>
            <p:spPr>
              <a:xfrm>
                <a:off x="467544" y="1731655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𝟐𝐲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E10CD8F9-9336-4C6F-A7B2-B530CB6F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31655"/>
                <a:ext cx="2592288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ovéPole 76">
            <a:extLst>
              <a:ext uri="{FF2B5EF4-FFF2-40B4-BE49-F238E27FC236}">
                <a16:creationId xmlns:a16="http://schemas.microsoft.com/office/drawing/2014/main" id="{EAEF7B49-D5E5-40A7-9988-A8BC17CCC6FA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12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F709145-2571-4BF4-B34C-899903501807}"/>
              </a:ext>
            </a:extLst>
          </p:cNvPr>
          <p:cNvSpPr txBox="1"/>
          <p:nvPr/>
        </p:nvSpPr>
        <p:spPr>
          <a:xfrm>
            <a:off x="3275856" y="111893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/>
              <p:nvPr/>
            </p:nvSpPr>
            <p:spPr>
              <a:xfrm>
                <a:off x="467544" y="2262495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𝟐𝐲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62495"/>
                <a:ext cx="2592288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/>
              <p:nvPr/>
            </p:nvSpPr>
            <p:spPr>
              <a:xfrm>
                <a:off x="611560" y="2724160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𝟐𝐲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24160"/>
                <a:ext cx="2592288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B2BDBE36-8680-47B2-A314-268EE5976010}"/>
              </a:ext>
            </a:extLst>
          </p:cNvPr>
          <p:cNvCxnSpPr>
            <a:cxnSpLocks/>
          </p:cNvCxnSpPr>
          <p:nvPr/>
        </p:nvCxnSpPr>
        <p:spPr>
          <a:xfrm>
            <a:off x="329431" y="3185824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D9049833-FE94-40FA-AFB2-9FA8365154A6}"/>
                  </a:ext>
                </a:extLst>
              </p:cNvPr>
              <p:cNvSpPr txBox="1"/>
              <p:nvPr/>
            </p:nvSpPr>
            <p:spPr>
              <a:xfrm>
                <a:off x="4355976" y="4437112"/>
                <a:ext cx="4633664" cy="214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2− 1</m:t>
                    </m:r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800" dirty="0"/>
                  <a:t>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2.3 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 + 6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14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14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D9049833-FE94-40FA-AFB2-9FA836515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437112"/>
                <a:ext cx="4633664" cy="2140009"/>
              </a:xfrm>
              <a:prstGeom prst="rect">
                <a:avLst/>
              </a:prstGeom>
              <a:blipFill>
                <a:blip r:embed="rId7"/>
                <a:stretch>
                  <a:fillRect l="-2763" t="-1425" b="-25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3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401439" y="2573903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AEF7B49-D5E5-40A7-9988-A8BC17CCC6FA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12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F709145-2571-4BF4-B34C-899903501807}"/>
              </a:ext>
            </a:extLst>
          </p:cNvPr>
          <p:cNvSpPr txBox="1"/>
          <p:nvPr/>
        </p:nvSpPr>
        <p:spPr>
          <a:xfrm>
            <a:off x="3347864" y="104692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/>
              <p:nvPr/>
            </p:nvSpPr>
            <p:spPr>
              <a:xfrm>
                <a:off x="-108520" y="2643078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643078"/>
                <a:ext cx="3600400" cy="461665"/>
              </a:xfrm>
              <a:prstGeom prst="rect">
                <a:avLst/>
              </a:prstGeom>
              <a:blipFill>
                <a:blip r:embed="rId2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/>
              <p:nvPr/>
            </p:nvSpPr>
            <p:spPr>
              <a:xfrm>
                <a:off x="899592" y="3104743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𝟐𝐲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104743"/>
                <a:ext cx="2592288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B2BDBE36-8680-47B2-A314-268EE5976010}"/>
              </a:ext>
            </a:extLst>
          </p:cNvPr>
          <p:cNvCxnSpPr>
            <a:cxnSpLocks/>
          </p:cNvCxnSpPr>
          <p:nvPr/>
        </p:nvCxnSpPr>
        <p:spPr>
          <a:xfrm>
            <a:off x="401439" y="3566407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553CABCA-7264-4963-8174-0EB555D8D5AE}"/>
                  </a:ext>
                </a:extLst>
              </p:cNvPr>
              <p:cNvSpPr txBox="1"/>
              <p:nvPr/>
            </p:nvSpPr>
            <p:spPr>
              <a:xfrm>
                <a:off x="925307" y="5354052"/>
                <a:ext cx="21345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553CABCA-7264-4963-8174-0EB555D8D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7" y="5354052"/>
                <a:ext cx="2134525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507F2B17-5004-454E-B000-1C4EC01CFA59}"/>
                  </a:ext>
                </a:extLst>
              </p:cNvPr>
              <p:cNvSpPr txBox="1"/>
              <p:nvPr/>
            </p:nvSpPr>
            <p:spPr>
              <a:xfrm>
                <a:off x="107504" y="961564"/>
                <a:ext cx="3240360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2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507F2B17-5004-454E-B000-1C4EC01CF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61564"/>
                <a:ext cx="324036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C2EE5B8A-60EE-4C51-B665-130CFCC9FDA7}"/>
                  </a:ext>
                </a:extLst>
              </p:cNvPr>
              <p:cNvSpPr txBox="1"/>
              <p:nvPr/>
            </p:nvSpPr>
            <p:spPr>
              <a:xfrm>
                <a:off x="1462799" y="1681644"/>
                <a:ext cx="1597033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C2EE5B8A-60EE-4C51-B665-130CFCC9F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99" y="1681644"/>
                <a:ext cx="1597033" cy="67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ovéPole 28">
            <a:extLst>
              <a:ext uri="{FF2B5EF4-FFF2-40B4-BE49-F238E27FC236}">
                <a16:creationId xmlns:a16="http://schemas.microsoft.com/office/drawing/2014/main" id="{EBF1B1F1-0E41-4039-A20C-66F8C023B694}"/>
              </a:ext>
            </a:extLst>
          </p:cNvPr>
          <p:cNvSpPr txBox="1"/>
          <p:nvPr/>
        </p:nvSpPr>
        <p:spPr>
          <a:xfrm>
            <a:off x="3267607" y="18085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/>
              <p:nvPr/>
            </p:nvSpPr>
            <p:spPr>
              <a:xfrm>
                <a:off x="395536" y="3656940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56940"/>
                <a:ext cx="3600400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/>
              <p:nvPr/>
            </p:nvSpPr>
            <p:spPr>
              <a:xfrm>
                <a:off x="899592" y="4118605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𝟐𝐲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18605"/>
                <a:ext cx="2592288" cy="461665"/>
              </a:xfrm>
              <a:prstGeom prst="rect">
                <a:avLst/>
              </a:prstGeom>
              <a:blipFill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49DB0AA5-B417-4346-989F-52D881D085EC}"/>
              </a:ext>
            </a:extLst>
          </p:cNvPr>
          <p:cNvCxnSpPr>
            <a:cxnSpLocks/>
          </p:cNvCxnSpPr>
          <p:nvPr/>
        </p:nvCxnSpPr>
        <p:spPr>
          <a:xfrm>
            <a:off x="395536" y="4633972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/>
              <p:nvPr/>
            </p:nvSpPr>
            <p:spPr>
              <a:xfrm>
                <a:off x="3736736" y="4707295"/>
                <a:ext cx="5371768" cy="218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  <m:r>
                          <a:rPr lang="cs-CZ" sz="2400" b="0">
                            <a:latin typeface="Cambria Math"/>
                          </a:rPr>
                          <m:t>+</m:t>
                        </m:r>
                        <m:r>
                          <a:rPr lang="cs-CZ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b="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400" b="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=1+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/>
                  <a:t>          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+ 1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 . 4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36" y="4707295"/>
                <a:ext cx="5371768" cy="2182264"/>
              </a:xfrm>
              <a:prstGeom prst="rect">
                <a:avLst/>
              </a:prstGeom>
              <a:blipFill>
                <a:blip r:embed="rId9"/>
                <a:stretch>
                  <a:fillRect l="-2384" t="-838" b="-53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6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1" y="2305035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AEF7B49-D5E5-40A7-9988-A8BC17CCC6FA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12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F709145-2571-4BF4-B34C-899903501807}"/>
              </a:ext>
            </a:extLst>
          </p:cNvPr>
          <p:cNvSpPr txBox="1"/>
          <p:nvPr/>
        </p:nvSpPr>
        <p:spPr>
          <a:xfrm>
            <a:off x="3275856" y="77805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/>
              <p:nvPr/>
            </p:nvSpPr>
            <p:spPr>
              <a:xfrm>
                <a:off x="179512" y="2374210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𝟖𝐲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74210"/>
                <a:ext cx="360040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/>
              <p:nvPr/>
            </p:nvSpPr>
            <p:spPr>
              <a:xfrm>
                <a:off x="683568" y="2835875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35875"/>
                <a:ext cx="2592288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B2BDBE36-8680-47B2-A314-268EE5976010}"/>
              </a:ext>
            </a:extLst>
          </p:cNvPr>
          <p:cNvCxnSpPr>
            <a:cxnSpLocks/>
          </p:cNvCxnSpPr>
          <p:nvPr/>
        </p:nvCxnSpPr>
        <p:spPr>
          <a:xfrm>
            <a:off x="329431" y="3297539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BF1B1F1-0E41-4039-A20C-66F8C023B694}"/>
              </a:ext>
            </a:extLst>
          </p:cNvPr>
          <p:cNvSpPr txBox="1"/>
          <p:nvPr/>
        </p:nvSpPr>
        <p:spPr>
          <a:xfrm>
            <a:off x="3195599" y="153972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/>
              <p:nvPr/>
            </p:nvSpPr>
            <p:spPr>
              <a:xfrm>
                <a:off x="323528" y="3388072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𝟖𝐲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88072"/>
                <a:ext cx="3600400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/>
              <p:nvPr/>
            </p:nvSpPr>
            <p:spPr>
              <a:xfrm>
                <a:off x="827584" y="3849737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49737"/>
                <a:ext cx="2592288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49DB0AA5-B417-4346-989F-52D881D085EC}"/>
              </a:ext>
            </a:extLst>
          </p:cNvPr>
          <p:cNvCxnSpPr>
            <a:cxnSpLocks/>
          </p:cNvCxnSpPr>
          <p:nvPr/>
        </p:nvCxnSpPr>
        <p:spPr>
          <a:xfrm>
            <a:off x="323528" y="4365104"/>
            <a:ext cx="28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/>
              <p:nvPr/>
            </p:nvSpPr>
            <p:spPr>
              <a:xfrm>
                <a:off x="3736736" y="4707295"/>
                <a:ext cx="5371768" cy="218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sz="2400" b="0">
                            <a:latin typeface="Cambria Math"/>
                          </a:rPr>
                          <m:t>+</m:t>
                        </m:r>
                        <m:r>
                          <a:rPr lang="cs-CZ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r>
                      <a:rPr lang="cs-CZ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.1</m:t>
                    </m:r>
                    <m:r>
                      <a:rPr lang="cs-CZ" sz="2400" b="0" i="1" smtClean="0">
                        <a:latin typeface="Cambria Math"/>
                      </a:rPr>
                      <m:t>=1+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cs-CZ" sz="2800" dirty="0"/>
                  <a:t> 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1+4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+ 1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36" y="4707295"/>
                <a:ext cx="5371768" cy="2182264"/>
              </a:xfrm>
              <a:prstGeom prst="rect">
                <a:avLst/>
              </a:prstGeom>
              <a:blipFill>
                <a:blip r:embed="rId6"/>
                <a:stretch>
                  <a:fillRect l="-2384" t="-1117" b="-47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89FD0CA4-DF65-4CD7-91DB-83A1DE880CC8}"/>
                  </a:ext>
                </a:extLst>
              </p:cNvPr>
              <p:cNvSpPr txBox="1"/>
              <p:nvPr/>
            </p:nvSpPr>
            <p:spPr>
              <a:xfrm>
                <a:off x="107504" y="780107"/>
                <a:ext cx="3240360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200" b="1" i="1" smtClean="0">
                          <a:latin typeface="Cambria Math"/>
                        </a:rPr>
                        <m:t>+</m:t>
                      </m:r>
                      <m:r>
                        <a:rPr lang="cs-CZ" sz="2200" b="1" i="1" smtClean="0">
                          <a:latin typeface="Cambria Math"/>
                        </a:rPr>
                        <m:t>𝟐</m:t>
                      </m:r>
                      <m:r>
                        <a:rPr lang="cs-CZ" sz="2200" b="1">
                          <a:latin typeface="Cambria Math"/>
                        </a:rPr>
                        <m:t>𝐲</m:t>
                      </m:r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89FD0CA4-DF65-4CD7-91DB-83A1DE88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80107"/>
                <a:ext cx="3240360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E504EC2-9A6F-4F3A-B296-9BE79EA63373}"/>
                  </a:ext>
                </a:extLst>
              </p:cNvPr>
              <p:cNvSpPr txBox="1"/>
              <p:nvPr/>
            </p:nvSpPr>
            <p:spPr>
              <a:xfrm>
                <a:off x="467544" y="1405669"/>
                <a:ext cx="2592288" cy="727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smtClean="0">
                          <a:latin typeface="Cambria Math"/>
                        </a:rPr>
                        <m:t>𝐱</m:t>
                      </m:r>
                      <m:r>
                        <a:rPr lang="cs-CZ" sz="2200" b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E504EC2-9A6F-4F3A-B296-9BE79EA6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05669"/>
                <a:ext cx="2592288" cy="727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FD6A76B6-3FE3-47FD-8E4F-43BCC3003E6C}"/>
                  </a:ext>
                </a:extLst>
              </p:cNvPr>
              <p:cNvSpPr txBox="1"/>
              <p:nvPr/>
            </p:nvSpPr>
            <p:spPr>
              <a:xfrm>
                <a:off x="873595" y="5275207"/>
                <a:ext cx="2322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FD6A76B6-3FE3-47FD-8E4F-43BCC3003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95" y="5275207"/>
                <a:ext cx="2322004" cy="523220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6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1" y="2305035"/>
            <a:ext cx="3594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AEF7B49-D5E5-40A7-9988-A8BC17CCC6FA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12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F709145-2571-4BF4-B34C-899903501807}"/>
              </a:ext>
            </a:extLst>
          </p:cNvPr>
          <p:cNvSpPr txBox="1"/>
          <p:nvPr/>
        </p:nvSpPr>
        <p:spPr>
          <a:xfrm>
            <a:off x="3563888" y="95111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/>
              <p:nvPr/>
            </p:nvSpPr>
            <p:spPr>
              <a:xfrm>
                <a:off x="251520" y="2374210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𝟕𝐱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𝟕𝐲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74210"/>
                <a:ext cx="360040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/>
              <p:nvPr/>
            </p:nvSpPr>
            <p:spPr>
              <a:xfrm>
                <a:off x="35496" y="2835875"/>
                <a:ext cx="3816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𝟏𝟖𝐱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𝟗𝐲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35875"/>
                <a:ext cx="3816426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B2BDBE36-8680-47B2-A314-268EE5976010}"/>
              </a:ext>
            </a:extLst>
          </p:cNvPr>
          <p:cNvCxnSpPr>
            <a:cxnSpLocks/>
          </p:cNvCxnSpPr>
          <p:nvPr/>
        </p:nvCxnSpPr>
        <p:spPr>
          <a:xfrm>
            <a:off x="179512" y="3297539"/>
            <a:ext cx="37444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BF1B1F1-0E41-4039-A20C-66F8C023B694}"/>
              </a:ext>
            </a:extLst>
          </p:cNvPr>
          <p:cNvSpPr txBox="1"/>
          <p:nvPr/>
        </p:nvSpPr>
        <p:spPr>
          <a:xfrm>
            <a:off x="3491880" y="167119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/>
              <p:nvPr/>
            </p:nvSpPr>
            <p:spPr>
              <a:xfrm>
                <a:off x="827584" y="3388072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88072"/>
                <a:ext cx="3600400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/>
              <p:nvPr/>
            </p:nvSpPr>
            <p:spPr>
              <a:xfrm>
                <a:off x="1331640" y="3849737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𝟏𝟐𝟔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49737"/>
                <a:ext cx="2592288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49DB0AA5-B417-4346-989F-52D881D085EC}"/>
              </a:ext>
            </a:extLst>
          </p:cNvPr>
          <p:cNvCxnSpPr>
            <a:cxnSpLocks/>
          </p:cNvCxnSpPr>
          <p:nvPr/>
        </p:nvCxnSpPr>
        <p:spPr>
          <a:xfrm>
            <a:off x="683568" y="4365104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/>
              <p:nvPr/>
            </p:nvSpPr>
            <p:spPr>
              <a:xfrm>
                <a:off x="3736736" y="4707295"/>
                <a:ext cx="5371768" cy="218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sz="2400" b="0">
                            <a:latin typeface="Cambria Math"/>
                          </a:rPr>
                          <m:t>+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=1+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/>
                  <a:t> 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2.2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2.5+2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+ 6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36" y="4707295"/>
                <a:ext cx="5371768" cy="2182264"/>
              </a:xfrm>
              <a:prstGeom prst="rect">
                <a:avLst/>
              </a:prstGeom>
              <a:blipFill>
                <a:blip r:embed="rId6"/>
                <a:stretch>
                  <a:fillRect l="-2384" t="-838" b="-53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8EC3EB5-189A-434F-811A-6BC7D7124E8F}"/>
                  </a:ext>
                </a:extLst>
              </p:cNvPr>
              <p:cNvSpPr txBox="1"/>
              <p:nvPr/>
            </p:nvSpPr>
            <p:spPr>
              <a:xfrm>
                <a:off x="107504" y="844110"/>
                <a:ext cx="3240360" cy="70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200" b="1">
                              <a:latin typeface="Cambria Math"/>
                            </a:rPr>
                            <m:t>+</m:t>
                          </m:r>
                          <m:r>
                            <a:rPr lang="cs-CZ" sz="2200" b="1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cs-CZ" sz="22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200" b="1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8EC3EB5-189A-434F-811A-6BC7D712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4110"/>
                <a:ext cx="3240360" cy="707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6C0B46BE-6B86-4794-A9B3-C8CDCE0E1DA9}"/>
                  </a:ext>
                </a:extLst>
              </p:cNvPr>
              <p:cNvSpPr txBox="1"/>
              <p:nvPr/>
            </p:nvSpPr>
            <p:spPr>
              <a:xfrm>
                <a:off x="467544" y="1548531"/>
                <a:ext cx="2880320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200" b="1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cs-CZ" sz="2200" b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200" b="1">
                              <a:latin typeface="Cambria Math"/>
                            </a:rPr>
                            <m:t>𝐱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2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2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200" b="1" i="0" smtClean="0">
                          <a:latin typeface="Cambria Math"/>
                        </a:rPr>
                        <m:t>=</m:t>
                      </m:r>
                      <m:r>
                        <a:rPr lang="cs-CZ" sz="2200" b="1" i="0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6C0B46BE-6B86-4794-A9B3-C8CDCE0E1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48531"/>
                <a:ext cx="2880320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2">
            <a:extLst>
              <a:ext uri="{FF2B5EF4-FFF2-40B4-BE49-F238E27FC236}">
                <a16:creationId xmlns:a16="http://schemas.microsoft.com/office/drawing/2014/main" id="{BD33615F-3E3E-4765-ADDD-0BB3967B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208004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5;2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1" y="2305035"/>
            <a:ext cx="3594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e)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AEF7B49-D5E5-40A7-9988-A8BC17CCC6FA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12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F709145-2571-4BF4-B34C-899903501807}"/>
              </a:ext>
            </a:extLst>
          </p:cNvPr>
          <p:cNvSpPr txBox="1"/>
          <p:nvPr/>
        </p:nvSpPr>
        <p:spPr>
          <a:xfrm>
            <a:off x="3563888" y="95111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/>
              <p:nvPr/>
            </p:nvSpPr>
            <p:spPr>
              <a:xfrm>
                <a:off x="323528" y="2374210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𝟔𝐱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74210"/>
                <a:ext cx="360040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/>
              <p:nvPr/>
            </p:nvSpPr>
            <p:spPr>
              <a:xfrm>
                <a:off x="35496" y="2835875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35875"/>
                <a:ext cx="345638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B2BDBE36-8680-47B2-A314-268EE5976010}"/>
              </a:ext>
            </a:extLst>
          </p:cNvPr>
          <p:cNvCxnSpPr>
            <a:cxnSpLocks/>
          </p:cNvCxnSpPr>
          <p:nvPr/>
        </p:nvCxnSpPr>
        <p:spPr>
          <a:xfrm>
            <a:off x="179512" y="3297539"/>
            <a:ext cx="37444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BF1B1F1-0E41-4039-A20C-66F8C023B694}"/>
              </a:ext>
            </a:extLst>
          </p:cNvPr>
          <p:cNvSpPr txBox="1"/>
          <p:nvPr/>
        </p:nvSpPr>
        <p:spPr>
          <a:xfrm>
            <a:off x="3491880" y="167119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/>
              <p:nvPr/>
            </p:nvSpPr>
            <p:spPr>
              <a:xfrm>
                <a:off x="-180528" y="3388072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388072"/>
                <a:ext cx="3600400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/>
              <p:nvPr/>
            </p:nvSpPr>
            <p:spPr>
              <a:xfrm>
                <a:off x="395536" y="3849737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>
                          <a:latin typeface="Cambria Math"/>
                        </a:rPr>
                        <m:t>𝐱</m:t>
                      </m:r>
                      <m:r>
                        <a:rPr lang="cs-CZ" sz="2400" b="1">
                          <a:latin typeface="Cambria Math"/>
                        </a:rPr>
                        <m:t>+</m:t>
                      </m:r>
                      <m:r>
                        <a:rPr lang="cs-CZ" sz="2400" b="1">
                          <a:latin typeface="Cambria Math"/>
                        </a:rPr>
                        <m:t>𝐲</m:t>
                      </m:r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49737"/>
                <a:ext cx="2592288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49DB0AA5-B417-4346-989F-52D881D085EC}"/>
              </a:ext>
            </a:extLst>
          </p:cNvPr>
          <p:cNvCxnSpPr>
            <a:cxnSpLocks/>
          </p:cNvCxnSpPr>
          <p:nvPr/>
        </p:nvCxnSpPr>
        <p:spPr>
          <a:xfrm>
            <a:off x="683568" y="4365104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/>
              <p:nvPr/>
            </p:nvSpPr>
            <p:spPr>
              <a:xfrm>
                <a:off x="3736736" y="4707295"/>
                <a:ext cx="5371768" cy="2169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400" b="0" i="1" smtClean="0">
                        <a:latin typeface="Cambria Math"/>
                      </a:rPr>
                      <m:t>1+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cs-CZ" sz="2400" i="1">
                        <a:latin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cs-CZ" sz="2800" dirty="0"/>
                  <a:t>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+ 3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36" y="4707295"/>
                <a:ext cx="5371768" cy="2169889"/>
              </a:xfrm>
              <a:prstGeom prst="rect">
                <a:avLst/>
              </a:prstGeom>
              <a:blipFill>
                <a:blip r:embed="rId6"/>
                <a:stretch>
                  <a:fillRect l="-2384" t="-1124" b="-53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7745004D-B434-4F9F-BE17-F4A0D928C537}"/>
                  </a:ext>
                </a:extLst>
              </p:cNvPr>
              <p:cNvSpPr txBox="1"/>
              <p:nvPr/>
            </p:nvSpPr>
            <p:spPr>
              <a:xfrm>
                <a:off x="395536" y="756828"/>
                <a:ext cx="3240360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7745004D-B434-4F9F-BE17-F4A0D928C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56828"/>
                <a:ext cx="3240360" cy="727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CA604C26-31B6-485D-AFFB-722B11614306}"/>
                  </a:ext>
                </a:extLst>
              </p:cNvPr>
              <p:cNvSpPr txBox="1"/>
              <p:nvPr/>
            </p:nvSpPr>
            <p:spPr>
              <a:xfrm>
                <a:off x="35496" y="1551545"/>
                <a:ext cx="3312368" cy="72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CA604C26-31B6-485D-AFFB-722B1161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51545"/>
                <a:ext cx="3312368" cy="725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42">
            <a:extLst>
              <a:ext uri="{FF2B5EF4-FFF2-40B4-BE49-F238E27FC236}">
                <a16:creationId xmlns:a16="http://schemas.microsoft.com/office/drawing/2014/main" id="{9B681D31-7719-48A0-B31D-D33B70048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157192"/>
            <a:ext cx="2474662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-2;12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>
            <a:cxnSpLocks/>
          </p:cNvCxnSpPr>
          <p:nvPr/>
        </p:nvCxnSpPr>
        <p:spPr>
          <a:xfrm>
            <a:off x="329431" y="2305035"/>
            <a:ext cx="3594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4BCE2654-4B6A-4907-9967-67D44A90EC4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19667B3-CA37-4D9E-89F5-54B0A9B9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288949-137F-4071-B02F-8CD8A7F8D3F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B65564-3091-4B6D-A86C-BC407C593CB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Obdélník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E3BA358-6E4C-4897-9318-72B89DCE0C1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264CE78-DAFB-422B-8793-1B16AA155FCC}"/>
              </a:ext>
            </a:extLst>
          </p:cNvPr>
          <p:cNvSpPr txBox="1"/>
          <p:nvPr/>
        </p:nvSpPr>
        <p:spPr>
          <a:xfrm>
            <a:off x="21798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f)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AEF7B49-D5E5-40A7-9988-A8BC17CCC6FA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12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F709145-2571-4BF4-B34C-899903501807}"/>
              </a:ext>
            </a:extLst>
          </p:cNvPr>
          <p:cNvSpPr txBox="1"/>
          <p:nvPr/>
        </p:nvSpPr>
        <p:spPr>
          <a:xfrm>
            <a:off x="3563888" y="9087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/>
              <p:nvPr/>
            </p:nvSpPr>
            <p:spPr>
              <a:xfrm>
                <a:off x="251520" y="2374210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60AE2B50-89FD-4FA9-9CEB-EF6E0124F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74210"/>
                <a:ext cx="360040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/>
              <p:nvPr/>
            </p:nvSpPr>
            <p:spPr>
              <a:xfrm>
                <a:off x="35496" y="2835875"/>
                <a:ext cx="3816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𝟔𝐲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𝟏𝟓𝐲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410990EA-63BF-44F5-96BD-411C061C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35875"/>
                <a:ext cx="3816426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B2BDBE36-8680-47B2-A314-268EE5976010}"/>
              </a:ext>
            </a:extLst>
          </p:cNvPr>
          <p:cNvCxnSpPr>
            <a:cxnSpLocks/>
          </p:cNvCxnSpPr>
          <p:nvPr/>
        </p:nvCxnSpPr>
        <p:spPr>
          <a:xfrm>
            <a:off x="179512" y="3297539"/>
            <a:ext cx="37444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BF1B1F1-0E41-4039-A20C-66F8C023B694}"/>
              </a:ext>
            </a:extLst>
          </p:cNvPr>
          <p:cNvSpPr txBox="1"/>
          <p:nvPr/>
        </p:nvSpPr>
        <p:spPr>
          <a:xfrm>
            <a:off x="3491880" y="167119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/ .15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/>
              <p:nvPr/>
            </p:nvSpPr>
            <p:spPr>
              <a:xfrm>
                <a:off x="683568" y="3388072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𝟐𝐲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5F89D5F-EF90-4897-805A-0A0333C6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88072"/>
                <a:ext cx="3600400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/>
              <p:nvPr/>
            </p:nvSpPr>
            <p:spPr>
              <a:xfrm>
                <a:off x="1403648" y="3849737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𝟗𝐲</m:t>
                      </m:r>
                      <m:r>
                        <a:rPr lang="cs-CZ" sz="2400" b="1" i="0" smtClean="0">
                          <a:latin typeface="Cambria Math"/>
                        </a:rPr>
                        <m:t>=−</m:t>
                      </m:r>
                      <m:r>
                        <a:rPr lang="cs-CZ" sz="2400" b="1" i="0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18E64316-6DB3-4665-A9BF-12A0BAF1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849737"/>
                <a:ext cx="2592288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49DB0AA5-B417-4346-989F-52D881D085EC}"/>
              </a:ext>
            </a:extLst>
          </p:cNvPr>
          <p:cNvCxnSpPr>
            <a:cxnSpLocks/>
          </p:cNvCxnSpPr>
          <p:nvPr/>
        </p:nvCxnSpPr>
        <p:spPr>
          <a:xfrm>
            <a:off x="683568" y="4365104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/>
              <p:nvPr/>
            </p:nvSpPr>
            <p:spPr>
              <a:xfrm>
                <a:off x="3736736" y="4707295"/>
                <a:ext cx="5371768" cy="218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sz="2400" b="0">
                            <a:latin typeface="Cambria Math"/>
                          </a:rPr>
                          <m:t>+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3−1</m:t>
                    </m:r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/>
                  <a:t> 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2.4−3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+ 1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16BA825-0B7B-48BE-BC9A-6B71115E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36" y="4707295"/>
                <a:ext cx="5371768" cy="2182264"/>
              </a:xfrm>
              <a:prstGeom prst="rect">
                <a:avLst/>
              </a:prstGeom>
              <a:blipFill>
                <a:blip r:embed="rId6"/>
                <a:stretch>
                  <a:fillRect l="-2384" t="-838" b="-53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9A84B005-6290-4926-BD40-B697072F521B}"/>
                  </a:ext>
                </a:extLst>
              </p:cNvPr>
              <p:cNvSpPr txBox="1"/>
              <p:nvPr/>
            </p:nvSpPr>
            <p:spPr>
              <a:xfrm>
                <a:off x="1046559" y="5301813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9A84B005-6290-4926-BD40-B697072F5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59" y="5301813"/>
                <a:ext cx="2160240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ECC0087-E024-4659-A837-45330F13525D}"/>
                  </a:ext>
                </a:extLst>
              </p:cNvPr>
              <p:cNvSpPr txBox="1"/>
              <p:nvPr/>
            </p:nvSpPr>
            <p:spPr>
              <a:xfrm>
                <a:off x="251520" y="726423"/>
                <a:ext cx="324036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ECC0087-E024-4659-A837-45330F13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26423"/>
                <a:ext cx="324036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FB6892A1-61F3-4D4B-8402-037D8C7F1CEB}"/>
                  </a:ext>
                </a:extLst>
              </p:cNvPr>
              <p:cNvSpPr txBox="1"/>
              <p:nvPr/>
            </p:nvSpPr>
            <p:spPr>
              <a:xfrm>
                <a:off x="251520" y="1460611"/>
                <a:ext cx="331236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FB6892A1-61F3-4D4B-8402-037D8C7F1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60611"/>
                <a:ext cx="3312368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7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755576" y="6093296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5;1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67544" y="735087"/>
                <a:ext cx="2880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𝟎</m:t>
                      </m:r>
                      <m:r>
                        <a:rPr lang="cs-CZ" sz="2400" b="1" i="0" smtClean="0">
                          <a:latin typeface="Cambria Math"/>
                        </a:rPr>
                        <m:t>,</m:t>
                      </m:r>
                      <m:r>
                        <a:rPr lang="cs-CZ" sz="2400" b="1" i="0" smtClean="0">
                          <a:latin typeface="Cambria Math"/>
                        </a:rPr>
                        <m:t>𝟑𝐱</m:t>
                      </m:r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𝟎</m:t>
                      </m:r>
                      <m:r>
                        <a:rPr lang="cs-CZ" sz="2400" b="1" i="0" smtClean="0">
                          <a:latin typeface="Cambria Math"/>
                        </a:rPr>
                        <m:t>,</m:t>
                      </m:r>
                      <m:r>
                        <a:rPr lang="cs-CZ" sz="2400" b="1" i="0" smtClean="0">
                          <a:latin typeface="Cambria Math"/>
                        </a:rPr>
                        <m:t>𝟓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35087"/>
                <a:ext cx="2880320" cy="461665"/>
              </a:xfrm>
              <a:prstGeom prst="rect">
                <a:avLst/>
              </a:prstGeom>
              <a:blipFill>
                <a:blip r:embed="rId2"/>
                <a:stretch>
                  <a:fillRect l="-636" b="-1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4179329" y="692696"/>
            <a:ext cx="94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83568" y="1718197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−5=0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18197"/>
                <a:ext cx="3312368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39552" y="2222253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−4−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 b="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b="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22253"/>
                <a:ext cx="3312368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467544" y="1718197"/>
            <a:ext cx="43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619672" y="2726309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i="1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726309"/>
                <a:ext cx="2088232" cy="461665"/>
              </a:xfrm>
              <a:prstGeom prst="rect">
                <a:avLst/>
              </a:prstGeom>
              <a:blipFill>
                <a:blip r:embed="rId5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814705" y="3230365"/>
                <a:ext cx="189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 −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 =4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05" y="3230365"/>
                <a:ext cx="1893199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4258799" y="222225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-y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123525" y="3212976"/>
                <a:ext cx="2176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=4+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25" y="3212976"/>
                <a:ext cx="2176667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691680" y="4797152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−7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97152"/>
                <a:ext cx="2160240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67544" y="1196752"/>
                <a:ext cx="46085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cs-CZ" sz="2400" b="1" i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.(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  <m:r>
                        <a:rPr lang="cs-CZ" sz="2400" b="1" i="0">
                          <a:latin typeface="Cambria Math"/>
                        </a:rPr>
                        <m:t>)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4608512" cy="470000"/>
              </a:xfrm>
              <a:prstGeom prst="rect">
                <a:avLst/>
              </a:prstGeom>
              <a:blipFill>
                <a:blip r:embed="rId9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539552" y="2683918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39552" y="3692030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283968" y="17431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3923928" y="4756209"/>
                <a:ext cx="5184576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/>
                      </a:rPr>
                      <m:t> </m:t>
                    </m:r>
                    <m:r>
                      <a:rPr lang="cs-CZ" sz="2400" b="0" i="1">
                        <a:latin typeface="Cambria Math"/>
                      </a:rPr>
                      <m:t>0</m:t>
                    </m:r>
                    <m:r>
                      <a:rPr lang="cs-CZ" sz="2400" b="0">
                        <a:latin typeface="Cambria Math"/>
                      </a:rPr>
                      <m:t>,</m:t>
                    </m:r>
                    <m:r>
                      <a:rPr lang="cs-CZ" sz="2400" b="0" i="1">
                        <a:latin typeface="Cambria Math"/>
                      </a:rPr>
                      <m:t>3</m:t>
                    </m:r>
                    <m:r>
                      <a:rPr lang="cs-CZ" sz="2400" b="0" i="1" smtClean="0">
                        <a:latin typeface="Cambria Math"/>
                      </a:rPr>
                      <m:t> .</m:t>
                    </m:r>
                    <m:r>
                      <a:rPr lang="cs-CZ" sz="2400" b="0" i="0" smtClean="0">
                        <a:latin typeface="Cambria Math"/>
                      </a:rPr>
                      <m:t> 5</m:t>
                    </m:r>
                    <m:r>
                      <a:rPr lang="cs-CZ" sz="2400" b="0">
                        <a:latin typeface="Cambria Math"/>
                      </a:rPr>
                      <m:t>−</m:t>
                    </m:r>
                    <m:r>
                      <a:rPr lang="cs-CZ" sz="2400" b="0" i="1" smtClean="0">
                        <a:latin typeface="Cambria Math"/>
                      </a:rPr>
                      <m:t>1</m:t>
                    </m:r>
                    <m:r>
                      <a:rPr lang="cs-CZ" sz="2400" b="0">
                        <a:latin typeface="Cambria Math"/>
                      </a:rPr>
                      <m:t>−</m:t>
                    </m:r>
                    <m:r>
                      <a:rPr lang="cs-CZ" sz="2400" b="0" i="1">
                        <a:latin typeface="Cambria Math"/>
                      </a:rPr>
                      <m:t>0</m:t>
                    </m:r>
                    <m:r>
                      <a:rPr lang="cs-CZ" sz="2400" b="0">
                        <a:latin typeface="Cambria Math"/>
                      </a:rPr>
                      <m:t>,</m:t>
                    </m:r>
                    <m:r>
                      <a:rPr lang="cs-CZ" sz="2400" b="0" i="1">
                        <a:latin typeface="Cambria Math"/>
                      </a:rPr>
                      <m:t>5</m:t>
                    </m:r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cs-CZ" sz="2800" dirty="0"/>
                  <a:t>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5</m:t>
                        </m:r>
                        <m:r>
                          <a:rPr lang="cs-CZ" sz="2400" b="0">
                            <a:latin typeface="Cambria Math"/>
                          </a:rPr>
                          <m:t>+</m:t>
                        </m:r>
                        <m:r>
                          <a:rPr lang="cs-CZ" sz="2400" b="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cs-CZ" sz="2400" b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5</m:t>
                        </m:r>
                        <m:r>
                          <a:rPr lang="cs-CZ" sz="2400" b="0">
                            <a:latin typeface="Cambria Math"/>
                          </a:rPr>
                          <m:t>−</m:t>
                        </m:r>
                        <m:r>
                          <a:rPr lang="cs-CZ" sz="2400" b="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cs-CZ" sz="2400" b="0">
                        <a:latin typeface="Cambria Math"/>
                      </a:rPr>
                      <m:t>−</m:t>
                    </m:r>
                    <m:r>
                      <a:rPr lang="cs-CZ" sz="2400" b="0" i="1" smtClean="0">
                        <a:latin typeface="Cambria Math"/>
                      </a:rPr>
                      <m:t>5</m:t>
                    </m:r>
                    <m:r>
                      <a:rPr lang="cs-CZ" sz="2400" b="0">
                        <a:latin typeface="Cambria Math"/>
                      </a:rPr>
                      <m:t>.(</m:t>
                    </m:r>
                    <m:r>
                      <a:rPr lang="cs-CZ" sz="2400" b="0" i="1" smtClean="0">
                        <a:latin typeface="Cambria Math"/>
                      </a:rPr>
                      <m:t>5</m:t>
                    </m:r>
                    <m:r>
                      <a:rPr lang="cs-CZ" sz="2400" b="0">
                        <a:latin typeface="Cambria Math"/>
                      </a:rPr>
                      <m:t>−</m:t>
                    </m:r>
                    <m:r>
                      <a:rPr lang="cs-CZ" sz="2400" b="0" i="1">
                        <a:latin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/>
                      </a:rPr>
                      <m:t>)</m:t>
                    </m:r>
                    <m:r>
                      <a:rPr lang="cs-CZ" sz="2400" b="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756209"/>
                <a:ext cx="5184576" cy="1985159"/>
              </a:xfrm>
              <a:prstGeom prst="rect">
                <a:avLst/>
              </a:prstGeom>
              <a:blipFill>
                <a:blip r:embed="rId10"/>
                <a:stretch>
                  <a:fillRect l="-2471" t="-2761" r="-1412" b="-58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683568" y="3799637"/>
                <a:ext cx="3025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3</m:t>
                      </m:r>
                      <m:r>
                        <a:rPr lang="cs-CZ" sz="2400" b="0" i="1" smtClean="0">
                          <a:latin typeface="Cambria Math"/>
                        </a:rPr>
                        <m:t>.(4+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</a:rPr>
                        <m:t>)−10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99637"/>
                <a:ext cx="3025084" cy="461665"/>
              </a:xfrm>
              <a:prstGeom prst="rect">
                <a:avLst/>
              </a:prstGeom>
              <a:blipFill>
                <a:blip r:embed="rId11"/>
                <a:stretch>
                  <a:fillRect l="-403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826836" y="4293096"/>
                <a:ext cx="3025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12+3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36" y="4293096"/>
                <a:ext cx="3025084" cy="461665"/>
              </a:xfrm>
              <a:prstGeom prst="rect">
                <a:avLst/>
              </a:prstGeom>
              <a:blipFill>
                <a:blip r:embed="rId12"/>
                <a:stretch>
                  <a:fillRect l="-605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2123728" y="5317490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317490"/>
                <a:ext cx="1512168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4123524" y="3692030"/>
                <a:ext cx="2176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=4+1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24" y="3692030"/>
                <a:ext cx="21766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4107645" y="4141790"/>
                <a:ext cx="2176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645" y="4141790"/>
                <a:ext cx="217666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>
            <a:extLst>
              <a:ext uri="{FF2B5EF4-FFF2-40B4-BE49-F238E27FC236}">
                <a16:creationId xmlns:a16="http://schemas.microsoft.com/office/drawing/2014/main" id="{DB94A142-4912-4FF4-9E6B-E54C8171C081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A2093D2D-1274-4DA1-8D6F-EF539C3E6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002B98-06F3-41C7-BB71-745771813309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CC4AAE-AA48-49CB-A0CF-ECA6112DEF21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Obdélník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072EF-5DC9-4170-8ECB-A0D8AD378BC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9C3BCBB-28E8-447E-AE04-77DD3102A7F8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13 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FC0BAD7F-648F-4D44-987F-A951E66CCA42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120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32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5443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3x  + 2y = 10</a:t>
            </a:r>
          </a:p>
          <a:p>
            <a:r>
              <a:rPr lang="cs-CZ" sz="2400" u="sng" dirty="0"/>
              <a:t> 2x  – 5y = -6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39752" y="654431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  <a:p>
            <a:r>
              <a:rPr lang="cs-CZ" sz="2400" dirty="0"/>
              <a:t>/.(-3)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138315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6x  + 4y  = 20</a:t>
            </a:r>
          </a:p>
          <a:p>
            <a:r>
              <a:rPr lang="cs-CZ" sz="2400" u="sng" dirty="0"/>
              <a:t>-6x +15y = 18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13633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19y  = 38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253528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</a:t>
            </a:r>
            <a:r>
              <a:rPr lang="cs-CZ" sz="2400" b="1" dirty="0"/>
              <a:t>y  = 2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339752" y="210323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/:19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3528" y="29249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3x  + 2y = 10</a:t>
            </a:r>
          </a:p>
          <a:p>
            <a:r>
              <a:rPr lang="cs-CZ" sz="2400" u="sng" dirty="0"/>
              <a:t> 2x  – 5y = -6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39752" y="292494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/.5</a:t>
            </a:r>
          </a:p>
          <a:p>
            <a:r>
              <a:rPr lang="cs-CZ" sz="2400" dirty="0"/>
              <a:t>/.2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14368" y="3645024"/>
            <a:ext cx="216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15x + 10y = 50</a:t>
            </a:r>
          </a:p>
          <a:p>
            <a:r>
              <a:rPr lang="cs-CZ" sz="2400" u="sng" dirty="0"/>
              <a:t>   4x – 10y = -12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33200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19x           = 38 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339752" y="43320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/:19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469204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</a:t>
            </a:r>
            <a:r>
              <a:rPr lang="cs-CZ" sz="2400" b="1" dirty="0"/>
              <a:t>x  = 2 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085184"/>
            <a:ext cx="4526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</a:t>
            </a:r>
          </a:p>
          <a:p>
            <a:r>
              <a:rPr lang="cs-CZ" sz="2400" dirty="0"/>
              <a:t> L</a:t>
            </a:r>
            <a:r>
              <a:rPr lang="cs-CZ" sz="2400" baseline="-25000" dirty="0"/>
              <a:t>1</a:t>
            </a:r>
            <a:r>
              <a:rPr lang="cs-CZ" sz="2400" dirty="0"/>
              <a:t> = 3.2+2.2 = 6 + 4 = </a:t>
            </a:r>
            <a:r>
              <a:rPr lang="cs-CZ" sz="2400" b="1" dirty="0"/>
              <a:t>10 </a:t>
            </a:r>
            <a:r>
              <a:rPr lang="cs-CZ" sz="2400" dirty="0"/>
              <a:t>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10</a:t>
            </a:r>
          </a:p>
          <a:p>
            <a:r>
              <a:rPr lang="cs-CZ" sz="2400" dirty="0"/>
              <a:t> L</a:t>
            </a:r>
            <a:r>
              <a:rPr lang="cs-CZ" sz="2400" baseline="-25000" dirty="0"/>
              <a:t>2</a:t>
            </a:r>
            <a:r>
              <a:rPr lang="cs-CZ" sz="2400" dirty="0"/>
              <a:t> = 2.2 – 5.2 = 4 – 10 = </a:t>
            </a:r>
            <a:r>
              <a:rPr lang="cs-CZ" sz="2400" b="1" dirty="0"/>
              <a:t>-6</a:t>
            </a:r>
            <a:r>
              <a:rPr lang="cs-CZ" sz="2400" dirty="0"/>
              <a:t>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-6</a:t>
            </a:r>
          </a:p>
          <a:p>
            <a:r>
              <a:rPr lang="cs-CZ" sz="2400" dirty="0"/>
              <a:t>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         </a:t>
            </a:r>
            <a:r>
              <a:rPr lang="cs-CZ" sz="2400" dirty="0"/>
              <a:t>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  <a:p>
            <a:r>
              <a:rPr lang="cs-CZ" sz="2400" dirty="0"/>
              <a:t> 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860515" y="65443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4x  + 5y = 17</a:t>
            </a:r>
          </a:p>
          <a:p>
            <a:r>
              <a:rPr lang="cs-CZ" sz="2400" u="sng" dirty="0"/>
              <a:t> 2x  – 4y = 2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876739" y="9900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/.(-2)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860515" y="138315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4x  + 5y  = 17</a:t>
            </a:r>
          </a:p>
          <a:p>
            <a:r>
              <a:rPr lang="cs-CZ" sz="2400" u="sng" dirty="0"/>
              <a:t>-4x  + 8y = -4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860515" y="213633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13y  = 13 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60515" y="253528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</a:t>
            </a:r>
            <a:r>
              <a:rPr lang="cs-CZ" sz="2400" b="1" dirty="0"/>
              <a:t>y  = 1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876739" y="210323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/:13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876739" y="292494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/.4</a:t>
            </a:r>
          </a:p>
          <a:p>
            <a:r>
              <a:rPr lang="cs-CZ" sz="2400" dirty="0"/>
              <a:t>/.5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51355" y="3645023"/>
            <a:ext cx="216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16x + 20y = 68</a:t>
            </a:r>
          </a:p>
          <a:p>
            <a:r>
              <a:rPr lang="cs-CZ" sz="2400" u="sng" dirty="0"/>
              <a:t> 10x – 20y = 10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870093" y="43320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26x           = 78 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876739" y="43320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/:26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870093" y="46920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</a:t>
            </a:r>
            <a:r>
              <a:rPr lang="cs-CZ" sz="2400" b="1" dirty="0"/>
              <a:t>x  = 3 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085184"/>
            <a:ext cx="4662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</a:t>
            </a:r>
          </a:p>
          <a:p>
            <a:r>
              <a:rPr lang="cs-CZ" sz="2400" dirty="0"/>
              <a:t> L</a:t>
            </a:r>
            <a:r>
              <a:rPr lang="cs-CZ" sz="2400" baseline="-25000" dirty="0"/>
              <a:t>1</a:t>
            </a:r>
            <a:r>
              <a:rPr lang="cs-CZ" sz="2400" dirty="0"/>
              <a:t> = 4.3+5.1 = 12 + 5 = </a:t>
            </a:r>
            <a:r>
              <a:rPr lang="cs-CZ" sz="2400" b="1" dirty="0"/>
              <a:t>17</a:t>
            </a:r>
            <a:r>
              <a:rPr lang="cs-CZ" sz="2400" dirty="0"/>
              <a:t>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17</a:t>
            </a:r>
          </a:p>
          <a:p>
            <a:r>
              <a:rPr lang="cs-CZ" sz="2400" dirty="0"/>
              <a:t> L</a:t>
            </a:r>
            <a:r>
              <a:rPr lang="cs-CZ" sz="2400" baseline="-25000" dirty="0"/>
              <a:t>2</a:t>
            </a:r>
            <a:r>
              <a:rPr lang="cs-CZ" sz="2400" dirty="0"/>
              <a:t> = 2.3 – 4.1 = 6 – 4 = </a:t>
            </a:r>
            <a:r>
              <a:rPr lang="cs-CZ" sz="2400" b="1" dirty="0"/>
              <a:t>2</a:t>
            </a:r>
            <a:r>
              <a:rPr lang="cs-CZ" sz="2400" dirty="0"/>
              <a:t> 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2</a:t>
            </a:r>
          </a:p>
          <a:p>
            <a:r>
              <a:rPr lang="cs-CZ" sz="2400" dirty="0"/>
              <a:t>  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         </a:t>
            </a:r>
            <a:r>
              <a:rPr lang="cs-CZ" sz="2400" dirty="0"/>
              <a:t>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  <a:p>
            <a:r>
              <a:rPr lang="cs-CZ" sz="2400" dirty="0"/>
              <a:t> 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870093" y="29249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4x  + 5y = 17</a:t>
            </a:r>
          </a:p>
          <a:p>
            <a:r>
              <a:rPr lang="cs-CZ" sz="2400" u="sng" dirty="0"/>
              <a:t> 2x  – 4y = 2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667223" y="4653136"/>
            <a:ext cx="183276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2;2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419751" y="4653136"/>
            <a:ext cx="183276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3;1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619247"/>
            <a:ext cx="51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a)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572000" y="62068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b)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9CC9F14-075D-4E68-8800-499A1FD3CA71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A6FE864-8F7A-4D6E-A682-B21CEF14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sčítací metoda</a:t>
            </a:r>
          </a:p>
        </p:txBody>
      </p:sp>
      <p:sp>
        <p:nvSpPr>
          <p:cNvPr id="4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04063F-5E34-42F1-9C50-DA2D6EBC3F42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D61E513-D8BB-4A24-B4AB-D66D615018C8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Obdélník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40D9CD-04EE-45A3-8E7C-6282795E41FE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56EB503-077D-4EDF-AF68-96A68753D79A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53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1162455" y="4707295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2;4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86391" y="735087"/>
                <a:ext cx="288032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91" y="735087"/>
                <a:ext cx="2880320" cy="7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3963305" y="879103"/>
            <a:ext cx="94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58399" y="2031231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+4+3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+12=36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99" y="2031231"/>
                <a:ext cx="3312368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58399" y="2535287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+4−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 b="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b="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99" y="2535287"/>
                <a:ext cx="3312368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586391" y="2031231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954543" y="2967335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sz="2400" i="1">
                          <a:latin typeface="Cambria Math"/>
                        </a:rPr>
                        <m:t>x</m:t>
                      </m:r>
                      <m:r>
                        <a:rPr lang="cs-CZ" sz="2400" i="1"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543" y="2967335"/>
                <a:ext cx="2088232" cy="461665"/>
              </a:xfrm>
              <a:prstGeom prst="rect">
                <a:avLst/>
              </a:prstGeom>
              <a:blipFill>
                <a:blip r:embed="rId5"/>
                <a:stretch>
                  <a:fillRect l="-877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933552" y="3399383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0" dirty="0"/>
                  <a:t>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1" smtClean="0">
                        <a:latin typeface="Cambria Math"/>
                      </a:rPr>
                      <m:t>x</m:t>
                    </m:r>
                    <m:r>
                      <a:rPr lang="cs-CZ" sz="2400" b="0" i="0" smtClean="0">
                        <a:latin typeface="Cambria Math"/>
                      </a:rPr>
                      <m:t>−</m:t>
                    </m:r>
                    <m:r>
                      <a:rPr lang="cs-CZ" sz="2400" b="0" i="1" smtClean="0"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/>
                      </a:rPr>
                      <m:t>y</m:t>
                    </m:r>
                    <m:r>
                      <a:rPr lang="cs-CZ" sz="2400" b="0" i="0" smtClean="0">
                        <a:latin typeface="Cambria Math"/>
                      </a:rPr>
                      <m:t>=−4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52" y="3399383"/>
                <a:ext cx="2325247" cy="461665"/>
              </a:xfrm>
              <a:prstGeom prst="rect">
                <a:avLst/>
              </a:prstGeom>
              <a:blipFill>
                <a:blip r:embed="rId6"/>
                <a:stretch>
                  <a:fillRect l="-3927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4042775" y="25352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-3y 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586391" y="1561231"/>
                <a:ext cx="33123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cs-CZ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𝟑𝐲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91" y="1561231"/>
                <a:ext cx="3312368" cy="47000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658399" y="2967335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58399" y="3831431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067944" y="203123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3736736" y="4707295"/>
                <a:ext cx="5371768" cy="214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  <m:r>
                          <a:rPr lang="cs-CZ" sz="2400" b="0">
                            <a:latin typeface="Cambria Math"/>
                          </a:rPr>
                          <m:t>+</m:t>
                        </m:r>
                        <m:r>
                          <a:rPr lang="cs-CZ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b="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  <m:r>
                          <a:rPr lang="cs-CZ" sz="2400" b="0">
                            <a:latin typeface="Cambria Math"/>
                          </a:rPr>
                          <m:t>+</m:t>
                        </m:r>
                        <m:r>
                          <a:rPr lang="cs-CZ" sz="2400" b="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400" b="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=1+2=</m:t>
                    </m:r>
                    <m:r>
                      <a:rPr lang="cs-CZ" sz="2400" b="1" i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cs-CZ" sz="2800" dirty="0"/>
                  <a:t>          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cs-CZ" sz="2400" b="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cs-CZ" sz="2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400" b="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cs-CZ" sz="24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16 - 4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 . 4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36" y="4707295"/>
                <a:ext cx="5371768" cy="2140009"/>
              </a:xfrm>
              <a:prstGeom prst="rect">
                <a:avLst/>
              </a:prstGeom>
              <a:blipFill>
                <a:blip r:embed="rId8"/>
                <a:stretch>
                  <a:fillRect l="-2384" t="-1140" b="-25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bdélník 39">
            <a:extLst>
              <a:ext uri="{FF2B5EF4-FFF2-40B4-BE49-F238E27FC236}">
                <a16:creationId xmlns:a16="http://schemas.microsoft.com/office/drawing/2014/main" id="{D9928AD3-1735-485D-B1BB-96762809AFF1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793196C6-1889-48AC-B86D-746EDC34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4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EDCE33-FFEC-4847-B3F9-27785783C137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C5A740B-0250-425D-BA58-FDEB92044B6A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4" name="Obdélní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B40BD56-22C6-43D0-A4B1-4A49A2B910E1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C868514E-C5D5-4E82-B2F3-BBAEB63E7652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13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FF9181F8-9038-46B0-8EFE-36F9D0C455F5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687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475655" y="807095"/>
                <a:ext cx="4367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𝟒</m:t>
                      </m:r>
                      <m:r>
                        <a:rPr lang="cs-CZ" sz="2400" b="1" i="0" smtClean="0">
                          <a:latin typeface="Cambria Math"/>
                        </a:rPr>
                        <m:t>.(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)=</m:t>
                      </m:r>
                      <m:r>
                        <a:rPr lang="cs-CZ" sz="2400" b="1" i="0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5" y="807095"/>
                <a:ext cx="4367319" cy="461665"/>
              </a:xfrm>
              <a:prstGeom prst="rect">
                <a:avLst/>
              </a:prstGeom>
              <a:blipFill>
                <a:blip r:embed="rId2"/>
                <a:stretch>
                  <a:fillRect l="-279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555776" y="1857598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+6+4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−8=8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857598"/>
                <a:ext cx="3312368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547663" y="2361654"/>
                <a:ext cx="4608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b="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+4=−1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3" y="2361654"/>
                <a:ext cx="4608513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1475656" y="1857598"/>
            <a:ext cx="4680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843808" y="2865710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i="1">
                          <a:latin typeface="Cambria Math"/>
                        </a:rPr>
                        <m:t>x</m:t>
                      </m:r>
                      <m:r>
                        <a:rPr lang="cs-CZ" sz="2400" i="1"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865710"/>
                <a:ext cx="2088232" cy="461665"/>
              </a:xfrm>
              <a:prstGeom prst="rect">
                <a:avLst/>
              </a:prstGeom>
              <a:blipFill>
                <a:blip r:embed="rId5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606793" y="3255367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93" y="3255367"/>
                <a:ext cx="2325247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6084168" y="236165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1475656" y="1311151"/>
                <a:ext cx="5112568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𝟐𝐱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cs-CZ" sz="24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=−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11151"/>
                <a:ext cx="5112568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1547664" y="2823319"/>
            <a:ext cx="4608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6084168" y="183833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+2</a:t>
            </a:r>
          </a:p>
        </p:txBody>
      </p:sp>
      <p:cxnSp>
        <p:nvCxnSpPr>
          <p:cNvPr id="41" name="Přímá spojnice 40"/>
          <p:cNvCxnSpPr/>
          <p:nvPr/>
        </p:nvCxnSpPr>
        <p:spPr>
          <a:xfrm>
            <a:off x="2430016" y="3687415"/>
            <a:ext cx="2790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251519" y="5408056"/>
                <a:ext cx="878245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</a:rPr>
                      <m:t>2</m:t>
                    </m:r>
                    <m:r>
                      <a:rPr lang="cs-CZ" sz="2400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1+3</m:t>
                        </m:r>
                      </m:e>
                    </m:d>
                    <m:r>
                      <a:rPr lang="cs-CZ" sz="2400" b="0" i="1">
                        <a:latin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/>
                      </a:rPr>
                      <m:t>4.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2−2</m:t>
                        </m:r>
                      </m:e>
                    </m:d>
                    <m:r>
                      <a:rPr lang="cs-CZ" sz="2400" b="0" i="1" smtClean="0">
                        <a:latin typeface="Cambria Math"/>
                      </a:rPr>
                      <m:t>=8+0=</m:t>
                    </m:r>
                    <m:r>
                      <a:rPr lang="cs-CZ" sz="2400" b="1" i="0" smtClean="0">
                        <a:latin typeface="Cambria Math"/>
                      </a:rPr>
                      <m:t>𝟖</m:t>
                    </m:r>
                  </m:oMath>
                </a14:m>
                <a:r>
                  <a:rPr lang="cs-CZ" sz="2400" dirty="0"/>
                  <a:t>   </a:t>
                </a:r>
                <a:r>
                  <a:rPr lang="cs-CZ" sz="2800" dirty="0"/>
                  <a:t>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:r>
                  <a:rPr lang="cs-CZ" sz="2800" dirty="0"/>
                  <a:t>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1.(2.1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1) – 2.(1</a:t>
                </a:r>
                <a:r>
                  <a:rPr lang="cs-CZ" sz="24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+ 2 - 2)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 = -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-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5408056"/>
                <a:ext cx="8782453" cy="1477328"/>
              </a:xfrm>
              <a:prstGeom prst="rect">
                <a:avLst/>
              </a:prstGeom>
              <a:blipFill>
                <a:blip r:embed="rId8"/>
                <a:stretch>
                  <a:fillRect l="-1388" t="-3719" b="-86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6084168" y="332737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2534785" y="3759423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+0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785" y="3759423"/>
                <a:ext cx="2325247" cy="461665"/>
              </a:xfrm>
              <a:prstGeom prst="rect">
                <a:avLst/>
              </a:prstGeom>
              <a:blipFill>
                <a:blip r:embed="rId9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178869" y="4119463"/>
            <a:ext cx="794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a typeface="Cambria Math" pitchFamily="18" charset="0"/>
              </a:rPr>
              <a:t>Soustava rovnic má nekonečně mnoho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632338" y="4516637"/>
                <a:ext cx="7972110" cy="1000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cs-CZ" altLang="cs-CZ" sz="2400" dirty="0"/>
                  <a:t>Řešením soustavy je každá uspořádaná dvojice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400" dirty="0"/>
                  <a:t>, pro kterou platí </a:t>
                </a:r>
                <a:r>
                  <a:rPr lang="cs-CZ" sz="2400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cs-CZ" altLang="cs-CZ" sz="2400" b="0" i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/>
                          </a:rPr>
                          <m:t>10</m:t>
                        </m:r>
                        <m:r>
                          <a:rPr lang="cs-CZ" altLang="cs-CZ" sz="2400" b="0" i="0" smtClean="0">
                            <a:latin typeface="Cambria Math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cs-CZ" altLang="cs-CZ" sz="2400" b="0" i="0" smtClean="0">
                            <a:latin typeface="Cambria Math"/>
                          </a:rPr>
                          <m:t>x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altLang="cs-CZ" sz="2400" dirty="0"/>
                  <a:t>, např.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400" dirty="0"/>
                  <a:t> =</a:t>
                </a:r>
                <a:r>
                  <a:rPr lang="en-US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b="0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sz="2400" b="0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400" dirty="0"/>
                  <a:t> </a:t>
                </a:r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8" y="4516637"/>
                <a:ext cx="7972110" cy="1000595"/>
              </a:xfrm>
              <a:prstGeom prst="rect">
                <a:avLst/>
              </a:prstGeom>
              <a:blipFill>
                <a:blip r:embed="rId10"/>
                <a:stretch>
                  <a:fillRect l="-1224" t="-4878" b="-42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>
            <a:extLst>
              <a:ext uri="{FF2B5EF4-FFF2-40B4-BE49-F238E27FC236}">
                <a16:creationId xmlns:a16="http://schemas.microsoft.com/office/drawing/2014/main" id="{C4787FC2-3333-4432-9B71-F105E8A622CB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C5737446-3F20-41F1-9A87-3DDB1EA6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CAAD6D-9399-4524-9988-B17C31F759DD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1D4F91-9AFC-4029-A49E-CFAA775F8C13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Obdélník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73DB38-7DD4-43DA-A48F-516DD462271B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B8AA14E-85A9-4A26-9134-96D0E0FA1937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13 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827D558-65B0-4553-B54E-D4C1919E62BD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1404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32" grpId="0"/>
      <p:bldP spid="42" grpId="0"/>
      <p:bldP spid="19" grpId="0"/>
      <p:bldP spid="23" grpId="0"/>
      <p:bldP spid="24" grpId="0" animBg="1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611558" y="4943445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3;2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83568" y="908720"/>
                <a:ext cx="288032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2880320" cy="7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4204498" y="1052736"/>
            <a:ext cx="94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691680" y="2224127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+1+2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24127"/>
                <a:ext cx="2808312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55576" y="2728183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xy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xy</m:t>
                      </m:r>
                      <m:r>
                        <a:rPr lang="cs-CZ" sz="2400" b="0" i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28183"/>
                <a:ext cx="3312368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 flipV="1">
            <a:off x="730407" y="2224127"/>
            <a:ext cx="3553561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195736" y="3232239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i="1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32239"/>
                <a:ext cx="2088232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174745" y="3736295"/>
                <a:ext cx="17491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0" smtClean="0">
                          <a:latin typeface="Cambria Math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745" y="3736295"/>
                <a:ext cx="1749183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83568" y="1700808"/>
                <a:ext cx="3744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.(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  <m:r>
                        <a:rPr lang="cs-CZ" sz="2400" b="1" i="0" smtClean="0">
                          <a:latin typeface="Cambria Math"/>
                        </a:rPr>
                        <m:t>)=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3744416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755576" y="3189848"/>
            <a:ext cx="345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051720" y="4197960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211960" y="22048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3188200" y="4659625"/>
                <a:ext cx="5675024" cy="2075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3+1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r>
                      <a:rPr lang="cs-CZ" sz="2400" i="1" smtClean="0">
                        <a:latin typeface="Cambria Math"/>
                      </a:rPr>
                      <m:t>2</m:t>
                    </m:r>
                    <m:r>
                      <a:rPr lang="cs-CZ" sz="2400" b="0" i="1" smtClean="0">
                        <a:latin typeface="Cambria Math"/>
                      </a:rPr>
                      <m:t>=2+2=</m:t>
                    </m:r>
                    <m:r>
                      <a:rPr lang="cs-CZ" sz="2400" b="1" i="0" smtClean="0">
                        <a:latin typeface="Cambria Math"/>
                      </a:rPr>
                      <m:t>𝟒</m:t>
                    </m:r>
                  </m:oMath>
                </a14:m>
                <a:r>
                  <a:rPr lang="cs-CZ" sz="2400" dirty="0"/>
                  <a:t>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cs-CZ" sz="2800" dirty="0"/>
                  <a:t>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3.(2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/>
                      </a:rPr>
                      <m:t>+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1) – 2.(3 + 1)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8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00" y="4659625"/>
                <a:ext cx="5675024" cy="2075825"/>
              </a:xfrm>
              <a:prstGeom prst="rect">
                <a:avLst/>
              </a:prstGeom>
              <a:blipFill>
                <a:blip r:embed="rId8"/>
                <a:stretch>
                  <a:fillRect l="-2256" t="-1173" r="-215" b="-55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>
            <a:extLst>
              <a:ext uri="{FF2B5EF4-FFF2-40B4-BE49-F238E27FC236}">
                <a16:creationId xmlns:a16="http://schemas.microsoft.com/office/drawing/2014/main" id="{A5958A9C-3FF6-4DBC-9B9B-A135FCF512CF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A191BFB-26D3-45F3-9F5E-C57F82D5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3050CE-5D96-4C04-84CD-60ECA48CB3ED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4C688C4-8666-4DB5-B5D0-E3413F6FC552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Obdélník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4DF7864-F273-4E54-9647-489318CB720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331A1CF-13D3-47FF-B9CA-3FC069F01FB0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13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051A373-6FD7-4F2D-8168-2C14F60AB7A6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2694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32" grpId="0"/>
      <p:bldP spid="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566891" y="5075440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4;1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971600" y="980728"/>
                <a:ext cx="2880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0728"/>
                <a:ext cx="2880320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5212610" y="1167135"/>
            <a:ext cx="94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187624" y="2336652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+2=8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36652"/>
                <a:ext cx="3312368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043608" y="2780928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−9−3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80928"/>
                <a:ext cx="417646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971600" y="2336652"/>
            <a:ext cx="46553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267744" y="3212976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12976"/>
                <a:ext cx="2088232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051720" y="3615407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 −3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=9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615407"/>
                <a:ext cx="2160240" cy="461665"/>
              </a:xfrm>
              <a:prstGeom prst="rect">
                <a:avLst/>
              </a:prstGeom>
              <a:blipFill>
                <a:blip r:embed="rId6"/>
                <a:stretch>
                  <a:fillRect l="-847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5194903" y="27809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+3x + 9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971599" y="1815207"/>
                <a:ext cx="5087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cs-CZ" sz="2400" b="1" i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𝟑</m:t>
                      </m:r>
                      <m:r>
                        <a:rPr lang="cs-CZ" sz="2400" b="1">
                          <a:latin typeface="Cambria Math"/>
                        </a:rPr>
                        <m:t>𝐲</m:t>
                      </m:r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>
                          <a:latin typeface="Cambria Math"/>
                        </a:rPr>
                        <m:t>𝐱</m:t>
                      </m:r>
                      <m:r>
                        <a:rPr lang="cs-CZ" sz="2400" b="1">
                          <a:latin typeface="Cambria Math"/>
                        </a:rPr>
                        <m:t>.(</m:t>
                      </m:r>
                      <m:r>
                        <a:rPr lang="cs-CZ" sz="2400" b="1">
                          <a:latin typeface="Cambria Math"/>
                        </a:rPr>
                        <m:t>𝐱</m:t>
                      </m:r>
                      <m:r>
                        <a:rPr lang="cs-CZ" sz="2400" b="1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𝟑</m:t>
                      </m:r>
                      <m:r>
                        <a:rPr lang="cs-CZ" sz="24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9" y="1815207"/>
                <a:ext cx="5087399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1043608" y="3212976"/>
            <a:ext cx="3960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1043608" y="4077072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5220072" y="236165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289464" y="4673366"/>
                <a:ext cx="5747032" cy="2075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  <m:r>
                          <a:rPr lang="cs-CZ" sz="2400" b="0">
                            <a:latin typeface="Cambria Math"/>
                          </a:rPr>
                          <m:t>+</m:t>
                        </m:r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=1+1=</m:t>
                    </m:r>
                    <m:r>
                      <a:rPr lang="cs-CZ" sz="24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dirty="0"/>
                  <a:t>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/>
                  <a:t>         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=(4 + 3).(4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3) – 3 . 1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−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 .(4 – 1)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64" y="4673366"/>
                <a:ext cx="5747032" cy="2075825"/>
              </a:xfrm>
              <a:prstGeom prst="rect">
                <a:avLst/>
              </a:prstGeom>
              <a:blipFill>
                <a:blip r:embed="rId8"/>
                <a:stretch>
                  <a:fillRect l="-2229" t="-1471" r="-212"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>
            <a:extLst>
              <a:ext uri="{FF2B5EF4-FFF2-40B4-BE49-F238E27FC236}">
                <a16:creationId xmlns:a16="http://schemas.microsoft.com/office/drawing/2014/main" id="{E1AFBB39-9E42-471F-B723-C71F0DCBEDD2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BEAAE97D-F2FD-4491-82FF-8BEDCA46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427C71-8EAC-4DD3-B4C4-1DC7B7DE5BB2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B2C5F5C-0655-4A89-963D-B687415A6112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Obdélník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CD13EA-5644-44FB-BAC1-AEE6CA668BDD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A61C363-9256-408B-8536-CD0C1A67A641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13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C879ABA4-CAD0-4631-9158-D50ABF917B0B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25388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4849272" y="3750120"/>
            <a:ext cx="2459032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2;-3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50196" y="1052736"/>
                <a:ext cx="33843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96" y="1052736"/>
                <a:ext cx="3384376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4461981" y="1196752"/>
            <a:ext cx="94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6180" y="2464386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+4−2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80" y="2464386"/>
                <a:ext cx="3312368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822204" y="2968442"/>
                <a:ext cx="38884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+1=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400" b="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cs-CZ" sz="2400" b="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4" y="2968442"/>
                <a:ext cx="3888432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750196" y="2464386"/>
            <a:ext cx="43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974332" y="3429000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sz="2400" i="1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32" y="3429000"/>
                <a:ext cx="2088232" cy="461665"/>
              </a:xfrm>
              <a:prstGeom prst="rect">
                <a:avLst/>
              </a:prstGeom>
              <a:blipFill>
                <a:blip r:embed="rId5"/>
                <a:stretch>
                  <a:fillRect l="-1170"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097357" y="3831431"/>
                <a:ext cx="189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 =−1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357" y="3831431"/>
                <a:ext cx="1893199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4541450" y="2968442"/>
            <a:ext cx="153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+y - x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50196" y="1942941"/>
                <a:ext cx="46085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cs-CZ" sz="2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400" b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>
                          <a:latin typeface="Cambria Math"/>
                        </a:rPr>
                        <m:t>𝐱</m:t>
                      </m:r>
                      <m:r>
                        <a:rPr lang="cs-CZ" sz="2400" b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96" y="1942941"/>
                <a:ext cx="4608512" cy="470000"/>
              </a:xfrm>
              <a:prstGeom prst="rect">
                <a:avLst/>
              </a:prstGeom>
              <a:blipFill>
                <a:blip r:embed="rId7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V="1">
            <a:off x="822204" y="3429000"/>
            <a:ext cx="3719246" cy="1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566620" y="24893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-4</a:t>
            </a:r>
          </a:p>
        </p:txBody>
      </p:sp>
      <p:cxnSp>
        <p:nvCxnSpPr>
          <p:cNvPr id="27" name="Přímá spojnice 26"/>
          <p:cNvCxnSpPr/>
          <p:nvPr/>
        </p:nvCxnSpPr>
        <p:spPr>
          <a:xfrm>
            <a:off x="897060" y="4293096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987824" y="4707295"/>
                <a:ext cx="6046149" cy="2095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2−(−3)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=1+1=</m:t>
                    </m:r>
                    <m:r>
                      <a:rPr lang="cs-CZ" sz="24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/>
                  <a:t>                          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cs-CZ" sz="2400" b="0" i="1">
                                <a:latin typeface="Cambria Math"/>
                              </a:rPr>
                              <m:t>+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cs-CZ" sz="24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2.(2+1) -(-3) = 6 + 3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07295"/>
                <a:ext cx="6046149" cy="2095317"/>
              </a:xfrm>
              <a:prstGeom prst="rect">
                <a:avLst/>
              </a:prstGeom>
              <a:blipFill rotWithShape="1">
                <a:blip r:embed="rId8"/>
                <a:stretch>
                  <a:fillRect l="-2016" t="-581" b="-55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>
            <a:extLst>
              <a:ext uri="{FF2B5EF4-FFF2-40B4-BE49-F238E27FC236}">
                <a16:creationId xmlns:a16="http://schemas.microsoft.com/office/drawing/2014/main" id="{2F059349-E848-4555-A968-696196013065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5288C030-4403-4C83-8BD3-1AA670FA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F158C0-5BE1-4C63-96AC-342FBBD6AED1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D688D7A-4DFD-46D0-857A-8A4D76B0B543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Obdélník 2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2E59273-8482-4898-ADCD-B0870BDE8884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821DE8D-ABF2-4771-B8F5-24033CA12863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13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DE57534-9E99-44E6-A9DB-EDA24D660746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7481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5587409" y="3523833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3;1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984186" y="959931"/>
                <a:ext cx="254369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86" y="959931"/>
                <a:ext cx="254369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3052370" y="870768"/>
            <a:ext cx="1807662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 </a:t>
            </a:r>
            <a:r>
              <a:rPr lang="cs-CZ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935596" y="2616115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+2=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2616115"/>
                <a:ext cx="2664296" cy="461665"/>
              </a:xfrm>
              <a:prstGeom prst="rect">
                <a:avLst/>
              </a:prstGeom>
              <a:blipFill>
                <a:blip r:embed="rId3"/>
                <a:stretch>
                  <a:fillRect l="-685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35596" y="3060391"/>
                <a:ext cx="2495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−1=2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3060391"/>
                <a:ext cx="2495111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503548" y="2616115"/>
            <a:ext cx="27831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647564" y="3492439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3492439"/>
                <a:ext cx="2088232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47564" y="3894870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3894870"/>
                <a:ext cx="2160240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3383868" y="306039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-2y 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924761" y="1794410"/>
                <a:ext cx="2243083" cy="8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den>
                      </m:f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61" y="1794410"/>
                <a:ext cx="2243083" cy="849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575556" y="3492439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75556" y="4356535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3059832" y="2276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-x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4309137" y="4581128"/>
                <a:ext cx="4799367" cy="217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1+2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cs-CZ" sz="2400" dirty="0"/>
                  <a:t>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cs-CZ" sz="2800" dirty="0"/>
                  <a:t>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3−1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37" y="4581128"/>
                <a:ext cx="4799367" cy="2172198"/>
              </a:xfrm>
              <a:prstGeom prst="rect">
                <a:avLst/>
              </a:prstGeom>
              <a:blipFill rotWithShape="1">
                <a:blip r:embed="rId8"/>
                <a:stretch>
                  <a:fillRect l="-2668" t="-1120" b="-50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052370" y="1615660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</a:rPr>
                  <a:t>/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𝐲</m:t>
                    </m:r>
                  </m:oMath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70" y="1615660"/>
                <a:ext cx="180766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405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6013554" y="1161170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554" y="1161170"/>
                <a:ext cx="180766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5940152" y="1887215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887215"/>
                <a:ext cx="1807662" cy="461665"/>
              </a:xfrm>
              <a:prstGeom prst="rect">
                <a:avLst/>
              </a:prstGeom>
              <a:blipFill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151620" y="4416315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=−1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416315"/>
                <a:ext cx="2160240" cy="461665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1378479" y="4848363"/>
                <a:ext cx="1141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 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79" y="4848363"/>
                <a:ext cx="1141293" cy="461665"/>
              </a:xfrm>
              <a:prstGeom prst="rect">
                <a:avLst/>
              </a:prstGeom>
              <a:blipFill>
                <a:blip r:embed="rId13"/>
                <a:stretch>
                  <a:fillRect l="-1604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/>
          <p:cNvSpPr txBox="1"/>
          <p:nvPr/>
        </p:nvSpPr>
        <p:spPr>
          <a:xfrm>
            <a:off x="3275856" y="441631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.(-1)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647564" y="5424427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5424427"/>
                <a:ext cx="2160240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75556" y="5898866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−2.1 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898866"/>
                <a:ext cx="21602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/>
          <p:cNvSpPr txBox="1"/>
          <p:nvPr/>
        </p:nvSpPr>
        <p:spPr>
          <a:xfrm>
            <a:off x="3121005" y="58860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355287" y="6351711"/>
                <a:ext cx="1092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287" y="6351711"/>
                <a:ext cx="109247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bdélník 39">
            <a:extLst>
              <a:ext uri="{FF2B5EF4-FFF2-40B4-BE49-F238E27FC236}">
                <a16:creationId xmlns:a16="http://schemas.microsoft.com/office/drawing/2014/main" id="{3249BE6F-5EF0-4507-8AC4-96E96956B4BB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3642D6A8-C9B2-49EC-B01A-7D8273E3C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4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824A7C-18B5-4135-BC3B-0F25D7E5B8BF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0951C5-25B6-4CA6-96F5-1DC79E88C74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4" name="Obdélní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EF6E88-40F9-4B7F-9F52-879071574143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7EB1FEF-6462-44E0-85D0-F384BAA7C3C1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14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6C7D90A-08B8-45F4-99E4-6A556CCB8395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2420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3" grpId="0"/>
      <p:bldP spid="23" grpId="0"/>
      <p:bldP spid="24" grpId="0"/>
      <p:bldP spid="25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539552" y="5013176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4;6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95310" y="1184524"/>
                <a:ext cx="2543698" cy="72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10" y="1184524"/>
                <a:ext cx="2543698" cy="725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3187530" y="1434604"/>
            <a:ext cx="1807662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.(x</a:t>
            </a:r>
            <a:r>
              <a:rPr lang="cs-CZ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250776" y="2840708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6" y="2840708"/>
                <a:ext cx="2664296" cy="461665"/>
              </a:xfrm>
              <a:prstGeom prst="rect">
                <a:avLst/>
              </a:prstGeom>
              <a:blipFill>
                <a:blip r:embed="rId3"/>
                <a:stretch>
                  <a:fillRect l="-686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46720" y="3284984"/>
                <a:ext cx="2495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+2=2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20" y="3284984"/>
                <a:ext cx="2495111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314672" y="2840708"/>
            <a:ext cx="27831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14672" y="3717032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2" y="3717032"/>
                <a:ext cx="2520280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458688" y="4119463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=−8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8" y="4119463"/>
                <a:ext cx="2160240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3194992" y="32849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-2y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35885" y="2019003"/>
                <a:ext cx="2243083" cy="8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85" y="2019003"/>
                <a:ext cx="2243083" cy="849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386680" y="3717032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386680" y="4581128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3194992" y="28407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-3x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4309137" y="4581128"/>
                <a:ext cx="4799367" cy="217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4−2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cs-CZ" sz="2400" dirty="0"/>
                  <a:t>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cs-CZ" sz="2800" dirty="0"/>
                  <a:t>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4+2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6−3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37" y="4581128"/>
                <a:ext cx="4799367" cy="2172198"/>
              </a:xfrm>
              <a:prstGeom prst="rect">
                <a:avLst/>
              </a:prstGeom>
              <a:blipFill rotWithShape="1">
                <a:blip r:embed="rId8"/>
                <a:stretch>
                  <a:fillRect l="-2668" t="-1120" b="-50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3187530" y="2179496"/>
            <a:ext cx="180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.(y - 3)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6148714" y="1442939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≠2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14" y="1442939"/>
                <a:ext cx="180766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147320" y="2168984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≠3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320" y="2168984"/>
                <a:ext cx="1807662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>
            <a:extLst>
              <a:ext uri="{FF2B5EF4-FFF2-40B4-BE49-F238E27FC236}">
                <a16:creationId xmlns:a16="http://schemas.microsoft.com/office/drawing/2014/main" id="{EECF29CE-B92C-4AF4-8AA0-4CB9CAFB6245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48121B1-CB74-4E03-9D7E-C1982F554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7A8A8-014B-4CB4-8EE7-3A25B8D004DA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B6CDB0-AC59-40C7-9723-8495D0FBFDAA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Obdélník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EF410C-E01B-4F5D-9CD4-E9D1959E496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D6CB0C6-48F3-41DA-96C9-2A1771388AED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14 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F77FF734-02D7-4426-8792-8A029BBF2041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21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3" grpId="0"/>
      <p:bldP spid="23" grpId="0"/>
      <p:bldP spid="24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526967" y="4653136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2;3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48114" y="1184524"/>
                <a:ext cx="15841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" y="1184524"/>
                <a:ext cx="1584176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3188924" y="1434604"/>
            <a:ext cx="1807662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.x</a:t>
            </a:r>
            <a:endParaRPr lang="cs-CZ" sz="2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48114" y="2840708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</a:rPr>
                        <m:t>+1</m:t>
                      </m:r>
                      <m:r>
                        <a:rPr lang="cs-CZ" sz="2400" b="0" i="0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" y="2840708"/>
                <a:ext cx="2664296" cy="461665"/>
              </a:xfrm>
              <a:prstGeom prst="rect">
                <a:avLst/>
              </a:prstGeom>
              <a:blipFill>
                <a:blip r:embed="rId3"/>
                <a:stretch>
                  <a:fillRect l="-686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48114" y="3284984"/>
                <a:ext cx="2495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+2=5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" y="3284984"/>
                <a:ext cx="2495111" cy="461665"/>
              </a:xfrm>
              <a:prstGeom prst="rect">
                <a:avLst/>
              </a:prstGeom>
              <a:blipFill>
                <a:blip r:embed="rId4"/>
                <a:stretch>
                  <a:fillRect l="-733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316066" y="2840708"/>
            <a:ext cx="27831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16066" y="3717032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66" y="3717032"/>
                <a:ext cx="2520280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44058" y="4119463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 −5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=−7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58" y="4119463"/>
                <a:ext cx="2448272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3196386" y="32849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-5x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37279" y="2019003"/>
                <a:ext cx="224308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79" y="2019003"/>
                <a:ext cx="224308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388074" y="3717032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388074" y="4581128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3196386" y="28407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-2x -1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4309137" y="4581128"/>
                <a:ext cx="4799367" cy="217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3+1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dirty="0"/>
                  <a:t>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cs-CZ" sz="2800" dirty="0"/>
                  <a:t>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3+2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2−1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37" y="4581128"/>
                <a:ext cx="4799367" cy="2172198"/>
              </a:xfrm>
              <a:prstGeom prst="rect">
                <a:avLst/>
              </a:prstGeom>
              <a:blipFill rotWithShape="1">
                <a:blip r:embed="rId8"/>
                <a:stretch>
                  <a:fillRect l="-2668" t="-1120" b="-50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3188924" y="2179496"/>
            <a:ext cx="180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.(x - 1)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4996586" y="1442939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86" y="1442939"/>
                <a:ext cx="180766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4996586" y="2168984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86" y="2168984"/>
                <a:ext cx="180766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>
            <a:extLst>
              <a:ext uri="{FF2B5EF4-FFF2-40B4-BE49-F238E27FC236}">
                <a16:creationId xmlns:a16="http://schemas.microsoft.com/office/drawing/2014/main" id="{40064B7D-E774-499B-80BF-B705534C267D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C8096760-D282-452C-A3A3-1602F67FF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32EA57-E3F3-42D2-8237-99B80B42C42F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26712E-CA5F-402E-A0E2-C25C79BD6659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Obdélník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9294216-7B47-4868-BDF9-941C53D53BAF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D1E8FA2-1486-4077-B4E9-DA77FB1A5A2F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14 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AB37299-CDE4-44CD-A4B7-B0B65F054EA0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6610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3" grpId="0"/>
      <p:bldP spid="23" grpId="0"/>
      <p:bldP spid="24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467544" y="4775956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4;1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11560" y="1040508"/>
                <a:ext cx="266429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40508"/>
                <a:ext cx="2664296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4204498" y="1290588"/>
            <a:ext cx="1015574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.4x</a:t>
            </a:r>
            <a:endParaRPr lang="cs-CZ" sz="2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11560" y="2696692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8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</a:rPr>
                        <m:t>+4+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=4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96692"/>
                <a:ext cx="2664296" cy="461665"/>
              </a:xfrm>
              <a:prstGeom prst="rect">
                <a:avLst/>
              </a:prstGeom>
              <a:blipFill>
                <a:blip r:embed="rId3"/>
                <a:stretch>
                  <a:fillRect l="-1831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39552" y="3140968"/>
                <a:ext cx="4385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−9+2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+4=3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0968"/>
                <a:ext cx="4385026" cy="461665"/>
              </a:xfrm>
              <a:prstGeom prst="rect">
                <a:avLst/>
              </a:prstGeom>
              <a:blipFill>
                <a:blip r:embed="rId4"/>
                <a:stretch>
                  <a:fillRect l="-417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539552" y="2696692"/>
            <a:ext cx="27831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611560" y="3573016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+8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73016"/>
                <a:ext cx="2520280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827584" y="3975447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 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=11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975447"/>
                <a:ext cx="2448272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4211960" y="31409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-3y +5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44741" y="1874987"/>
                <a:ext cx="2243083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41" y="1874987"/>
                <a:ext cx="2243083" cy="881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539552" y="3573016"/>
            <a:ext cx="35283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560" y="4437112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211960" y="26966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-4x -4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4309137" y="4581128"/>
                <a:ext cx="4799367" cy="2200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2.1+1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cs-CZ" sz="2400" dirty="0"/>
                  <a:t>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cs-CZ" sz="2800" dirty="0"/>
                  <a:t>  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4−3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1+2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= </m:t>
                    </m:r>
                  </m:oMath>
                </a14:m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37" y="4581128"/>
                <a:ext cx="4799367" cy="2200731"/>
              </a:xfrm>
              <a:prstGeom prst="rect">
                <a:avLst/>
              </a:prstGeom>
              <a:blipFill rotWithShape="1">
                <a:blip r:embed="rId8"/>
                <a:stretch>
                  <a:fillRect l="-2668" t="-1105" b="-35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4204498" y="20354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.3(y + 2)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580112" y="1298923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98923"/>
                <a:ext cx="180766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5716666" y="2024968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≠−2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666" y="2024968"/>
                <a:ext cx="1807662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>
            <a:extLst>
              <a:ext uri="{FF2B5EF4-FFF2-40B4-BE49-F238E27FC236}">
                <a16:creationId xmlns:a16="http://schemas.microsoft.com/office/drawing/2014/main" id="{3F60CCA9-5A52-4FE2-A811-925379512377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367518F-5059-4A54-A6D3-364001B9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817322-E398-4C28-B8CA-E5E33B9A0732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9CDE8D2-B5BB-45D6-B5D3-3A481A81789C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Obdélník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871CF6-2914-4DFA-9477-0E1B00160FDB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A854249-1047-4482-87C0-48DA6CB5C2E0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14 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FA23AB9-A566-42E7-9B6F-7F115E5BA104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216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3" grpId="0"/>
      <p:bldP spid="23" grpId="0"/>
      <p:bldP spid="24" grpId="0"/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899592" y="5205582"/>
            <a:ext cx="2160240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x;y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2;0</a:t>
            </a:r>
            <a:r>
              <a:rPr lang="en-US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endParaRPr lang="cs-CZ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020190" y="824484"/>
                <a:ext cx="2543698" cy="83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1" i="0" smtClean="0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cs-CZ" sz="24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90" y="824484"/>
                <a:ext cx="2543698" cy="838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211960" y="1074564"/>
                <a:ext cx="180766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</a:rPr>
                  <a:t>/ 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cs-CZ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074564"/>
                <a:ext cx="1807662" cy="470000"/>
              </a:xfrm>
              <a:prstGeom prst="rect">
                <a:avLst/>
              </a:prstGeom>
              <a:blipFill>
                <a:blip r:embed="rId3"/>
                <a:stretch>
                  <a:fillRect l="-5405" t="-7792" b="-29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55576" y="2480668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−2=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80668"/>
                <a:ext cx="2664296" cy="461665"/>
              </a:xfrm>
              <a:prstGeom prst="rect">
                <a:avLst/>
              </a:prstGeom>
              <a:blipFill>
                <a:blip r:embed="rId4"/>
                <a:stretch>
                  <a:fillRect l="-686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475656" y="2924944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24944"/>
                <a:ext cx="3240360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683568" y="2480668"/>
            <a:ext cx="2808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99592" y="3356992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56992"/>
                <a:ext cx="2088232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11560" y="3759423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 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59423"/>
                <a:ext cx="2160240" cy="461665"/>
              </a:xfrm>
              <a:prstGeom prst="rect">
                <a:avLst/>
              </a:prstGeom>
              <a:blipFill>
                <a:blip r:embed="rId7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4211960" y="292494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-2y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971600" y="1658963"/>
                <a:ext cx="2243083" cy="79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58963"/>
                <a:ext cx="2243083" cy="7909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755576" y="3356992"/>
            <a:ext cx="26642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755576" y="4221088"/>
            <a:ext cx="26642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237129" y="250567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-x -y 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4309137" y="4581128"/>
                <a:ext cx="4799367" cy="229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2−1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dirty="0"/>
                  <a:t>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2+0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cs-CZ" sz="2400" b="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cs-CZ" sz="24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cs-CZ" sz="2800" dirty="0"/>
                  <a:t>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0+</m:t>
                        </m:r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137" y="4581128"/>
                <a:ext cx="4799367" cy="2299412"/>
              </a:xfrm>
              <a:prstGeom prst="rect">
                <a:avLst/>
              </a:prstGeom>
              <a:blipFill rotWithShape="1">
                <a:blip r:embed="rId9"/>
                <a:stretch>
                  <a:fillRect l="-2668" t="-1058" b="-50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211960" y="1819456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</a:rPr>
                  <a:t>/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.(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𝐲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19456"/>
                <a:ext cx="1807662" cy="461665"/>
              </a:xfrm>
              <a:prstGeom prst="rect">
                <a:avLst/>
              </a:prstGeom>
              <a:blipFill>
                <a:blip r:embed="rId10"/>
                <a:stretch>
                  <a:fillRect l="-5405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6517610" y="1082899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10" y="1082899"/>
                <a:ext cx="18076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652770" y="1808944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≠−1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770" y="1808944"/>
                <a:ext cx="1807662" cy="461665"/>
              </a:xfrm>
              <a:prstGeom prst="rect">
                <a:avLst/>
              </a:prstGeom>
              <a:blipFill>
                <a:blip r:embed="rId1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>
            <a:extLst>
              <a:ext uri="{FF2B5EF4-FFF2-40B4-BE49-F238E27FC236}">
                <a16:creationId xmlns:a16="http://schemas.microsoft.com/office/drawing/2014/main" id="{4BD8326A-4D01-4A62-9909-1D6582BA0272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3EDF5376-6503-4F78-AF05-ECA8960CF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0A1DAB-7C13-4D49-AEF7-AEF192C2178B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A5A6D00-4D4B-4FCF-B49A-F9C82116BE60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Obdélník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7BEAAD-BC6F-409B-AAA7-B2296304AC53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AD81A49-87E6-45EC-A969-19752F5923A2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14 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03E6B16-EE32-4F56-8893-79981DA29550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20851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3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7313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5x  + 2y = -12</a:t>
            </a:r>
          </a:p>
          <a:p>
            <a:r>
              <a:rPr lang="cs-CZ" sz="2400" u="sng" dirty="0"/>
              <a:t> 3x  – 7y = 1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11760" y="573131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/.7</a:t>
            </a:r>
          </a:p>
          <a:p>
            <a:r>
              <a:rPr lang="cs-CZ" sz="2400" dirty="0"/>
              <a:t>/.2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130185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35x + 14y = -84</a:t>
            </a:r>
          </a:p>
          <a:p>
            <a:r>
              <a:rPr lang="cs-CZ" sz="2400" u="sng" dirty="0"/>
              <a:t>   6x  - 14y = 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5" y="2055038"/>
            <a:ext cx="206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41x           = -82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245398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x</a:t>
            </a:r>
            <a:r>
              <a:rPr lang="cs-CZ" sz="2400" b="1" dirty="0"/>
              <a:t>  = -2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83768" y="20608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/:41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11760" y="292494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/.3</a:t>
            </a:r>
          </a:p>
          <a:p>
            <a:r>
              <a:rPr lang="cs-CZ" sz="2400" dirty="0"/>
              <a:t>/.(-5)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6376" y="3645024"/>
            <a:ext cx="231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15x +  6y  = -36</a:t>
            </a:r>
          </a:p>
          <a:p>
            <a:r>
              <a:rPr lang="cs-CZ" sz="2400" u="sng" dirty="0"/>
              <a:t>-15x + 35y = -5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2964" y="433200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41y = -41 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11760" y="43320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/:41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469204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y</a:t>
            </a:r>
            <a:r>
              <a:rPr lang="cs-CZ" sz="2400" b="1" dirty="0"/>
              <a:t>  = -1 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76336"/>
            <a:ext cx="4526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5.(-2)+2.(-1) = -10 -2 = </a:t>
            </a:r>
            <a:r>
              <a:rPr lang="cs-CZ" sz="2400" b="1" dirty="0"/>
              <a:t>-12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-12            </a:t>
            </a:r>
            <a:r>
              <a:rPr lang="cs-CZ" sz="2400" dirty="0"/>
              <a:t>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3.(-2) – 7.(-1) = -6 + 7 = </a:t>
            </a:r>
            <a:r>
              <a:rPr lang="cs-CZ" sz="2400" b="1" dirty="0"/>
              <a:t>1</a:t>
            </a:r>
            <a:r>
              <a:rPr lang="cs-CZ" sz="2400" dirty="0"/>
              <a:t>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1</a:t>
            </a:r>
            <a:r>
              <a:rPr lang="cs-CZ" sz="2400" dirty="0"/>
              <a:t>  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  <a:p>
            <a:r>
              <a:rPr lang="cs-CZ" sz="2400" dirty="0"/>
              <a:t> 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896519" y="57313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-3x  - 5y = -9</a:t>
            </a:r>
          </a:p>
          <a:p>
            <a:r>
              <a:rPr lang="cs-CZ" sz="2400" u="sng" dirty="0"/>
              <a:t>  7x  + 2y = -8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922321" y="581779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  <a:p>
            <a:r>
              <a:rPr lang="cs-CZ" sz="2400" dirty="0"/>
              <a:t>/.5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896519" y="1301858"/>
            <a:ext cx="224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-6x  - 10y  = -18 </a:t>
            </a:r>
          </a:p>
          <a:p>
            <a:r>
              <a:rPr lang="cs-CZ" sz="2400" u="sng" dirty="0"/>
              <a:t>35x + 10y = -40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896519" y="2055037"/>
            <a:ext cx="213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29x            = -58 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96519" y="24539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x</a:t>
            </a:r>
            <a:r>
              <a:rPr lang="cs-CZ" sz="2400" b="1" dirty="0"/>
              <a:t>  = -2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994329" y="20608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/:29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994329" y="292494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/.7</a:t>
            </a:r>
          </a:p>
          <a:p>
            <a:r>
              <a:rPr lang="cs-CZ" sz="2400" dirty="0"/>
              <a:t>/.3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87359" y="3645023"/>
            <a:ext cx="216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-21x - 35y = -63</a:t>
            </a:r>
          </a:p>
          <a:p>
            <a:r>
              <a:rPr lang="cs-CZ" sz="2400" u="sng" dirty="0"/>
              <a:t> 21x +  6y  = -24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906097" y="4332004"/>
            <a:ext cx="212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-29y  = -87 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994329" y="433200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</a:t>
            </a:r>
            <a:r>
              <a:rPr lang="cs-CZ" sz="2400" dirty="0">
                <a:sym typeface="Wingdings" pitchFamily="2" charset="2"/>
              </a:rPr>
              <a:t>-29)</a:t>
            </a:r>
            <a:endParaRPr lang="cs-CZ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906097" y="46920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              y  = 3 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76335"/>
            <a:ext cx="4662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-3.(-2)-5.3 = 6 - 15 = </a:t>
            </a:r>
            <a:r>
              <a:rPr lang="cs-CZ" sz="2400" b="1" dirty="0"/>
              <a:t>-9</a:t>
            </a:r>
            <a:r>
              <a:rPr lang="cs-CZ" sz="2400" dirty="0"/>
              <a:t>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-9</a:t>
            </a:r>
            <a:r>
              <a:rPr lang="cs-CZ" sz="2400" dirty="0"/>
              <a:t>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 L</a:t>
            </a:r>
            <a:r>
              <a:rPr lang="cs-CZ" sz="2400" baseline="-25000" dirty="0"/>
              <a:t>2</a:t>
            </a:r>
            <a:r>
              <a:rPr lang="cs-CZ" sz="2400" dirty="0"/>
              <a:t> = 7.(-2)+ 2.3 = -14 + 6 = </a:t>
            </a:r>
            <a:r>
              <a:rPr lang="cs-CZ" sz="2400" b="1" dirty="0"/>
              <a:t>-8</a:t>
            </a:r>
            <a:r>
              <a:rPr lang="cs-CZ" sz="2400" dirty="0"/>
              <a:t>   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-8</a:t>
            </a:r>
            <a:r>
              <a:rPr lang="cs-CZ" sz="2400" dirty="0"/>
              <a:t>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  <a:p>
            <a:r>
              <a:rPr lang="cs-CZ" sz="2400" dirty="0"/>
              <a:t> 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906097" y="29249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-3x  - 5y = -9</a:t>
            </a:r>
          </a:p>
          <a:p>
            <a:r>
              <a:rPr lang="cs-CZ" sz="2400" u="sng" dirty="0"/>
              <a:t> 7x  + 2y = -8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95536" y="29249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5x  + 2y = -12</a:t>
            </a:r>
          </a:p>
          <a:p>
            <a:r>
              <a:rPr lang="cs-CZ" sz="2400" u="sng" dirty="0"/>
              <a:t> 3x  – 7y = 1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555776" y="4631940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-2;-1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354369" y="4653136"/>
            <a:ext cx="197015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-2;3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54" y="607072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c)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560615" y="611395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d)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421E721F-7565-40C6-9113-1C43DC33D9CF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08694D74-4CE1-4EF1-9C66-18A5961EE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sčítací metoda</a:t>
            </a:r>
          </a:p>
        </p:txBody>
      </p:sp>
      <p:sp>
        <p:nvSpPr>
          <p:cNvPr id="4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EF7D39-DC0B-4D17-9D77-738A1CC9483A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3A29B74-AA2D-40E4-93EC-53061B5B5216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4" name="Obdélník 4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CC74F9C-F798-4EA2-A926-26AC4BD8F984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569432F-20E0-4709-9966-FF6C6C6338CC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86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4479952" y="4990020"/>
            <a:ext cx="3429235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cs-CZ" sz="28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úloha nemá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120739" y="1112516"/>
                <a:ext cx="15841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739" y="1112516"/>
                <a:ext cx="1584176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3561549" y="1362596"/>
            <a:ext cx="1807662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.(x - 2)</a:t>
            </a:r>
            <a:endParaRPr lang="cs-CZ" sz="2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120739" y="2768700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</a:rPr>
                        <m:t>+1</m:t>
                      </m:r>
                      <m:r>
                        <a:rPr lang="cs-CZ" sz="2400" b="0" i="0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739" y="2768700"/>
                <a:ext cx="2664296" cy="461665"/>
              </a:xfrm>
              <a:prstGeom prst="rect">
                <a:avLst/>
              </a:prstGeom>
              <a:blipFill>
                <a:blip r:embed="rId3"/>
                <a:stretch>
                  <a:fillRect l="-686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29884" y="3212976"/>
                <a:ext cx="2495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+3=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4" y="3212976"/>
                <a:ext cx="2495111" cy="461665"/>
              </a:xfrm>
              <a:prstGeom prst="rect">
                <a:avLst/>
              </a:prstGeom>
              <a:blipFill>
                <a:blip r:embed="rId4"/>
                <a:stretch>
                  <a:fillRect l="-1956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688691" y="2768700"/>
            <a:ext cx="27831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688691" y="3645024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</m:t>
                      </m:r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1" y="3645024"/>
                <a:ext cx="2520280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16683" y="4047455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 =−4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3" y="4047455"/>
                <a:ext cx="2448272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3569011" y="321297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-x 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904715" y="1946995"/>
                <a:ext cx="224308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cs-CZ" sz="2400" b="1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15" y="1946995"/>
                <a:ext cx="224308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>
            <a:off x="760699" y="3645024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760699" y="4509120"/>
            <a:ext cx="2711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3569011" y="27687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-2x -1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901425" y="1342728"/>
            <a:ext cx="55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FF0000"/>
                </a:solidFill>
              </a:rPr>
              <a:t>!!!</a:t>
            </a:r>
            <a:endParaRPr lang="cs-CZ" sz="2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61549" y="2107488"/>
            <a:ext cx="180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.(x - 1)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369211" y="1370931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≠2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11" y="1370931"/>
                <a:ext cx="18076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5369211" y="2096976"/>
                <a:ext cx="180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11" y="2096976"/>
                <a:ext cx="180766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>
            <a:extLst>
              <a:ext uri="{FF2B5EF4-FFF2-40B4-BE49-F238E27FC236}">
                <a16:creationId xmlns:a16="http://schemas.microsoft.com/office/drawing/2014/main" id="{249ED309-2FDA-4091-B2BE-A27B55CF3948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46B709A-D9E9-45D8-AFA2-57D3C80D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5CDB60-81FD-46A0-BDE7-63D48F63C1B2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5346F5E-9ECB-48AB-B000-2ADD263407CB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Obdélník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8F27EFB-051D-4E23-A65D-370509FB55EE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8C942FC-9582-4E46-9B44-5684BB975CF3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14 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84F7ADE-B3F9-4946-BFAE-42F60227E87B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23421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7" grpId="0"/>
      <p:bldP spid="20" grpId="0"/>
      <p:bldP spid="21" grpId="0"/>
      <p:bldP spid="22" grpId="0"/>
      <p:bldP spid="32" grpId="0"/>
      <p:bldP spid="33" grpId="0"/>
      <p:bldP spid="23" grpId="0"/>
      <p:bldP spid="24" grpId="0"/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2"/>
              <p:cNvSpPr>
                <a:spLocks noChangeArrowheads="1"/>
              </p:cNvSpPr>
              <p:nvPr/>
            </p:nvSpPr>
            <p:spPr bwMode="auto">
              <a:xfrm>
                <a:off x="5402355" y="3623828"/>
                <a:ext cx="2770045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800" b="1" dirty="0">
                    <a:solidFill>
                      <a:srgbClr val="284C6A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[</a:t>
                </a:r>
                <a:r>
                  <a:rPr lang="cs-CZ" sz="2800" b="1" dirty="0" err="1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x;y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]</a:t>
                </a:r>
                <a:r>
                  <a:rPr lang="cs-CZ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= 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cs-CZ" sz="2800" b="1" i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;1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]</a:t>
                </a:r>
                <a:endParaRPr lang="cs-CZ" sz="2800" b="1" dirty="0"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2355" y="3623828"/>
                <a:ext cx="2770045" cy="525252"/>
              </a:xfrm>
              <a:prstGeom prst="rect">
                <a:avLst/>
              </a:prstGeom>
              <a:blipFill>
                <a:blip r:embed="rId2"/>
                <a:stretch>
                  <a:fillRect l="-1758" t="-12644" b="-298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937858" y="743508"/>
                <a:ext cx="46553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𝟒</m:t>
                      </m:r>
                      <m:r>
                        <a:rPr lang="cs-CZ" sz="2400" b="1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𝟖𝐱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𝟓𝐲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58" y="743508"/>
                <a:ext cx="4655351" cy="461665"/>
              </a:xfrm>
              <a:prstGeom prst="rect">
                <a:avLst/>
              </a:prstGeom>
              <a:blipFill>
                <a:blip r:embed="rId3"/>
                <a:stretch>
                  <a:fillRect l="-393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5538909" y="1361963"/>
            <a:ext cx="94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585931" y="1967644"/>
                <a:ext cx="3744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+8−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=8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31" y="1967644"/>
                <a:ext cx="374441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009867" y="2515198"/>
                <a:ext cx="432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a:rPr lang="cs-CZ" sz="2400" i="1" smtClean="0">
                          <a:latin typeface="Cambria Math"/>
                        </a:rPr>
                        <m:t>8</m:t>
                      </m:r>
                      <m:r>
                        <a:rPr lang="cs-CZ" sz="2400" b="0" i="0" smtClean="0">
                          <a:latin typeface="Cambria Math"/>
                        </a:rPr>
                        <m:t>+8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=32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+8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67" y="2515198"/>
                <a:ext cx="4320000" cy="461665"/>
              </a:xfrm>
              <a:prstGeom prst="rect">
                <a:avLst/>
              </a:prstGeom>
              <a:blipFill>
                <a:blip r:embed="rId5"/>
                <a:stretch>
                  <a:fillRect l="-424" b="-17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/>
          <p:cNvCxnSpPr/>
          <p:nvPr/>
        </p:nvCxnSpPr>
        <p:spPr>
          <a:xfrm>
            <a:off x="937859" y="1895636"/>
            <a:ext cx="43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801955" y="3019254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sz="2400" i="1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55" y="3019254"/>
                <a:ext cx="2592288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780964" y="3523310"/>
                <a:ext cx="2469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964" y="3523310"/>
                <a:ext cx="2469263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5402355" y="251519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-8x -2y + 8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937859" y="1175556"/>
                <a:ext cx="4896544" cy="72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/>
                        </a:rPr>
                        <m:t>𝟐</m:t>
                      </m:r>
                      <m:r>
                        <a:rPr lang="cs-CZ" sz="2400" b="1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𝟐</m:t>
                      </m:r>
                      <m:r>
                        <a:rPr lang="cs-CZ" sz="2400" b="1" i="0" smtClean="0">
                          <a:latin typeface="Cambria Math"/>
                        </a:rPr>
                        <m:t>.(</m:t>
                      </m:r>
                      <m:r>
                        <a:rPr lang="cs-CZ" sz="2400" b="1" i="0" smtClean="0">
                          <a:latin typeface="Cambria Math"/>
                        </a:rPr>
                        <m:t>𝟒𝐱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59" y="1175556"/>
                <a:ext cx="4896544" cy="7277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Přímá spojnice 24"/>
          <p:cNvCxnSpPr/>
          <p:nvPr/>
        </p:nvCxnSpPr>
        <p:spPr>
          <a:xfrm>
            <a:off x="1009867" y="2976863"/>
            <a:ext cx="42664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009867" y="3984975"/>
            <a:ext cx="331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482577" y="1967644"/>
            <a:ext cx="186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-8x -5y - 8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215516" y="4293096"/>
                <a:ext cx="8604956" cy="2502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4.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cs-CZ" sz="24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cs-CZ" sz="2400" b="0">
                        <a:latin typeface="Cambria Math"/>
                      </a:rPr>
                      <m:t>−</m:t>
                    </m:r>
                    <m:r>
                      <a:rPr lang="cs-CZ" sz="2400" b="0" i="1" smtClean="0">
                        <a:latin typeface="Cambria Math"/>
                      </a:rPr>
                      <m:t>1=</m:t>
                    </m:r>
                    <m:r>
                      <a:rPr lang="cs-CZ" sz="2400" b="0" i="0" smtClean="0">
                        <a:latin typeface="Cambria Math"/>
                      </a:rPr>
                      <m:t>4.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cs-CZ" sz="2400" b="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b="0" i="0" smtClean="0">
                        <a:latin typeface="Cambria Math"/>
                      </a:rPr>
                      <m:t>−1=7−1</m:t>
                    </m:r>
                    <m:r>
                      <a:rPr lang="cs-CZ" sz="2400" b="1" i="0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𝟔</m:t>
                    </m:r>
                  </m:oMath>
                </a14:m>
                <a:r>
                  <a:rPr lang="cs-CZ" sz="2400" dirty="0"/>
                  <a:t>     </a:t>
                </a:r>
                <a:r>
                  <a:rPr lang="cs-CZ" sz="2800" dirty="0"/>
                  <a:t>    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8</m:t>
                    </m:r>
                    <m:r>
                      <a:rPr lang="cs-CZ" sz="24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cs-CZ" sz="2400" b="0" i="0" smtClean="0">
                        <a:latin typeface="Cambria Math"/>
                      </a:rPr>
                      <m:t>+5.1+3=−2+5+3=</m:t>
                    </m:r>
                    <m:r>
                      <a:rPr lang="cs-CZ" sz="2400" b="1" i="0" smtClean="0">
                        <a:latin typeface="Cambria Math"/>
                      </a:rPr>
                      <m:t>𝟔</m:t>
                    </m:r>
                  </m:oMath>
                </a14:m>
                <a:r>
                  <a:rPr lang="cs-CZ" sz="2800" dirty="0"/>
                  <a:t>           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400" b="0" i="0" smtClean="0">
                        <a:latin typeface="Cambria Math"/>
                      </a:rPr>
                      <m:t>−2.(1−1)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4.</m:t>
                        </m:r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cs-CZ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1" i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  L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4293096"/>
                <a:ext cx="8604956" cy="2502865"/>
              </a:xfrm>
              <a:prstGeom prst="rect">
                <a:avLst/>
              </a:prstGeom>
              <a:blipFill rotWithShape="1">
                <a:blip r:embed="rId9"/>
                <a:stretch>
                  <a:fillRect l="-1416" t="-243" b="-7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>
            <a:extLst>
              <a:ext uri="{FF2B5EF4-FFF2-40B4-BE49-F238E27FC236}">
                <a16:creationId xmlns:a16="http://schemas.microsoft.com/office/drawing/2014/main" id="{C7F03467-64D3-4050-B301-2E438EFCB539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37531F35-90A7-42FC-A0BD-DA7ED7A9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109CB1-820F-43ED-9604-D756D4F1CDD9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0E44545-E42C-4300-B743-05872037B4D2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Obdélník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119336-06A7-483F-B7BB-BBC9AD6CC664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2FBDEC5-D940-4FB9-8F58-9D1656CB50BF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15 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EC63B7F-4097-4371-A624-C469094C445E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120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9" grpId="0"/>
      <p:bldP spid="20" grpId="0"/>
      <p:bldP spid="21" grpId="0"/>
      <p:bldP spid="27" grpId="0"/>
      <p:bldP spid="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367021" y="3520114"/>
                <a:ext cx="28260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021" y="3520114"/>
                <a:ext cx="2826061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90631" y="809034"/>
                <a:ext cx="324036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31" y="809034"/>
                <a:ext cx="324036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750671" y="1643513"/>
                <a:ext cx="2592288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1" y="1643513"/>
                <a:ext cx="2592288" cy="72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>
            <a:off x="416139" y="3401322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750671" y="2478190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1" y="2478190"/>
                <a:ext cx="3312368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750671" y="2916580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1" y="2916580"/>
                <a:ext cx="2325247" cy="461665"/>
              </a:xfrm>
              <a:prstGeom prst="rect">
                <a:avLst/>
              </a:prstGeom>
              <a:blipFill>
                <a:blip r:embed="rId6"/>
                <a:stretch>
                  <a:fillRect l="-785"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/>
          <p:nvPr/>
        </p:nvCxnSpPr>
        <p:spPr>
          <a:xfrm>
            <a:off x="462639" y="2465218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3419872" y="97128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419872" y="180509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.2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416139" y="4265418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894687" y="3393041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87" y="3393041"/>
                <a:ext cx="2376264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038703" y="3831431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03" y="3831431"/>
                <a:ext cx="2325247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185297" y="4360050"/>
                <a:ext cx="5995215" cy="242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 </a:t>
                </a:r>
                <a:r>
                  <a:rPr lang="cs-CZ" sz="2800" dirty="0"/>
                  <a:t>L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−2−4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=−2+4=</m:t>
                    </m:r>
                    <m:r>
                      <a:rPr lang="cs-CZ" sz="2800" b="1" i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cs-CZ" sz="28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P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/>
                  <a:t>              L</a:t>
                </a:r>
                <a:r>
                  <a:rPr lang="cs-CZ" sz="2800" baseline="-25000" dirty="0"/>
                  <a:t>1 </a:t>
                </a:r>
                <a:r>
                  <a:rPr lang="cs-CZ" sz="2800" dirty="0"/>
                  <a:t>= P</a:t>
                </a:r>
                <a:r>
                  <a:rPr lang="cs-CZ" sz="2800" baseline="-25000" dirty="0"/>
                  <a:t>1 </a:t>
                </a:r>
                <a:endParaRPr lang="cs-CZ" sz="2800" dirty="0"/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−4−(−2)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=−1+2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97" y="4360050"/>
                <a:ext cx="5995215" cy="2424831"/>
              </a:xfrm>
              <a:prstGeom prst="rect">
                <a:avLst/>
              </a:prstGeom>
              <a:blipFill>
                <a:blip r:embed="rId9"/>
                <a:stretch>
                  <a:fillRect l="-2136" r="-916" b="-6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délník 19">
            <a:extLst>
              <a:ext uri="{FF2B5EF4-FFF2-40B4-BE49-F238E27FC236}">
                <a16:creationId xmlns:a16="http://schemas.microsoft.com/office/drawing/2014/main" id="{5F58FE63-1065-42C6-9AB1-8CE9A45C4868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015562F-85EE-4481-8CB9-BF3A441D8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DA25EC-E849-48B6-A54C-2D54280EAB18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1E421F-9729-44A1-969E-9B3088811030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Obdélník 2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9B1E52-F6A3-4327-A98B-81C31ED04C37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642DF00-66CA-4C3D-90CE-47E0704B51A4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15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C72CCC9-DCEF-48E1-AAF0-A860A60A32B9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6159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45" grpId="0"/>
      <p:bldP spid="46" grpId="0"/>
      <p:bldP spid="50" grpId="0"/>
      <p:bldP spid="51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724128" y="3481844"/>
                <a:ext cx="28260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481844"/>
                <a:ext cx="2826061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07504" y="809034"/>
                <a:ext cx="4104456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𝟑𝐱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.(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r>
                        <a:rPr lang="cs-CZ" sz="2400" b="1" i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09034"/>
                <a:ext cx="4104456" cy="79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467544" y="1643513"/>
                <a:ext cx="33843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=−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43513"/>
                <a:ext cx="338437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>
            <a:off x="395856" y="3401322"/>
            <a:ext cx="417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467544" y="2478190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0" dirty="0"/>
                  <a:t>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1" smtClean="0">
                        <a:latin typeface="Cambria Math"/>
                      </a:rPr>
                      <m:t>x</m:t>
                    </m:r>
                    <m:r>
                      <a:rPr lang="cs-CZ" sz="2400" b="0" i="1" smtClean="0">
                        <a:latin typeface="Cambria Math"/>
                      </a:rPr>
                      <m:t>−1−2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/>
                      </a:rPr>
                      <m:t>y</m:t>
                    </m:r>
                    <m:r>
                      <a:rPr lang="cs-CZ" sz="2400" b="0" i="0" smtClean="0">
                        <a:latin typeface="Cambria Math"/>
                      </a:rPr>
                      <m:t>+4=28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78190"/>
                <a:ext cx="3312368" cy="461665"/>
              </a:xfrm>
              <a:prstGeom prst="rect">
                <a:avLst/>
              </a:prstGeom>
              <a:blipFill>
                <a:blip r:embed="rId5"/>
                <a:stretch>
                  <a:fillRect l="-2947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1619672" y="2916580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−9=−6−2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916580"/>
                <a:ext cx="3600400" cy="461665"/>
              </a:xfrm>
              <a:prstGeom prst="rect">
                <a:avLst/>
              </a:prstGeom>
              <a:blipFill>
                <a:blip r:embed="rId6"/>
                <a:stretch>
                  <a:fillRect l="-508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/>
          <p:nvPr/>
        </p:nvCxnSpPr>
        <p:spPr>
          <a:xfrm>
            <a:off x="395856" y="2465218"/>
            <a:ext cx="4176144" cy="12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4644008" y="97128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.7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44008" y="180509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.6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899912" y="4265418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1475656" y="3393041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393041"/>
                <a:ext cx="2376264" cy="461665"/>
              </a:xfrm>
              <a:prstGeom prst="rect">
                <a:avLst/>
              </a:prstGeom>
              <a:blipFill>
                <a:blip r:embed="rId7"/>
                <a:stretch>
                  <a:fillRect l="-513"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454665" y="3831431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65" y="3831431"/>
                <a:ext cx="2325247" cy="461665"/>
              </a:xfrm>
              <a:prstGeom prst="rect">
                <a:avLst/>
              </a:prstGeom>
              <a:blipFill>
                <a:blip r:embed="rId8"/>
                <a:stretch>
                  <a:fillRect l="-787" b="-17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843808" y="4221088"/>
                <a:ext cx="5995215" cy="261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 </a:t>
                </a:r>
                <a:r>
                  <a:rPr lang="cs-CZ" sz="2800" dirty="0"/>
                  <a:t>L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3.5−1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2.(−5−2)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=2+2=</m:t>
                    </m:r>
                    <m:r>
                      <a:rPr lang="cs-CZ" sz="2800" b="1" i="0" smtClean="0">
                        <a:latin typeface="Cambria Math"/>
                      </a:rPr>
                      <m:t>𝟒</m:t>
                    </m:r>
                  </m:oMath>
                </a14:m>
                <a:r>
                  <a:rPr lang="cs-CZ" sz="28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P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cs-CZ" sz="2800" dirty="0"/>
                  <a:t>                               L</a:t>
                </a:r>
                <a:r>
                  <a:rPr lang="cs-CZ" sz="2800" baseline="-25000" dirty="0"/>
                  <a:t>1 </a:t>
                </a:r>
                <a:r>
                  <a:rPr lang="cs-CZ" sz="2800" dirty="0"/>
                  <a:t>= P</a:t>
                </a:r>
                <a:r>
                  <a:rPr lang="cs-CZ" sz="2800" baseline="-25000" dirty="0"/>
                  <a:t>1 </a:t>
                </a:r>
                <a:endParaRPr lang="cs-CZ" sz="2800" dirty="0"/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5−3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L</a:t>
                </a:r>
                <a:r>
                  <a:rPr lang="cs-CZ" sz="2800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cs-CZ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  <a:ea typeface="Cambria Math" panose="02040503050406030204" pitchFamily="18" charset="0"/>
                      </a:rPr>
                      <m:t>−1−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−5−1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  <a:ea typeface="Cambria Math" panose="02040503050406030204" pitchFamily="18" charset="0"/>
                      </a:rPr>
                      <m:t>=−1+2=</m:t>
                    </m:r>
                  </m:oMath>
                </a14:m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21088"/>
                <a:ext cx="5995215" cy="2616165"/>
              </a:xfrm>
              <a:prstGeom prst="rect">
                <a:avLst/>
              </a:prstGeom>
              <a:blipFill rotWithShape="1">
                <a:blip r:embed="rId9"/>
                <a:stretch>
                  <a:fillRect l="-2136" b="-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4716016" y="244486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-3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716015" y="2897266"/>
            <a:ext cx="130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+2y +9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A8F83FC-BDBD-4EC5-9836-5C651B109194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09EFC96-128C-4013-AEAA-1E1D40F2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A335BC-388E-4A1A-A4A0-961940D8A918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D95009-21BA-48B0-8F33-479DAFA1A22E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Obdélník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8D0F6FE-027B-48B9-9293-0DA44329DC98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A981154-C5F4-49FC-A114-AD793B38B5FB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15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F8AE4E5-C156-4B60-A003-281C6D97C5D3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2671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45" grpId="0"/>
      <p:bldP spid="46" grpId="0"/>
      <p:bldP spid="50" grpId="0"/>
      <p:bldP spid="51" grpId="0"/>
      <p:bldP spid="53" grpId="0"/>
      <p:bldP spid="20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863274" y="3434885"/>
                <a:ext cx="3093102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74" y="3434885"/>
                <a:ext cx="3093102" cy="734047"/>
              </a:xfrm>
              <a:prstGeom prst="rect">
                <a:avLst/>
              </a:prstGeom>
              <a:blipFill rotWithShape="1">
                <a:blip r:embed="rId2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79512" y="690912"/>
                <a:ext cx="4104456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𝟏𝟏𝐲</m:t>
                      </m:r>
                      <m:r>
                        <a:rPr lang="cs-CZ" sz="2400" b="1" i="0" smtClean="0">
                          <a:latin typeface="Cambria Math"/>
                        </a:rPr>
                        <m:t>=−</m:t>
                      </m:r>
                      <m:r>
                        <a:rPr lang="cs-CZ" sz="2400" b="1" i="0" smtClean="0">
                          <a:latin typeface="Cambria Math"/>
                        </a:rPr>
                        <m:t>𝟏𝟎𝐱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0912"/>
                <a:ext cx="4104456" cy="79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755576" y="1383159"/>
                <a:ext cx="338437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=−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83159"/>
                <a:ext cx="3384376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>
            <a:off x="395856" y="3140968"/>
            <a:ext cx="417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611560" y="2217836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</a:rPr>
                        <m:t>−33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=−30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17836"/>
                <a:ext cx="33123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1763688" y="2656226"/>
                <a:ext cx="2952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+1=−9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656226"/>
                <a:ext cx="295232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/>
          <p:nvPr/>
        </p:nvCxnSpPr>
        <p:spPr>
          <a:xfrm>
            <a:off x="395856" y="2204864"/>
            <a:ext cx="4176144" cy="12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4644008" y="8367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44008" y="154474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.9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899912" y="4005064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1115616" y="3132687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32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−32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132687"/>
                <a:ext cx="23762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13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619672" y="3571077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+9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71077"/>
                <a:ext cx="232524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107504" y="4221088"/>
                <a:ext cx="9036496" cy="304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 </a:t>
                </a:r>
                <a:r>
                  <a:rPr lang="cs-CZ" sz="2800" dirty="0"/>
                  <a:t>L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2. 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800" b="0" i="1" smtClean="0">
                                    <a:latin typeface="Cambria Math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  <m:r>
                          <a:rPr lang="cs-CZ" sz="2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−</m:t>
                    </m:r>
                    <m:r>
                      <a:rPr lang="cs-CZ" sz="2800" i="1">
                        <a:latin typeface="Cambria Math"/>
                      </a:rPr>
                      <m:t>11. 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cs-CZ" sz="2800" i="1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cs-CZ" sz="28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cs-CZ" sz="2800" b="1" i="0" smtClean="0">
                        <a:latin typeface="Cambria Math"/>
                      </a:rPr>
                      <m:t>=</m:t>
                    </m:r>
                    <m:r>
                      <a:rPr lang="cs-CZ" sz="2800" b="1" i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cs-CZ" sz="2800" dirty="0"/>
                  <a:t>     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P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−1</m:t>
                    </m:r>
                    <m:r>
                      <a:rPr lang="cs-CZ" sz="2800" b="0" i="1" smtClean="0">
                        <a:latin typeface="Cambria Math"/>
                      </a:rPr>
                      <m:t>0</m:t>
                    </m:r>
                    <m:r>
                      <a:rPr lang="cs-CZ" sz="2800" i="1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cs-CZ" sz="2800" b="1" i="0" smtClean="0">
                        <a:latin typeface="Cambria Math"/>
                      </a:rPr>
                      <m:t>=</m:t>
                    </m:r>
                    <m:r>
                      <a:rPr lang="cs-CZ" sz="2800" b="1" i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cs-CZ" sz="2800" dirty="0"/>
                  <a:t>                                               L</a:t>
                </a:r>
                <a:r>
                  <a:rPr lang="cs-CZ" sz="2800" baseline="-25000" dirty="0"/>
                  <a:t>1 </a:t>
                </a:r>
                <a:r>
                  <a:rPr lang="cs-CZ" sz="2800" dirty="0"/>
                  <a:t>= P</a:t>
                </a:r>
                <a:r>
                  <a:rPr lang="cs-CZ" sz="2800" baseline="-25000" dirty="0"/>
                  <a:t>1 </a:t>
                </a:r>
                <a:endParaRPr lang="cs-CZ" sz="2800" dirty="0"/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cs-CZ" sz="28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cs-CZ" sz="2800" i="1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cs-CZ" sz="28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cs-CZ" sz="28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 i="0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21088"/>
                <a:ext cx="9036496" cy="3043013"/>
              </a:xfrm>
              <a:prstGeom prst="rect">
                <a:avLst/>
              </a:prstGeom>
              <a:blipFill rotWithShape="1">
                <a:blip r:embed="rId9"/>
                <a:stretch>
                  <a:fillRect l="-14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4716015" y="2184507"/>
            <a:ext cx="151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+30x -1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716015" y="2636912"/>
            <a:ext cx="130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+9y -1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FDC9B8EF-0E8D-44BD-8DA0-CC96B76DBA35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2B1263C-9D63-4C1C-8676-D0FD166E0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C22306-BDD7-437E-8032-D679315B5972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E2036A-ADFB-436F-9FF5-5FF0ED592874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Obdélník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A177367-E97B-4F93-BB3C-6429941B135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E75C0F0-6D1C-40F2-B3FD-83466956C126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15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A7C28B9-18C3-4CB9-8FB0-65163B016D49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0844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45" grpId="0"/>
      <p:bldP spid="46" grpId="0"/>
      <p:bldP spid="50" grpId="0"/>
      <p:bldP spid="51" grpId="0"/>
      <p:bldP spid="53" grpId="0"/>
      <p:bldP spid="20" grpId="0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863274" y="3356992"/>
                <a:ext cx="3093102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1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sz="28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:r>
                  <a:rPr lang="en-US" sz="2800" b="1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2800" b="1" i="1" smtClean="0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cs-CZ" sz="2800" b="1" i="1" smtClean="0">
                            <a:latin typeface="Cambria Math" pitchFamily="18" charset="0"/>
                            <a:ea typeface="Cambria Math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cs-CZ" sz="2800" b="1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cs-CZ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74" y="3356992"/>
                <a:ext cx="3093102" cy="734047"/>
              </a:xfrm>
              <a:prstGeom prst="rect">
                <a:avLst/>
              </a:prstGeom>
              <a:blipFill rotWithShape="1"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07504" y="548680"/>
                <a:ext cx="410445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𝟑</m:t>
                      </m:r>
                      <m:r>
                        <a:rPr lang="cs-CZ" sz="2400" b="1" i="0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𝟓𝐱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680"/>
                <a:ext cx="4104456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755576" y="1383159"/>
                <a:ext cx="3384376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𝟐𝐲</m:t>
                      </m:r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𝟒𝐱</m:t>
                      </m:r>
                      <m:r>
                        <a:rPr lang="cs-CZ" sz="2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𝐲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83159"/>
                <a:ext cx="3384376" cy="815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>
            <a:off x="395856" y="3140968"/>
            <a:ext cx="417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611560" y="2217836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r>
                        <a:rPr lang="cs-CZ" sz="2400" b="0" i="0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1" smtClean="0">
                          <a:latin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=1+2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17836"/>
                <a:ext cx="331236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103"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1259632" y="2656226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−12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=5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656226"/>
                <a:ext cx="324036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507" b="-18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/>
          <p:nvPr/>
        </p:nvCxnSpPr>
        <p:spPr>
          <a:xfrm>
            <a:off x="395856" y="2204864"/>
            <a:ext cx="4176144" cy="12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4644008" y="7109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.2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44008" y="154474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.3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899912" y="4005064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1187624" y="3132687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+4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32687"/>
                <a:ext cx="237626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187624" y="3571077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−12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71077"/>
                <a:ext cx="244827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107504" y="4221088"/>
                <a:ext cx="9036496" cy="266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/>
                  <a:t>Zk.</a:t>
                </a:r>
                <a:r>
                  <a:rPr lang="cs-CZ" sz="2400" dirty="0"/>
                  <a:t>  </a:t>
                </a:r>
                <a:r>
                  <a:rPr lang="cs-CZ" sz="2800" dirty="0"/>
                  <a:t>L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</a:rPr>
                      <m:t>3.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0">
                                <a:latin typeface="Cambria Math"/>
                                <a:ea typeface="Cambria Math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cs-CZ" sz="2800" b="1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cs-CZ" sz="2800" b="0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cs-CZ" sz="2800" b="0" i="0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−5.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cs-CZ" sz="2800" b="0" i="0" smtClean="0">
                        <a:latin typeface="Cambria Math"/>
                      </a:rPr>
                      <m:t>=</m:t>
                    </m:r>
                    <m:r>
                      <a:rPr lang="cs-CZ" sz="2800" b="0" i="1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800" b="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800" i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1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800" b="1" i="0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sz="2800" b="1" dirty="0"/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P</a:t>
                </a:r>
                <a:r>
                  <a:rPr lang="cs-CZ" sz="2800" baseline="-25000" dirty="0"/>
                  <a:t>1</a:t>
                </a:r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+</m:t>
                    </m:r>
                    <m:r>
                      <a:rPr lang="cs-CZ" sz="2800" i="1" smtClean="0">
                        <a:latin typeface="Cambria Math"/>
                      </a:rPr>
                      <m:t>0</m:t>
                    </m:r>
                    <m:r>
                      <a:rPr lang="cs-CZ" sz="28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800" b="1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800" dirty="0"/>
                  <a:t>                                                             L</a:t>
                </a:r>
                <a:r>
                  <a:rPr lang="cs-CZ" sz="2800" baseline="-25000" dirty="0"/>
                  <a:t>1 </a:t>
                </a:r>
                <a:r>
                  <a:rPr lang="cs-CZ" sz="2800" dirty="0"/>
                  <a:t>= P</a:t>
                </a:r>
                <a:r>
                  <a:rPr lang="cs-CZ" sz="2800" baseline="-25000" dirty="0"/>
                  <a:t>1 </a:t>
                </a:r>
                <a:endParaRPr lang="cs-CZ" sz="2800" dirty="0"/>
              </a:p>
              <a:p>
                <a:pPr>
                  <a:spcAft>
                    <a:spcPts val="600"/>
                  </a:spcAft>
                </a:pPr>
                <a:r>
                  <a:rPr lang="cs-CZ" sz="2800" dirty="0"/>
                  <a:t> 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  <a:ea typeface="Cambria Math" panose="02040503050406030204" pitchFamily="18" charset="0"/>
                      </a:rPr>
                      <m:t>2.0−4.(−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cs-CZ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cs-CZ" sz="2800" b="1" i="1" smtClean="0">
                        <a:latin typeface="Cambria Math"/>
                      </a:rPr>
                      <m:t>.</m:t>
                    </m:r>
                    <m:r>
                      <a:rPr lang="cs-CZ" sz="2800" b="0" i="0" smtClean="0">
                        <a:latin typeface="Cambria Math"/>
                      </a:rPr>
                      <m:t>0+1</m:t>
                    </m:r>
                    <m:r>
                      <a:rPr lang="cs-CZ" sz="2800" b="1"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L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21088"/>
                <a:ext cx="9036496" cy="2664063"/>
              </a:xfrm>
              <a:prstGeom prst="rect">
                <a:avLst/>
              </a:prstGeom>
              <a:blipFill rotWithShape="1">
                <a:blip r:embed="rId9"/>
                <a:stretch>
                  <a:fillRect l="-14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4716015" y="2184507"/>
            <a:ext cx="151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-2y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716015" y="2636912"/>
            <a:ext cx="100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-5y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8595660-FFB2-4FB0-A2DF-EA8C5E23DC66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E73E010-7D98-4CA5-870C-5A92AAB97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A1D4CB-56B0-49C7-86E8-A852EC186E4B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3FE9A57-E49B-4BE2-A181-A897B9835F90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Obdélník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50FF66-1772-410C-97F0-708A675AE4E6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C6A1A7E-4DBD-4FB9-86CB-E8EB77D5EB23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15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278677A-1314-4143-9CB3-72D01B458D9B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24471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45" grpId="0"/>
      <p:bldP spid="46" grpId="0"/>
      <p:bldP spid="50" grpId="0"/>
      <p:bldP spid="51" grpId="0"/>
      <p:bldP spid="53" grpId="0"/>
      <p:bldP spid="20" grpId="0"/>
      <p:bldP spid="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07504" y="620688"/>
                <a:ext cx="4104456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𝟐𝐱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0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cs-CZ" sz="2400" b="1" i="0" smtClean="0">
                          <a:latin typeface="Cambria Math"/>
                        </a:rPr>
                        <m:t>=−</m:t>
                      </m:r>
                      <m:r>
                        <a:rPr lang="cs-CZ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0688"/>
                <a:ext cx="4104456" cy="793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251520" y="1383159"/>
                <a:ext cx="3384376" cy="72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latin typeface="Cambria Math"/>
                        </a:rPr>
                        <m:t>−</m:t>
                      </m:r>
                      <m:r>
                        <a:rPr lang="cs-CZ" sz="2400" b="1" i="0" smtClean="0">
                          <a:latin typeface="Cambria Math"/>
                        </a:rPr>
                        <m:t>𝐱</m:t>
                      </m:r>
                      <m:r>
                        <a:rPr lang="cs-CZ" sz="2400" b="1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latin typeface="Cambria Math"/>
                            </a:rPr>
                            <m:t>𝐲</m:t>
                          </m:r>
                        </m:num>
                        <m:den>
                          <m:r>
                            <a:rPr lang="cs-CZ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400" b="1" i="1" smtClean="0">
                          <a:latin typeface="Cambria Math"/>
                        </a:rPr>
                        <m:t>−</m:t>
                      </m:r>
                      <m:r>
                        <a:rPr lang="cs-CZ" sz="2400" b="1" i="1" smtClean="0">
                          <a:latin typeface="Cambria Math"/>
                        </a:rPr>
                        <m:t>𝟑</m:t>
                      </m:r>
                      <m:r>
                        <a:rPr lang="cs-CZ" sz="2400" b="1" i="1" smtClean="0">
                          <a:latin typeface="Cambria Math"/>
                        </a:rPr>
                        <m:t>=</m:t>
                      </m:r>
                      <m:r>
                        <a:rPr lang="cs-CZ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83159"/>
                <a:ext cx="3384376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>
            <a:off x="395856" y="3140968"/>
            <a:ext cx="417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1583668" y="2217836"/>
                <a:ext cx="21962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2217836"/>
                <a:ext cx="219624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33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1043608" y="2656226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56226"/>
                <a:ext cx="244827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/>
          <p:nvPr/>
        </p:nvCxnSpPr>
        <p:spPr>
          <a:xfrm>
            <a:off x="395856" y="2204864"/>
            <a:ext cx="4176144" cy="12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4644008" y="7109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.6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44008" y="154474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.2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899912" y="4005064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1403648" y="3132687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i="1" smtClean="0"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132687"/>
                <a:ext cx="23762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13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115616" y="3571077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r>
                        <a:rPr lang="cs-CZ" sz="2400" i="1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i="1">
                          <a:latin typeface="Cambria Math"/>
                        </a:rPr>
                        <m:t>x</m:t>
                      </m:r>
                      <m:r>
                        <a:rPr lang="cs-CZ" sz="2400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71077"/>
                <a:ext cx="232524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4716015" y="2636912"/>
            <a:ext cx="130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/ +6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56388" y="4776895"/>
            <a:ext cx="794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a typeface="Cambria Math" pitchFamily="18" charset="0"/>
              </a:rPr>
              <a:t>Soustava rovnic má nekonečně mnoho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1061863" y="5452741"/>
                <a:ext cx="79721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cs-CZ" altLang="cs-CZ" sz="2400" dirty="0"/>
                  <a:t>Řešením soustavy je každá uspořádaná dvojice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400" dirty="0"/>
                  <a:t>, pro kterou platí </a:t>
                </a:r>
                <a:r>
                  <a:rPr lang="cs-CZ" sz="2400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cs-CZ" altLang="cs-CZ" sz="2400" b="0" i="0" smtClean="0">
                        <a:latin typeface="Cambria Math"/>
                      </a:rPr>
                      <m:t> =</m:t>
                    </m:r>
                    <m:r>
                      <a:rPr lang="cs-CZ" altLang="cs-CZ" sz="240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cs-CZ" altLang="cs-CZ" sz="2400" b="0" i="0" smtClean="0">
                        <a:latin typeface="Cambria Math"/>
                      </a:rPr>
                      <m:t>x</m:t>
                    </m:r>
                    <m:r>
                      <a:rPr lang="cs-CZ" altLang="cs-CZ" sz="2400" b="0" i="0" smtClean="0">
                        <a:latin typeface="Cambria Math"/>
                      </a:rPr>
                      <m:t>+6</m:t>
                    </m:r>
                  </m:oMath>
                </a14:m>
                <a:r>
                  <a:rPr lang="cs-CZ" altLang="cs-CZ" sz="2400" dirty="0"/>
                  <a:t>, např.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400" dirty="0"/>
                  <a:t> =</a:t>
                </a:r>
                <a:r>
                  <a:rPr lang="en-US" sz="2400" dirty="0">
                    <a:ea typeface="Cambria Math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cs-CZ" sz="2400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cs-CZ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cs-CZ" sz="2400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sz="2400" b="0" i="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cs-CZ" altLang="cs-CZ" sz="2400" dirty="0"/>
                  <a:t> </a:t>
                </a: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" y="5452741"/>
                <a:ext cx="797211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147" t="-5839" b="-153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187624" y="4032742"/>
                <a:ext cx="2325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cs-CZ" sz="2400" i="1">
                          <a:latin typeface="Cambria Math"/>
                        </a:rPr>
                        <m:t>x</m:t>
                      </m:r>
                      <m:r>
                        <a:rPr lang="cs-CZ" sz="2400" i="1">
                          <a:latin typeface="Cambria Math"/>
                        </a:rPr>
                        <m:t>+</m:t>
                      </m:r>
                      <m:r>
                        <a:rPr lang="cs-CZ" sz="2400" b="0" i="0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y</m:t>
                      </m:r>
                      <m:r>
                        <a:rPr lang="cs-CZ" sz="240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32742"/>
                <a:ext cx="232524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787"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délník 24">
            <a:extLst>
              <a:ext uri="{FF2B5EF4-FFF2-40B4-BE49-F238E27FC236}">
                <a16:creationId xmlns:a16="http://schemas.microsoft.com/office/drawing/2014/main" id="{F577F6E5-27D7-41F9-8F20-080C7DD88597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D145022F-F160-41BC-A6D1-CAD8899C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77193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700" dirty="0">
                <a:latin typeface="Times New Roman" pitchFamily="18" charset="0"/>
                <a:cs typeface="Times New Roman" pitchFamily="18" charset="0"/>
              </a:rPr>
              <a:t>Soustavy lineárních rovnic</a:t>
            </a:r>
          </a:p>
        </p:txBody>
      </p:sp>
      <p:sp>
        <p:nvSpPr>
          <p:cNvPr id="2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B15EAC-34B6-4084-9E0B-6BF2BC10BA2E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D533C7-E242-4248-9038-A4ABE1D0B797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Obdélník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A341F8-0ADB-4A40-B169-5243118180F8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279C8AC-881E-407F-B920-EFE4831E62CE}"/>
              </a:ext>
            </a:extLst>
          </p:cNvPr>
          <p:cNvSpPr txBox="1"/>
          <p:nvPr/>
        </p:nvSpPr>
        <p:spPr>
          <a:xfrm>
            <a:off x="6444033" y="-40501"/>
            <a:ext cx="8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15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3E47BB8-C274-4733-8688-7CC9FCD6CC88}"/>
              </a:ext>
            </a:extLst>
          </p:cNvPr>
          <p:cNvSpPr txBox="1"/>
          <p:nvPr/>
        </p:nvSpPr>
        <p:spPr>
          <a:xfrm>
            <a:off x="35496" y="700316"/>
            <a:ext cx="53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13214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5" grpId="0"/>
      <p:bldP spid="46" grpId="0"/>
      <p:bldP spid="50" grpId="0"/>
      <p:bldP spid="51" grpId="0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7313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2x  + 3y = 16</a:t>
            </a:r>
          </a:p>
          <a:p>
            <a:r>
              <a:rPr lang="cs-CZ" sz="2400" u="sng" dirty="0"/>
              <a:t> 5x  – 2y = 2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11760" y="548680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/.2</a:t>
            </a:r>
          </a:p>
          <a:p>
            <a:r>
              <a:rPr lang="cs-CZ" sz="2400" dirty="0"/>
              <a:t>/.3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130185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4x  + 6y = 32</a:t>
            </a:r>
          </a:p>
          <a:p>
            <a:r>
              <a:rPr lang="cs-CZ" sz="2400" u="sng" dirty="0"/>
              <a:t>15x  - 6y = 6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2055038"/>
            <a:ext cx="206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19x          = 38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245398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x</a:t>
            </a:r>
            <a:r>
              <a:rPr lang="cs-CZ" sz="2400" b="1" dirty="0"/>
              <a:t> = 2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83768" y="20608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/:19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11760" y="292494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/.5</a:t>
            </a:r>
          </a:p>
          <a:p>
            <a:r>
              <a:rPr lang="cs-CZ" sz="2400" dirty="0"/>
              <a:t>/.(-2)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3645024"/>
            <a:ext cx="231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10x + 15y  = 80</a:t>
            </a:r>
          </a:p>
          <a:p>
            <a:r>
              <a:rPr lang="cs-CZ" sz="2400" u="sng" dirty="0"/>
              <a:t>-10x +   4y  = -4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433200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19y = 76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11760" y="43320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/:19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469204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 y</a:t>
            </a:r>
            <a:r>
              <a:rPr lang="cs-CZ" sz="2400" b="1" dirty="0"/>
              <a:t> = 4 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76336"/>
            <a:ext cx="452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2.2 + 3.4 = 4 + 12 = 16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16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5.2 – 2.4 = 10 - 8 = 2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2</a:t>
            </a:r>
            <a:r>
              <a:rPr lang="cs-CZ" sz="2400" dirty="0"/>
              <a:t>   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96519" y="57313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-4x  + 2y = 14</a:t>
            </a:r>
          </a:p>
          <a:p>
            <a:r>
              <a:rPr lang="cs-CZ" sz="2400" u="sng" dirty="0"/>
              <a:t> -3x  -  5y = -9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922321" y="581779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/.5</a:t>
            </a:r>
          </a:p>
          <a:p>
            <a:r>
              <a:rPr lang="cs-CZ" sz="2400" dirty="0"/>
              <a:t>/.2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896519" y="1301858"/>
            <a:ext cx="263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-20x + 10y = 70</a:t>
            </a:r>
          </a:p>
          <a:p>
            <a:r>
              <a:rPr lang="cs-CZ" sz="2400" u="sng" dirty="0"/>
              <a:t>  -6x - 10y = -18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896519" y="2055037"/>
            <a:ext cx="238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-26x           = 52 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978105" y="24539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x</a:t>
            </a:r>
            <a:r>
              <a:rPr lang="cs-CZ" sz="2400" b="1" dirty="0"/>
              <a:t>  = -2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066337" y="203123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/:(-26)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994329" y="292494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/.3</a:t>
            </a:r>
          </a:p>
          <a:p>
            <a:r>
              <a:rPr lang="cs-CZ" sz="2400" dirty="0"/>
              <a:t>/.(-4)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34089" y="3645023"/>
            <a:ext cx="275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-12x +   6y = 42</a:t>
            </a:r>
          </a:p>
          <a:p>
            <a:r>
              <a:rPr lang="cs-CZ" sz="2400" u="sng" dirty="0"/>
              <a:t> 12x + 20y = 36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906097" y="4332004"/>
            <a:ext cx="212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26y = 78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994329" y="433200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</a:t>
            </a:r>
            <a:r>
              <a:rPr lang="cs-CZ" sz="2400" dirty="0">
                <a:sym typeface="Wingdings" pitchFamily="2" charset="2"/>
              </a:rPr>
              <a:t>26</a:t>
            </a:r>
            <a:endParaRPr lang="cs-CZ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906097" y="46920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               y = 3 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76335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-4.(-2) + 2.3 = 8 + 6 = </a:t>
            </a:r>
            <a:r>
              <a:rPr lang="cs-CZ" sz="2400" b="1" dirty="0"/>
              <a:t>14</a:t>
            </a:r>
            <a:r>
              <a:rPr lang="cs-CZ" sz="2400" dirty="0"/>
              <a:t>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14</a:t>
            </a:r>
            <a:r>
              <a:rPr lang="cs-CZ" sz="2400" dirty="0"/>
              <a:t>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 L</a:t>
            </a:r>
            <a:r>
              <a:rPr lang="cs-CZ" sz="2400" baseline="-25000" dirty="0"/>
              <a:t>2</a:t>
            </a:r>
            <a:r>
              <a:rPr lang="cs-CZ" sz="2400" dirty="0"/>
              <a:t> = -3.(-2) - 5.3 = 6 - 15 = </a:t>
            </a:r>
            <a:r>
              <a:rPr lang="cs-CZ" sz="2400" b="1" dirty="0"/>
              <a:t>-9</a:t>
            </a:r>
            <a:r>
              <a:rPr lang="cs-CZ" sz="2400" dirty="0"/>
              <a:t>   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-9</a:t>
            </a:r>
            <a:r>
              <a:rPr lang="cs-CZ" sz="2400" dirty="0"/>
              <a:t>     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906097" y="29249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-4x  + 2y = 14</a:t>
            </a:r>
          </a:p>
          <a:p>
            <a:r>
              <a:rPr lang="cs-CZ" sz="2400" u="sng" dirty="0"/>
              <a:t> -3x  -  5y = -9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95536" y="29249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2x   +  3y = 16</a:t>
            </a:r>
          </a:p>
          <a:p>
            <a:r>
              <a:rPr lang="cs-CZ" sz="2400" u="sng" dirty="0"/>
              <a:t> 5x   –  2y = 2 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555776" y="4631940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2;4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354369" y="4653136"/>
            <a:ext cx="197015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-2;3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8256" y="61929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e)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A4B72FBC-E4A3-4810-8381-003E45C82D29}"/>
              </a:ext>
            </a:extLst>
          </p:cNvPr>
          <p:cNvSpPr txBox="1"/>
          <p:nvPr/>
        </p:nvSpPr>
        <p:spPr>
          <a:xfrm>
            <a:off x="4536218" y="627945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f)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93ADCB67-7B8F-4A2D-8538-8CB7F61BB6EE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5F81C6FB-E150-4BA7-B0BE-05E0A2695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sčítací metoda</a:t>
            </a:r>
          </a:p>
        </p:txBody>
      </p:sp>
      <p:sp>
        <p:nvSpPr>
          <p:cNvPr id="4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178AB6-4586-44F5-BBEB-8740CC2265A9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E0ACF-F66B-4025-9A9B-235B594AE783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Obdélník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378A77-1FDC-4DF6-BF25-1AA579AF642E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69D0F00-5353-455B-87E8-B93C6D49B9CB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03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7313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-2x  - 4y =   2</a:t>
            </a:r>
          </a:p>
          <a:p>
            <a:r>
              <a:rPr lang="cs-CZ" sz="2400" u="sng" dirty="0"/>
              <a:t>  6x  - 5y = 28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55776" y="5486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130185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-6x - 12y = 6</a:t>
            </a:r>
          </a:p>
          <a:p>
            <a:r>
              <a:rPr lang="cs-CZ" sz="2400" u="sng" dirty="0"/>
              <a:t>  6x  - 5y = 28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60" y="205503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-17y = 34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600" y="245398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y</a:t>
            </a:r>
            <a:r>
              <a:rPr lang="cs-CZ" sz="2400" b="1" dirty="0"/>
              <a:t> = -2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27784" y="20608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/:(-17)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55776" y="292494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/.5</a:t>
            </a:r>
          </a:p>
          <a:p>
            <a:r>
              <a:rPr lang="cs-CZ" sz="2400" dirty="0"/>
              <a:t>/.(-4)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3645024"/>
            <a:ext cx="231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-10x - 20y  =  10</a:t>
            </a:r>
          </a:p>
          <a:p>
            <a:r>
              <a:rPr lang="cs-CZ" sz="2400" u="sng" dirty="0"/>
              <a:t>-24x +20y  = -112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9511" y="4332005"/>
            <a:ext cx="28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-34x            = -102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83768" y="43320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/:(-34)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469204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          x</a:t>
            </a:r>
            <a:r>
              <a:rPr lang="cs-CZ" sz="2400" b="1" dirty="0"/>
              <a:t> = 3 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8256" y="5176336"/>
            <a:ext cx="4526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-2.3 - 4.(-2) = -6 + 8 = </a:t>
            </a:r>
            <a:r>
              <a:rPr lang="cs-CZ" sz="2400" b="1" dirty="0"/>
              <a:t>2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2</a:t>
            </a:r>
            <a:r>
              <a:rPr lang="cs-CZ" sz="2400" dirty="0"/>
              <a:t> 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L</a:t>
            </a:r>
            <a:r>
              <a:rPr lang="cs-CZ" sz="2400" baseline="-25000" dirty="0"/>
              <a:t>2</a:t>
            </a:r>
            <a:r>
              <a:rPr lang="cs-CZ" sz="2400" dirty="0"/>
              <a:t> = 6.3 - 5.(-2) = 18 + 10 = </a:t>
            </a:r>
            <a:r>
              <a:rPr lang="cs-CZ" sz="2400" b="1" dirty="0"/>
              <a:t>28</a:t>
            </a:r>
            <a:r>
              <a:rPr lang="cs-CZ" sz="2400" dirty="0"/>
              <a:t>    </a:t>
            </a:r>
          </a:p>
          <a:p>
            <a:r>
              <a:rPr lang="cs-CZ" sz="2400" dirty="0"/>
              <a:t>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28</a:t>
            </a:r>
            <a:r>
              <a:rPr lang="cs-CZ" sz="2400" dirty="0"/>
              <a:t>       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  <a:p>
            <a:r>
              <a:rPr lang="cs-CZ" sz="2400" dirty="0"/>
              <a:t> 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896519" y="57313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x   -   y  = 11</a:t>
            </a:r>
          </a:p>
          <a:p>
            <a:r>
              <a:rPr lang="cs-CZ" sz="2400" u="sng" dirty="0"/>
              <a:t> -x  +  3y = -21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616599" y="1340768"/>
            <a:ext cx="144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2y = -10 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338145" y="17008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y</a:t>
            </a:r>
            <a:r>
              <a:rPr lang="cs-CZ" sz="2400" b="1" dirty="0"/>
              <a:t>  = -5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066337" y="131115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066337" y="242088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/.3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34089" y="3140968"/>
            <a:ext cx="275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3x - 3y  = 33</a:t>
            </a:r>
          </a:p>
          <a:p>
            <a:r>
              <a:rPr lang="cs-CZ" sz="2400" u="sng" dirty="0"/>
              <a:t>    -x + 3y = -21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906097" y="3827949"/>
            <a:ext cx="212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2x         = 12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994329" y="38279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</a:t>
            </a:r>
            <a:r>
              <a:rPr lang="cs-CZ" sz="2400" dirty="0">
                <a:sym typeface="Wingdings" pitchFamily="2" charset="2"/>
              </a:rPr>
              <a:t>2</a:t>
            </a:r>
            <a:endParaRPr lang="cs-CZ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906097" y="418798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             x = 6 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508670" y="5176335"/>
            <a:ext cx="4662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Zk</a:t>
            </a:r>
            <a:r>
              <a:rPr lang="cs-CZ" sz="2400" dirty="0"/>
              <a:t>.  L</a:t>
            </a:r>
            <a:r>
              <a:rPr lang="cs-CZ" sz="2400" baseline="-25000" dirty="0"/>
              <a:t>1</a:t>
            </a:r>
            <a:r>
              <a:rPr lang="cs-CZ" sz="2400" dirty="0"/>
              <a:t> = 6 -(-5) = 6 + 5 = </a:t>
            </a:r>
            <a:r>
              <a:rPr lang="cs-CZ" sz="2400" b="1" dirty="0"/>
              <a:t>11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b="1" dirty="0"/>
              <a:t>11</a:t>
            </a:r>
            <a:r>
              <a:rPr lang="cs-CZ" sz="2400" dirty="0"/>
              <a:t>         L</a:t>
            </a:r>
            <a:r>
              <a:rPr lang="cs-CZ" sz="2400" baseline="-25000" dirty="0"/>
              <a:t>1 </a:t>
            </a:r>
            <a:r>
              <a:rPr lang="cs-CZ" sz="2400" dirty="0"/>
              <a:t>= P</a:t>
            </a:r>
            <a:r>
              <a:rPr lang="cs-CZ" sz="2400" baseline="-25000" dirty="0"/>
              <a:t>1 </a:t>
            </a:r>
            <a:endParaRPr lang="cs-CZ" sz="2400" dirty="0"/>
          </a:p>
          <a:p>
            <a:r>
              <a:rPr lang="cs-CZ" sz="2400" dirty="0"/>
              <a:t>        L</a:t>
            </a:r>
            <a:r>
              <a:rPr lang="cs-CZ" sz="2400" baseline="-25000" dirty="0"/>
              <a:t>2</a:t>
            </a:r>
            <a:r>
              <a:rPr lang="cs-CZ" sz="2400" dirty="0"/>
              <a:t> = -6 + 3.(-5) = -6 - 15 = </a:t>
            </a:r>
            <a:r>
              <a:rPr lang="cs-CZ" sz="2400" b="1" dirty="0"/>
              <a:t>-21        </a:t>
            </a:r>
          </a:p>
          <a:p>
            <a:r>
              <a:rPr lang="cs-CZ" sz="2400" dirty="0"/>
              <a:t>        P</a:t>
            </a:r>
            <a:r>
              <a:rPr lang="cs-CZ" sz="2400" baseline="-25000" dirty="0"/>
              <a:t>2</a:t>
            </a:r>
            <a:r>
              <a:rPr lang="cs-CZ" sz="2400" dirty="0"/>
              <a:t> = </a:t>
            </a:r>
            <a:r>
              <a:rPr lang="cs-CZ" sz="2400" b="1" dirty="0"/>
              <a:t>-21            </a:t>
            </a:r>
            <a:r>
              <a:rPr lang="cs-CZ" sz="2400" dirty="0"/>
              <a:t>L</a:t>
            </a:r>
            <a:r>
              <a:rPr lang="cs-CZ" sz="2400" baseline="-25000" dirty="0"/>
              <a:t>2 </a:t>
            </a:r>
            <a:r>
              <a:rPr lang="cs-CZ" sz="2400" dirty="0"/>
              <a:t>=</a:t>
            </a:r>
            <a:r>
              <a:rPr lang="cs-CZ" sz="2400" baseline="-25000" dirty="0"/>
              <a:t> </a:t>
            </a:r>
            <a:r>
              <a:rPr lang="cs-CZ" sz="2400" dirty="0"/>
              <a:t>P</a:t>
            </a:r>
            <a:r>
              <a:rPr lang="cs-CZ" sz="2400" baseline="-25000" dirty="0"/>
              <a:t>2</a:t>
            </a:r>
            <a:endParaRPr lang="cs-CZ" sz="2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906097" y="242088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x   -   y  =  11</a:t>
            </a:r>
          </a:p>
          <a:p>
            <a:r>
              <a:rPr lang="cs-CZ" sz="2400" u="sng" dirty="0"/>
              <a:t> -x  +  3y = -21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95536" y="29249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-2x  - 4y =   2</a:t>
            </a:r>
          </a:p>
          <a:p>
            <a:r>
              <a:rPr lang="cs-CZ" sz="2400" u="sng" dirty="0"/>
              <a:t>  6x  - 5y = 28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2555776" y="4703948"/>
            <a:ext cx="2016224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3;-2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354369" y="4343908"/>
            <a:ext cx="1970159" cy="5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 err="1">
                <a:solidFill>
                  <a:srgbClr val="284C6A"/>
                </a:solidFill>
                <a:cs typeface="Times New Roman" pitchFamily="18" charset="0"/>
              </a:rPr>
              <a:t>x;y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 = 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[</a:t>
            </a:r>
            <a:r>
              <a:rPr lang="cs-CZ" sz="2400" b="1" dirty="0">
                <a:solidFill>
                  <a:srgbClr val="284C6A"/>
                </a:solidFill>
                <a:cs typeface="Times New Roman" pitchFamily="18" charset="0"/>
              </a:rPr>
              <a:t>6;-5</a:t>
            </a:r>
            <a:r>
              <a:rPr lang="en-US" sz="2400" b="1" dirty="0">
                <a:solidFill>
                  <a:srgbClr val="284C6A"/>
                </a:solidFill>
                <a:cs typeface="Times New Roman" pitchFamily="18" charset="0"/>
              </a:rPr>
              <a:t>]</a:t>
            </a:r>
            <a:endParaRPr lang="cs-CZ" sz="2400" b="1" dirty="0">
              <a:solidFill>
                <a:srgbClr val="284C6A"/>
              </a:solidFill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400" y="596312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g)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553999" y="63876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h)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26B08962-3EBF-4CB7-B7D5-49E8FC72E61B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0165E667-1EC1-401B-A710-93743173A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sčítací metoda</a:t>
            </a:r>
          </a:p>
        </p:txBody>
      </p:sp>
      <p:sp>
        <p:nvSpPr>
          <p:cNvPr id="4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D38AC8-9F68-42DA-8AE3-E75491E57ED5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EE12503-25C5-4878-94A7-2DC24297013B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AA2A8A8-0AD8-4011-AE43-BA29E3105E69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2BB527C-1959-43A9-8B82-572403CCA5EB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7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1552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4x + 3y = 11</a:t>
            </a:r>
          </a:p>
          <a:p>
            <a:r>
              <a:rPr lang="cs-CZ" sz="2400" u="sng" dirty="0"/>
              <a:t>  8x  - y  = 1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55776" y="63346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/.(-2)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134425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-8x - 6y = -22</a:t>
            </a:r>
          </a:p>
          <a:p>
            <a:r>
              <a:rPr lang="cs-CZ" sz="2400" u="sng" dirty="0"/>
              <a:t>  8x  - y  = 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55576" y="203123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-7y = -21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600" y="239127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</a:t>
            </a:r>
            <a:r>
              <a:rPr lang="cs-CZ" sz="2400" b="1" dirty="0"/>
              <a:t>y = 3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55776" y="203123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/:(-7)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55776" y="310277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462814"/>
            <a:ext cx="231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4x + 3y = 11 </a:t>
            </a:r>
          </a:p>
          <a:p>
            <a:r>
              <a:rPr lang="cs-CZ" sz="2400" u="sng" dirty="0"/>
              <a:t>24x -3y = 3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5956" y="4176302"/>
            <a:ext cx="28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28x        = 14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61231" y="417630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23528" y="4509835"/>
                <a:ext cx="262829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            </a:t>
                </a:r>
                <a:r>
                  <a:rPr lang="cs-CZ" sz="2400" b="1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latin typeface="Cambria Math"/>
                          </a:rPr>
                          <m:t>𝟏</m:t>
                        </m:r>
                        <m:r>
                          <a:rPr lang="cs-CZ" sz="24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sz="2400" b="1" i="1">
                            <a:latin typeface="Cambria Math"/>
                          </a:rPr>
                          <m:t>𝟐</m:t>
                        </m:r>
                        <m:r>
                          <a:rPr lang="cs-CZ" sz="24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cs-CZ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835"/>
                <a:ext cx="2628292" cy="624082"/>
              </a:xfrm>
              <a:prstGeom prst="rect">
                <a:avLst/>
              </a:prstGeom>
              <a:blipFill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-18256" y="5013176"/>
                <a:ext cx="4526926" cy="224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chemeClr val="tx1"/>
                    </a:solidFill>
                  </a:rPr>
                  <a:t>Zk.  L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400" dirty="0">
                    <a:solidFill>
                      <a:schemeClr val="tx1"/>
                    </a:solidFill>
                  </a:rPr>
                  <a:t> = 4.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</a:rPr>
                  <a:t> + 3.3 = 2 + 9 =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11</a:t>
                </a: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       P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400" dirty="0">
                    <a:solidFill>
                      <a:schemeClr val="tx1"/>
                    </a:solidFill>
                  </a:rPr>
                  <a:t> =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11</a:t>
                </a:r>
                <a:r>
                  <a:rPr lang="cs-CZ" sz="2400" dirty="0">
                    <a:solidFill>
                      <a:schemeClr val="tx1"/>
                    </a:solidFill>
                  </a:rPr>
                  <a:t>          L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cs-CZ" sz="2400" dirty="0">
                    <a:solidFill>
                      <a:schemeClr val="tx1"/>
                    </a:solidFill>
                  </a:rPr>
                  <a:t>= P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1 </a:t>
                </a:r>
                <a:endParaRPr lang="cs-CZ" sz="2400" dirty="0">
                  <a:solidFill>
                    <a:schemeClr val="tx1"/>
                  </a:solidFill>
                </a:endParaRP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       L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400" dirty="0">
                    <a:solidFill>
                      <a:schemeClr val="tx1"/>
                    </a:solidFill>
                  </a:rPr>
                  <a:t> = 8.</a:t>
                </a:r>
                <a:r>
                  <a:rPr lang="en-US" sz="24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</a:rPr>
                  <a:t> - 3 = 4 - 3 =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1</a:t>
                </a:r>
                <a:r>
                  <a:rPr lang="cs-CZ" sz="2400" dirty="0">
                    <a:solidFill>
                      <a:schemeClr val="tx1"/>
                    </a:solidFill>
                  </a:rPr>
                  <a:t>    </a:t>
                </a: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       P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400" dirty="0">
                    <a:solidFill>
                      <a:schemeClr val="tx1"/>
                    </a:solidFill>
                  </a:rPr>
                  <a:t> =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1</a:t>
                </a:r>
                <a:r>
                  <a:rPr lang="cs-CZ" sz="2400" dirty="0">
                    <a:solidFill>
                      <a:schemeClr val="tx1"/>
                    </a:solidFill>
                  </a:rPr>
                  <a:t>            L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cs-CZ" sz="2400" dirty="0">
                    <a:solidFill>
                      <a:schemeClr val="tx1"/>
                    </a:solidFill>
                  </a:rPr>
                  <a:t>=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sz="2400" dirty="0">
                    <a:solidFill>
                      <a:schemeClr val="tx1"/>
                    </a:solidFill>
                  </a:rPr>
                  <a:t>P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2</a:t>
                </a:r>
                <a:endParaRPr lang="cs-CZ" sz="2400" dirty="0">
                  <a:solidFill>
                    <a:schemeClr val="tx1"/>
                  </a:solidFill>
                </a:endParaRP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56" y="5013176"/>
                <a:ext cx="4526926" cy="2243435"/>
              </a:xfrm>
              <a:prstGeom prst="rect">
                <a:avLst/>
              </a:prstGeom>
              <a:blipFill rotWithShape="1">
                <a:blip r:embed="rId3"/>
                <a:stretch>
                  <a:fillRect l="-2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4896519" y="68752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3x - 2y = 5</a:t>
            </a:r>
          </a:p>
          <a:p>
            <a:r>
              <a:rPr lang="cs-CZ" sz="2400" u="sng" dirty="0"/>
              <a:t> -3x + 9y = -19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616599" y="1455167"/>
            <a:ext cx="144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7y = -14 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338145" y="181520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  y</a:t>
            </a:r>
            <a:r>
              <a:rPr lang="cs-CZ" sz="2400" b="1" dirty="0"/>
              <a:t>  = -2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066337" y="142555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/:7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066337" y="2420888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/.9</a:t>
            </a:r>
          </a:p>
          <a:p>
            <a:r>
              <a:rPr lang="cs-CZ" sz="2400" dirty="0"/>
              <a:t>/.2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34089" y="3140968"/>
            <a:ext cx="275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27x - 18y  = 45</a:t>
            </a:r>
          </a:p>
          <a:p>
            <a:r>
              <a:rPr lang="cs-CZ" sz="2400" u="sng" dirty="0"/>
              <a:t> -6x + 18y = -38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834089" y="3903439"/>
            <a:ext cx="212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21x            = 7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994329" y="38279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/:</a:t>
            </a:r>
            <a:r>
              <a:rPr lang="cs-CZ" sz="2400" dirty="0">
                <a:sym typeface="Wingdings" pitchFamily="2" charset="2"/>
              </a:rPr>
              <a:t>21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978105" y="4293096"/>
                <a:ext cx="255628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             x =</a:t>
                </a:r>
                <a:r>
                  <a:rPr lang="en-US" sz="2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cs-CZ" sz="2400" b="1" i="1" smtClean="0"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  <m:r>
                      <a:rPr lang="cs-CZ" sz="2400" b="1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cs-CZ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105" y="4293096"/>
                <a:ext cx="2556284" cy="625812"/>
              </a:xfrm>
              <a:prstGeom prst="rect">
                <a:avLst/>
              </a:prstGeom>
              <a:blipFill>
                <a:blip r:embed="rId4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508670" y="5013176"/>
                <a:ext cx="4662264" cy="1877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chemeClr val="tx1"/>
                    </a:solidFill>
                  </a:rPr>
                  <a:t>Zk.  L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400" dirty="0">
                    <a:solidFill>
                      <a:schemeClr val="tx1"/>
                    </a:solidFill>
                  </a:rPr>
                  <a:t> = 3.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</a:rPr>
                  <a:t> – 2.(-2) = 1 + 4 =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5     </a:t>
                </a: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        P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sz="2400" dirty="0">
                    <a:solidFill>
                      <a:schemeClr val="tx1"/>
                    </a:solidFill>
                  </a:rPr>
                  <a:t> =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5</a:t>
                </a:r>
                <a:r>
                  <a:rPr lang="cs-CZ" sz="2400" dirty="0">
                    <a:solidFill>
                      <a:schemeClr val="tx1"/>
                    </a:solidFill>
                  </a:rPr>
                  <a:t>            L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cs-CZ" sz="2400" dirty="0">
                    <a:solidFill>
                      <a:schemeClr val="tx1"/>
                    </a:solidFill>
                  </a:rPr>
                  <a:t>= P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1 </a:t>
                </a:r>
                <a:endParaRPr lang="cs-CZ" sz="2400" dirty="0">
                  <a:solidFill>
                    <a:schemeClr val="tx1"/>
                  </a:solidFill>
                </a:endParaRP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        L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400" dirty="0">
                    <a:solidFill>
                      <a:schemeClr val="tx1"/>
                    </a:solidFill>
                  </a:rPr>
                  <a:t> = -3.</a:t>
                </a:r>
                <a:r>
                  <a:rPr lang="en-US" sz="24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</a:rPr>
                  <a:t> + 9.(-2) = -1 - 18 =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-19        </a:t>
                </a:r>
              </a:p>
              <a:p>
                <a:r>
                  <a:rPr lang="cs-CZ" sz="2400" dirty="0">
                    <a:solidFill>
                      <a:schemeClr val="tx1"/>
                    </a:solidFill>
                  </a:rPr>
                  <a:t>        P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sz="2400" dirty="0">
                    <a:solidFill>
                      <a:schemeClr val="tx1"/>
                    </a:solidFill>
                  </a:rPr>
                  <a:t> =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-19        </a:t>
                </a:r>
                <a:r>
                  <a:rPr lang="cs-CZ" sz="2400" dirty="0">
                    <a:solidFill>
                      <a:schemeClr val="tx1"/>
                    </a:solidFill>
                  </a:rPr>
                  <a:t>L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cs-CZ" sz="2400" dirty="0">
                    <a:solidFill>
                      <a:schemeClr val="tx1"/>
                    </a:solidFill>
                  </a:rPr>
                  <a:t>=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sz="2400" dirty="0">
                    <a:solidFill>
                      <a:schemeClr val="tx1"/>
                    </a:solidFill>
                  </a:rPr>
                  <a:t>P</a:t>
                </a:r>
                <a:r>
                  <a:rPr lang="cs-CZ" sz="2400" baseline="-25000" dirty="0">
                    <a:solidFill>
                      <a:schemeClr val="tx1"/>
                    </a:solidFill>
                  </a:rPr>
                  <a:t>2</a:t>
                </a:r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670" y="5013176"/>
                <a:ext cx="4662264" cy="1877822"/>
              </a:xfrm>
              <a:prstGeom prst="rect">
                <a:avLst/>
              </a:prstGeom>
              <a:blipFill rotWithShape="1">
                <a:blip r:embed="rId5"/>
                <a:stretch>
                  <a:fillRect l="-2094" r="-9948" b="-64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4978105" y="242088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 3x - 2y = 5</a:t>
            </a:r>
          </a:p>
          <a:p>
            <a:r>
              <a:rPr lang="cs-CZ" sz="2400" u="sng" dirty="0"/>
              <a:t> -3x + 9y = -19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4508670" y="764704"/>
            <a:ext cx="0" cy="5976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95536" y="274273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4x + 3y = 11</a:t>
            </a:r>
          </a:p>
          <a:p>
            <a:r>
              <a:rPr lang="cs-CZ" sz="2400" u="sng" dirty="0"/>
              <a:t>   8x  - y 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2"/>
              <p:cNvSpPr>
                <a:spLocks noChangeArrowheads="1"/>
              </p:cNvSpPr>
              <p:nvPr/>
            </p:nvSpPr>
            <p:spPr bwMode="auto">
              <a:xfrm>
                <a:off x="2555776" y="4593746"/>
                <a:ext cx="2016224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400" b="1" dirty="0" err="1">
                    <a:solidFill>
                      <a:srgbClr val="284C6A"/>
                    </a:solidFill>
                    <a:cs typeface="Times New Roman" pitchFamily="18" charset="0"/>
                  </a:rPr>
                  <a:t>x;y</a:t>
                </a:r>
                <a:r>
                  <a:rPr lang="en-US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r>
                  <a:rPr lang="cs-CZ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 = </a:t>
                </a:r>
                <a:r>
                  <a:rPr lang="en-US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;3</a:t>
                </a:r>
                <a:r>
                  <a:rPr lang="en-US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endParaRPr lang="cs-CZ" sz="2400" b="1" dirty="0">
                  <a:solidFill>
                    <a:srgbClr val="284C6A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4593746"/>
                <a:ext cx="2016224" cy="525252"/>
              </a:xfrm>
              <a:prstGeom prst="rect">
                <a:avLst/>
              </a:prstGeom>
              <a:blipFill>
                <a:blip r:embed="rId6"/>
                <a:stretch>
                  <a:fillRect l="-1208" t="-2326" b="-209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42"/>
              <p:cNvSpPr>
                <a:spLocks noChangeArrowheads="1"/>
              </p:cNvSpPr>
              <p:nvPr/>
            </p:nvSpPr>
            <p:spPr bwMode="auto">
              <a:xfrm>
                <a:off x="7354369" y="4343908"/>
                <a:ext cx="1970159" cy="52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cs-CZ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:r>
                  <a:rPr lang="cs-CZ" sz="2400" b="1" dirty="0" err="1">
                    <a:solidFill>
                      <a:srgbClr val="284C6A"/>
                    </a:solidFill>
                    <a:cs typeface="Times New Roman" pitchFamily="18" charset="0"/>
                  </a:rPr>
                  <a:t>x;y</a:t>
                </a:r>
                <a:r>
                  <a:rPr lang="en-US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r>
                  <a:rPr lang="cs-CZ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 = </a:t>
                </a:r>
                <a:r>
                  <a:rPr lang="en-US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284C6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>
                            <a:solidFill>
                              <a:srgbClr val="284C6A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;-2</a:t>
                </a:r>
                <a:r>
                  <a:rPr lang="en-US" sz="2400" b="1" dirty="0">
                    <a:solidFill>
                      <a:srgbClr val="284C6A"/>
                    </a:solidFill>
                    <a:cs typeface="Times New Roman" pitchFamily="18" charset="0"/>
                  </a:rPr>
                  <a:t>]</a:t>
                </a:r>
                <a:endParaRPr lang="cs-CZ" sz="2400" b="1" dirty="0">
                  <a:solidFill>
                    <a:srgbClr val="284C6A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4369" y="4343908"/>
                <a:ext cx="1970159" cy="525252"/>
              </a:xfrm>
              <a:prstGeom prst="rect">
                <a:avLst/>
              </a:prstGeom>
              <a:blipFill>
                <a:blip r:embed="rId7"/>
                <a:stretch>
                  <a:fillRect l="-1235" t="-2326" b="-209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97201" y="620688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32623" y="692696"/>
            <a:ext cx="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b)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8FE256E2-2205-4FD3-9194-D9BDCC2375CF}"/>
              </a:ext>
            </a:extLst>
          </p:cNvPr>
          <p:cNvSpPr/>
          <p:nvPr/>
        </p:nvSpPr>
        <p:spPr>
          <a:xfrm>
            <a:off x="0" y="-27384"/>
            <a:ext cx="9144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08B85142-5613-4FE6-93F5-B67C4387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56" y="61008"/>
            <a:ext cx="756084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Soustavy rovnic – sčítací metoda</a:t>
            </a:r>
          </a:p>
        </p:txBody>
      </p:sp>
      <p:sp>
        <p:nvSpPr>
          <p:cNvPr id="4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BD640B-76C7-4F6E-88F3-3EA08E5D18EC}"/>
              </a:ext>
            </a:extLst>
          </p:cNvPr>
          <p:cNvSpPr/>
          <p:nvPr/>
        </p:nvSpPr>
        <p:spPr>
          <a:xfrm>
            <a:off x="8460504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C062BAE-218A-4937-A663-8AF9361637F2}"/>
              </a:ext>
            </a:extLst>
          </p:cNvPr>
          <p:cNvSpPr/>
          <p:nvPr/>
        </p:nvSpPr>
        <p:spPr>
          <a:xfrm flipH="1">
            <a:off x="7236296" y="44624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8EA154-C1E8-487A-9283-2756F7E00673}"/>
              </a:ext>
            </a:extLst>
          </p:cNvPr>
          <p:cNvSpPr/>
          <p:nvPr/>
        </p:nvSpPr>
        <p:spPr>
          <a:xfrm>
            <a:off x="7974400" y="94246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24664F9-5B61-42CA-9A20-0B0EDBDB03C5}"/>
              </a:ext>
            </a:extLst>
          </p:cNvPr>
          <p:cNvSpPr txBox="1"/>
          <p:nvPr/>
        </p:nvSpPr>
        <p:spPr>
          <a:xfrm>
            <a:off x="6727660" y="-25643"/>
            <a:ext cx="50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73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10529</Words>
  <Application>Microsoft Office PowerPoint</Application>
  <PresentationFormat>Předvádění na obrazovce (4:3)</PresentationFormat>
  <Paragraphs>1717</Paragraphs>
  <Slides>66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Calibri</vt:lpstr>
      <vt:lpstr>Cambria Math</vt:lpstr>
      <vt:lpstr>Times New Roman</vt:lpstr>
      <vt:lpstr>Trebuchet MS</vt:lpstr>
      <vt:lpstr>Motiv systému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Holý</dc:creator>
  <cp:lastModifiedBy>Holý, Martin</cp:lastModifiedBy>
  <cp:revision>353</cp:revision>
  <dcterms:created xsi:type="dcterms:W3CDTF">2011-12-07T20:35:38Z</dcterms:created>
  <dcterms:modified xsi:type="dcterms:W3CDTF">2023-01-10T09:21:56Z</dcterms:modified>
</cp:coreProperties>
</file>