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76" r:id="rId4"/>
    <p:sldId id="377" r:id="rId5"/>
    <p:sldId id="263" r:id="rId6"/>
    <p:sldId id="306" r:id="rId7"/>
    <p:sldId id="290" r:id="rId8"/>
    <p:sldId id="307" r:id="rId9"/>
    <p:sldId id="291" r:id="rId10"/>
    <p:sldId id="308" r:id="rId11"/>
    <p:sldId id="292" r:id="rId12"/>
    <p:sldId id="309" r:id="rId13"/>
    <p:sldId id="293" r:id="rId14"/>
    <p:sldId id="310" r:id="rId15"/>
    <p:sldId id="297" r:id="rId16"/>
    <p:sldId id="311" r:id="rId17"/>
    <p:sldId id="296" r:id="rId18"/>
    <p:sldId id="312" r:id="rId19"/>
    <p:sldId id="302" r:id="rId20"/>
    <p:sldId id="313" r:id="rId21"/>
    <p:sldId id="350" r:id="rId22"/>
    <p:sldId id="351" r:id="rId23"/>
    <p:sldId id="294" r:id="rId24"/>
    <p:sldId id="315" r:id="rId25"/>
    <p:sldId id="338" r:id="rId26"/>
    <p:sldId id="339" r:id="rId27"/>
    <p:sldId id="340" r:id="rId28"/>
    <p:sldId id="341" r:id="rId29"/>
    <p:sldId id="332" r:id="rId30"/>
    <p:sldId id="333" r:id="rId31"/>
    <p:sldId id="323" r:id="rId32"/>
    <p:sldId id="324" r:id="rId33"/>
    <p:sldId id="334" r:id="rId34"/>
    <p:sldId id="335" r:id="rId35"/>
    <p:sldId id="336" r:id="rId36"/>
    <p:sldId id="337" r:id="rId37"/>
    <p:sldId id="344" r:id="rId38"/>
    <p:sldId id="345" r:id="rId39"/>
    <p:sldId id="346" r:id="rId40"/>
    <p:sldId id="347" r:id="rId41"/>
    <p:sldId id="348" r:id="rId42"/>
    <p:sldId id="375" r:id="rId43"/>
    <p:sldId id="303" r:id="rId44"/>
    <p:sldId id="374" r:id="rId45"/>
    <p:sldId id="354" r:id="rId46"/>
    <p:sldId id="373" r:id="rId47"/>
    <p:sldId id="360" r:id="rId48"/>
    <p:sldId id="361" r:id="rId49"/>
    <p:sldId id="358" r:id="rId50"/>
    <p:sldId id="359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72" r:id="rId59"/>
    <p:sldId id="370" r:id="rId60"/>
    <p:sldId id="371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2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5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57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3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9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1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3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1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D251-9C16-4BDB-9914-65DB442FA0D5}" type="datetimeFigureOut">
              <a:rPr lang="cs-CZ" smtClean="0"/>
              <a:pPr/>
              <a:t>31.01.2023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1.xml"/><Relationship Id="rId3" Type="http://schemas.openxmlformats.org/officeDocument/2006/relationships/slide" Target="slide7.xml"/><Relationship Id="rId21" Type="http://schemas.openxmlformats.org/officeDocument/2006/relationships/slide" Target="slide43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49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47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image" Target="../media/image1.png"/><Relationship Id="rId27" Type="http://schemas.openxmlformats.org/officeDocument/2006/relationships/slide" Target="slide53.xml"/><Relationship Id="rId30" Type="http://schemas.openxmlformats.org/officeDocument/2006/relationships/slide" Target="slide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image" Target="../media/image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png"/><Relationship Id="rId4" Type="http://schemas.openxmlformats.org/officeDocument/2006/relationships/image" Target="../media/image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image" Target="../media/image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image" Target="../media/image6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2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08" y="692696"/>
            <a:ext cx="777648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Slovní úlohy řešené soustavou rovnic</a:t>
            </a:r>
          </a:p>
        </p:txBody>
      </p:sp>
      <p:sp>
        <p:nvSpPr>
          <p:cNvPr id="19" name="TextovéPole 18">
            <a:hlinkClick r:id="rId2" action="ppaction://hlinksldjump"/>
          </p:cNvPr>
          <p:cNvSpPr txBox="1"/>
          <p:nvPr/>
        </p:nvSpPr>
        <p:spPr>
          <a:xfrm>
            <a:off x="35496" y="1772816"/>
            <a:ext cx="24835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Řešené příklady</a:t>
            </a:r>
          </a:p>
        </p:txBody>
      </p:sp>
      <p:sp>
        <p:nvSpPr>
          <p:cNvPr id="20" name="TextovéPole 19">
            <a:hlinkClick r:id="rId2" action="ppaction://hlinksldjump"/>
          </p:cNvPr>
          <p:cNvSpPr txBox="1"/>
          <p:nvPr/>
        </p:nvSpPr>
        <p:spPr>
          <a:xfrm>
            <a:off x="827584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</a:t>
            </a:r>
          </a:p>
        </p:txBody>
      </p:sp>
      <p:sp>
        <p:nvSpPr>
          <p:cNvPr id="21" name="TextovéPole 20">
            <a:hlinkClick r:id="rId3" action="ppaction://hlinksldjump"/>
          </p:cNvPr>
          <p:cNvSpPr txBox="1"/>
          <p:nvPr/>
        </p:nvSpPr>
        <p:spPr>
          <a:xfrm>
            <a:off x="1475656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</a:t>
            </a:r>
          </a:p>
        </p:txBody>
      </p:sp>
      <p:sp>
        <p:nvSpPr>
          <p:cNvPr id="22" name="TextovéPole 21">
            <a:hlinkClick r:id="rId4" action="ppaction://hlinksldjump"/>
          </p:cNvPr>
          <p:cNvSpPr txBox="1"/>
          <p:nvPr/>
        </p:nvSpPr>
        <p:spPr>
          <a:xfrm>
            <a:off x="2123736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3</a:t>
            </a:r>
          </a:p>
        </p:txBody>
      </p:sp>
      <p:sp>
        <p:nvSpPr>
          <p:cNvPr id="23" name="TextovéPole 22">
            <a:hlinkClick r:id="rId5" action="ppaction://hlinksldjump"/>
          </p:cNvPr>
          <p:cNvSpPr txBox="1"/>
          <p:nvPr/>
        </p:nvSpPr>
        <p:spPr>
          <a:xfrm>
            <a:off x="2771808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4</a:t>
            </a:r>
          </a:p>
        </p:txBody>
      </p:sp>
      <p:sp>
        <p:nvSpPr>
          <p:cNvPr id="24" name="TextovéPole 23">
            <a:hlinkClick r:id="rId6" action="ppaction://hlinksldjump"/>
          </p:cNvPr>
          <p:cNvSpPr txBox="1"/>
          <p:nvPr/>
        </p:nvSpPr>
        <p:spPr>
          <a:xfrm>
            <a:off x="3419880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5</a:t>
            </a:r>
          </a:p>
        </p:txBody>
      </p:sp>
      <p:sp>
        <p:nvSpPr>
          <p:cNvPr id="25" name="TextovéPole 24">
            <a:hlinkClick r:id="rId7" action="ppaction://hlinksldjump"/>
          </p:cNvPr>
          <p:cNvSpPr txBox="1"/>
          <p:nvPr/>
        </p:nvSpPr>
        <p:spPr>
          <a:xfrm>
            <a:off x="4067952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6</a:t>
            </a:r>
          </a:p>
        </p:txBody>
      </p:sp>
      <p:sp>
        <p:nvSpPr>
          <p:cNvPr id="26" name="TextovéPole 25">
            <a:hlinkClick r:id="rId8" action="ppaction://hlinksldjump"/>
          </p:cNvPr>
          <p:cNvSpPr txBox="1"/>
          <p:nvPr/>
        </p:nvSpPr>
        <p:spPr>
          <a:xfrm>
            <a:off x="4716024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7</a:t>
            </a:r>
          </a:p>
        </p:txBody>
      </p:sp>
      <p:sp>
        <p:nvSpPr>
          <p:cNvPr id="27" name="TextovéPole 26">
            <a:hlinkClick r:id="rId9" action="ppaction://hlinksldjump"/>
          </p:cNvPr>
          <p:cNvSpPr txBox="1"/>
          <p:nvPr/>
        </p:nvSpPr>
        <p:spPr>
          <a:xfrm>
            <a:off x="5364096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8</a:t>
            </a:r>
          </a:p>
        </p:txBody>
      </p:sp>
      <p:sp>
        <p:nvSpPr>
          <p:cNvPr id="28" name="TextovéPole 27">
            <a:hlinkClick r:id="rId10" action="ppaction://hlinksldjump"/>
          </p:cNvPr>
          <p:cNvSpPr txBox="1"/>
          <p:nvPr/>
        </p:nvSpPr>
        <p:spPr>
          <a:xfrm>
            <a:off x="6012168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9</a:t>
            </a:r>
          </a:p>
        </p:txBody>
      </p:sp>
      <p:sp>
        <p:nvSpPr>
          <p:cNvPr id="29" name="TextovéPole 28">
            <a:hlinkClick r:id="rId11" action="ppaction://hlinksldjump"/>
          </p:cNvPr>
          <p:cNvSpPr txBox="1"/>
          <p:nvPr/>
        </p:nvSpPr>
        <p:spPr>
          <a:xfrm>
            <a:off x="6660240" y="256495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10</a:t>
            </a:r>
          </a:p>
        </p:txBody>
      </p:sp>
      <p:sp>
        <p:nvSpPr>
          <p:cNvPr id="49" name="TextovéPole 48">
            <a:hlinkClick r:id="rId12" action="ppaction://hlinksldjump"/>
          </p:cNvPr>
          <p:cNvSpPr txBox="1"/>
          <p:nvPr/>
        </p:nvSpPr>
        <p:spPr>
          <a:xfrm>
            <a:off x="827584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11</a:t>
            </a:r>
          </a:p>
        </p:txBody>
      </p:sp>
      <p:sp>
        <p:nvSpPr>
          <p:cNvPr id="50" name="TextovéPole 49">
            <a:hlinkClick r:id="rId13" action="ppaction://hlinksldjump"/>
          </p:cNvPr>
          <p:cNvSpPr txBox="1"/>
          <p:nvPr/>
        </p:nvSpPr>
        <p:spPr>
          <a:xfrm>
            <a:off x="1475656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12</a:t>
            </a:r>
          </a:p>
        </p:txBody>
      </p:sp>
      <p:sp>
        <p:nvSpPr>
          <p:cNvPr id="16" name="TextovéPole 15">
            <a:hlinkClick r:id="rId14" action="ppaction://hlinksldjump"/>
          </p:cNvPr>
          <p:cNvSpPr txBox="1"/>
          <p:nvPr/>
        </p:nvSpPr>
        <p:spPr>
          <a:xfrm>
            <a:off x="2123792" y="328503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13</a:t>
            </a:r>
          </a:p>
        </p:txBody>
      </p:sp>
      <p:sp>
        <p:nvSpPr>
          <p:cNvPr id="17" name="TextovéPole 16">
            <a:hlinkClick r:id="rId15" action="ppaction://hlinksldjump"/>
          </p:cNvPr>
          <p:cNvSpPr txBox="1"/>
          <p:nvPr/>
        </p:nvSpPr>
        <p:spPr>
          <a:xfrm>
            <a:off x="2771864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14</a:t>
            </a:r>
          </a:p>
        </p:txBody>
      </p:sp>
      <p:sp>
        <p:nvSpPr>
          <p:cNvPr id="18" name="TextovéPole 17">
            <a:hlinkClick r:id="rId16" action="ppaction://hlinksldjump"/>
          </p:cNvPr>
          <p:cNvSpPr txBox="1"/>
          <p:nvPr/>
        </p:nvSpPr>
        <p:spPr>
          <a:xfrm>
            <a:off x="3419936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15</a:t>
            </a:r>
          </a:p>
        </p:txBody>
      </p:sp>
      <p:sp>
        <p:nvSpPr>
          <p:cNvPr id="30" name="TextovéPole 29">
            <a:hlinkClick r:id="rId17" action="ppaction://hlinksldjump"/>
          </p:cNvPr>
          <p:cNvSpPr txBox="1"/>
          <p:nvPr/>
        </p:nvSpPr>
        <p:spPr>
          <a:xfrm>
            <a:off x="4067952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16</a:t>
            </a:r>
          </a:p>
        </p:txBody>
      </p:sp>
      <p:sp>
        <p:nvSpPr>
          <p:cNvPr id="31" name="TextovéPole 30">
            <a:hlinkClick r:id="rId18" action="ppaction://hlinksldjump"/>
          </p:cNvPr>
          <p:cNvSpPr txBox="1"/>
          <p:nvPr/>
        </p:nvSpPr>
        <p:spPr>
          <a:xfrm>
            <a:off x="4716024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17</a:t>
            </a:r>
          </a:p>
        </p:txBody>
      </p:sp>
      <p:sp>
        <p:nvSpPr>
          <p:cNvPr id="32" name="TextovéPole 31">
            <a:hlinkClick r:id="rId19" action="ppaction://hlinksldjump"/>
          </p:cNvPr>
          <p:cNvSpPr txBox="1"/>
          <p:nvPr/>
        </p:nvSpPr>
        <p:spPr>
          <a:xfrm>
            <a:off x="5364152" y="328503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18</a:t>
            </a:r>
          </a:p>
        </p:txBody>
      </p:sp>
      <p:sp>
        <p:nvSpPr>
          <p:cNvPr id="33" name="TextovéPole 32">
            <a:hlinkClick r:id="rId20" action="ppaction://hlinksldjump"/>
          </p:cNvPr>
          <p:cNvSpPr txBox="1"/>
          <p:nvPr/>
        </p:nvSpPr>
        <p:spPr>
          <a:xfrm>
            <a:off x="6012224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19</a:t>
            </a:r>
          </a:p>
        </p:txBody>
      </p:sp>
      <p:sp>
        <p:nvSpPr>
          <p:cNvPr id="34" name="TextovéPole 33">
            <a:hlinkClick r:id="rId21" action="ppaction://hlinksldjump"/>
          </p:cNvPr>
          <p:cNvSpPr txBox="1"/>
          <p:nvPr/>
        </p:nvSpPr>
        <p:spPr>
          <a:xfrm>
            <a:off x="6660296" y="328498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07503" y="6095037"/>
            <a:ext cx="928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1414A808-BB55-4360-8687-C53624A9609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95" y="4130895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ovéPole 35">
            <a:hlinkClick r:id="rId23" action="ppaction://hlinksldjump"/>
            <a:extLst>
              <a:ext uri="{FF2B5EF4-FFF2-40B4-BE49-F238E27FC236}">
                <a16:creationId xmlns:a16="http://schemas.microsoft.com/office/drawing/2014/main" id="{5A610EC3-6E18-4840-8854-8B9C1E291A86}"/>
              </a:ext>
            </a:extLst>
          </p:cNvPr>
          <p:cNvSpPr txBox="1"/>
          <p:nvPr/>
        </p:nvSpPr>
        <p:spPr>
          <a:xfrm>
            <a:off x="827584" y="400506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21</a:t>
            </a:r>
          </a:p>
        </p:txBody>
      </p:sp>
      <p:sp>
        <p:nvSpPr>
          <p:cNvPr id="38" name="TextovéPole 37">
            <a:hlinkClick r:id="rId24" action="ppaction://hlinksldjump"/>
            <a:extLst>
              <a:ext uri="{FF2B5EF4-FFF2-40B4-BE49-F238E27FC236}">
                <a16:creationId xmlns:a16="http://schemas.microsoft.com/office/drawing/2014/main" id="{A0FAE56E-750E-458F-9ACC-81A3D3F9E83B}"/>
              </a:ext>
            </a:extLst>
          </p:cNvPr>
          <p:cNvSpPr txBox="1"/>
          <p:nvPr/>
        </p:nvSpPr>
        <p:spPr>
          <a:xfrm>
            <a:off x="1475656" y="400506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22</a:t>
            </a:r>
          </a:p>
        </p:txBody>
      </p:sp>
      <p:sp>
        <p:nvSpPr>
          <p:cNvPr id="39" name="TextovéPole 38">
            <a:hlinkClick r:id="rId25" action="ppaction://hlinksldjump"/>
            <a:extLst>
              <a:ext uri="{FF2B5EF4-FFF2-40B4-BE49-F238E27FC236}">
                <a16:creationId xmlns:a16="http://schemas.microsoft.com/office/drawing/2014/main" id="{64F24FDB-3AA0-4944-ADEC-C54925E2A7EF}"/>
              </a:ext>
            </a:extLst>
          </p:cNvPr>
          <p:cNvSpPr txBox="1"/>
          <p:nvPr/>
        </p:nvSpPr>
        <p:spPr>
          <a:xfrm>
            <a:off x="2123792" y="4005112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23</a:t>
            </a:r>
          </a:p>
        </p:txBody>
      </p:sp>
      <p:sp>
        <p:nvSpPr>
          <p:cNvPr id="40" name="TextovéPole 39">
            <a:hlinkClick r:id="rId26" action="ppaction://hlinksldjump"/>
            <a:extLst>
              <a:ext uri="{FF2B5EF4-FFF2-40B4-BE49-F238E27FC236}">
                <a16:creationId xmlns:a16="http://schemas.microsoft.com/office/drawing/2014/main" id="{BF20C770-18D9-4050-BA14-8D0763E58E01}"/>
              </a:ext>
            </a:extLst>
          </p:cNvPr>
          <p:cNvSpPr txBox="1"/>
          <p:nvPr/>
        </p:nvSpPr>
        <p:spPr>
          <a:xfrm>
            <a:off x="2771864" y="400506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24</a:t>
            </a:r>
          </a:p>
        </p:txBody>
      </p:sp>
      <p:sp>
        <p:nvSpPr>
          <p:cNvPr id="41" name="TextovéPole 40">
            <a:hlinkClick r:id="rId27" action="ppaction://hlinksldjump"/>
            <a:extLst>
              <a:ext uri="{FF2B5EF4-FFF2-40B4-BE49-F238E27FC236}">
                <a16:creationId xmlns:a16="http://schemas.microsoft.com/office/drawing/2014/main" id="{7FCB485B-A8DA-44E2-B0CC-89FB97B53398}"/>
              </a:ext>
            </a:extLst>
          </p:cNvPr>
          <p:cNvSpPr txBox="1"/>
          <p:nvPr/>
        </p:nvSpPr>
        <p:spPr>
          <a:xfrm>
            <a:off x="3419936" y="4005064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25</a:t>
            </a:r>
          </a:p>
        </p:txBody>
      </p:sp>
      <p:sp>
        <p:nvSpPr>
          <p:cNvPr id="42" name="TextovéPole 41">
            <a:hlinkClick r:id="rId28" action="ppaction://hlinksldjump"/>
            <a:extLst>
              <a:ext uri="{FF2B5EF4-FFF2-40B4-BE49-F238E27FC236}">
                <a16:creationId xmlns:a16="http://schemas.microsoft.com/office/drawing/2014/main" id="{6DAAE56E-C093-4379-8236-4E63C68F3D6F}"/>
              </a:ext>
            </a:extLst>
          </p:cNvPr>
          <p:cNvSpPr txBox="1"/>
          <p:nvPr/>
        </p:nvSpPr>
        <p:spPr>
          <a:xfrm>
            <a:off x="4067952" y="4005016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26</a:t>
            </a:r>
          </a:p>
        </p:txBody>
      </p:sp>
      <p:sp>
        <p:nvSpPr>
          <p:cNvPr id="43" name="TextovéPole 42">
            <a:hlinkClick r:id="rId29" action="ppaction://hlinksldjump"/>
            <a:extLst>
              <a:ext uri="{FF2B5EF4-FFF2-40B4-BE49-F238E27FC236}">
                <a16:creationId xmlns:a16="http://schemas.microsoft.com/office/drawing/2014/main" id="{0319E704-95FD-4694-8DF6-8445936542B6}"/>
              </a:ext>
            </a:extLst>
          </p:cNvPr>
          <p:cNvSpPr txBox="1"/>
          <p:nvPr/>
        </p:nvSpPr>
        <p:spPr>
          <a:xfrm>
            <a:off x="4715968" y="4005016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27</a:t>
            </a:r>
          </a:p>
        </p:txBody>
      </p:sp>
      <p:sp>
        <p:nvSpPr>
          <p:cNvPr id="44" name="TextovéPole 43">
            <a:hlinkClick r:id="rId30" action="ppaction://hlinksldjump"/>
            <a:extLst>
              <a:ext uri="{FF2B5EF4-FFF2-40B4-BE49-F238E27FC236}">
                <a16:creationId xmlns:a16="http://schemas.microsoft.com/office/drawing/2014/main" id="{46FA72AA-A79F-404C-BAFA-0A8BB8005520}"/>
              </a:ext>
            </a:extLst>
          </p:cNvPr>
          <p:cNvSpPr txBox="1"/>
          <p:nvPr/>
        </p:nvSpPr>
        <p:spPr>
          <a:xfrm>
            <a:off x="5364096" y="4005016"/>
            <a:ext cx="576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04220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3) Ve třídě je celkem 23 žáků. Dnes, protože chybí 4 chlapci a 1 dívka, je chlapců a dívek stejně. Kolik je ve třídě chlapců a kolik dívek?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83463" y="21328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23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23528" y="134076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chlapci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dívky … y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83462" y="2564904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4 = y – 1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83463" y="3903439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= 26 </a:t>
            </a:r>
          </a:p>
        </p:txBody>
      </p:sp>
      <p:cxnSp>
        <p:nvCxnSpPr>
          <p:cNvPr id="39" name="Přímá spojnice 38"/>
          <p:cNvCxnSpPr/>
          <p:nvPr/>
        </p:nvCxnSpPr>
        <p:spPr>
          <a:xfrm flipH="1">
            <a:off x="323528" y="29969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323528" y="21668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83463" y="433548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13 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23528" y="505647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 + y = 23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411760" y="388231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339752" y="505647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899592" y="54876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10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979713" y="1340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5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třídě je 13 chlapců a 10 dívek.</a:t>
            </a: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4591414" y="3573015"/>
            <a:ext cx="2860906" cy="2145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13 + 10 = 23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13 – 4 = 10 – 1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9 = 9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2483768" y="25649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+4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383463" y="299695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23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83462" y="342900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3</a:t>
            </a:r>
          </a:p>
        </p:txBody>
      </p:sp>
      <p:cxnSp>
        <p:nvCxnSpPr>
          <p:cNvPr id="70" name="Přímá spojnice 69"/>
          <p:cNvCxnSpPr/>
          <p:nvPr/>
        </p:nvCxnSpPr>
        <p:spPr>
          <a:xfrm flipH="1">
            <a:off x="323528" y="38610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K:\Obrázky\Cliparty\PEOPLE\PEOP076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65" y="1195073"/>
            <a:ext cx="1634415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DC0D6E42-3CA0-455B-9889-9763C2E70FD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F24795-FF6D-4FD4-B326-AE9B489C478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9586A4-6BAA-4B71-BB87-5AB50D27803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18DC3F75-FF75-49C3-989F-2E0B9EBE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308A6C5-0E27-4C55-A6BA-E4FFFB7A4967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E3AE1786-97A0-4884-9FD4-DA3051912A8F}"/>
              </a:ext>
            </a:extLst>
          </p:cNvPr>
          <p:cNvSpPr/>
          <p:nvPr/>
        </p:nvSpPr>
        <p:spPr>
          <a:xfrm>
            <a:off x="659215" y="3083440"/>
            <a:ext cx="531631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E2C72D53-3D5F-4FED-B3BE-22650CF48841}"/>
              </a:ext>
            </a:extLst>
          </p:cNvPr>
          <p:cNvSpPr/>
          <p:nvPr/>
        </p:nvSpPr>
        <p:spPr>
          <a:xfrm>
            <a:off x="179512" y="3172867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7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7"/>
            <a:ext cx="7920880" cy="52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4) Určete čísla, jejichž součet je 72 a podíl 5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2060848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268760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827584" y="2492896"/>
                <a:ext cx="1246857" cy="62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den>
                    </m:f>
                    <m:r>
                      <a:rPr lang="cs-CZ" sz="2400" b="0" i="0" smtClean="0">
                        <a:latin typeface="Cambria Math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1246857" cy="6278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383462" y="4911551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23528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23528" y="209483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527478" y="616530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12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499992" y="191683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+ 12 = 72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36239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/-5y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804248" y="188721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/-12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79713" y="126876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4139952" y="5232750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60 a 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427984" y="3284983"/>
                <a:ext cx="3364962" cy="1857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60 + 12 = 72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=5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3284983"/>
                <a:ext cx="3364962" cy="1857400"/>
              </a:xfrm>
              <a:prstGeom prst="rect">
                <a:avLst/>
              </a:prstGeom>
              <a:blipFill rotWithShape="1">
                <a:blip r:embed="rId3"/>
                <a:stretch>
                  <a:fillRect l="-2717" t="-262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ovéPole 56"/>
          <p:cNvSpPr txBox="1"/>
          <p:nvPr/>
        </p:nvSpPr>
        <p:spPr>
          <a:xfrm>
            <a:off x="2771800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/.y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83463" y="3155241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83462" y="3587289"/>
            <a:ext cx="188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= 5y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323528" y="489711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4499992" y="237849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60</a:t>
            </a:r>
          </a:p>
        </p:txBody>
      </p:sp>
      <p:cxnSp>
        <p:nvCxnSpPr>
          <p:cNvPr id="63" name="Přímá spojnice 62"/>
          <p:cNvCxnSpPr/>
          <p:nvPr/>
        </p:nvCxnSpPr>
        <p:spPr>
          <a:xfrm flipH="1">
            <a:off x="281487" y="405879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395536" y="405879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372814" y="4475908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- 5y = 0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771800" y="44569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251520" y="530734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+ 5y = 0</a:t>
            </a:r>
          </a:p>
        </p:txBody>
      </p:sp>
      <p:cxnSp>
        <p:nvCxnSpPr>
          <p:cNvPr id="68" name="Přímá spojnice 67"/>
          <p:cNvCxnSpPr/>
          <p:nvPr/>
        </p:nvCxnSpPr>
        <p:spPr>
          <a:xfrm flipH="1">
            <a:off x="335716" y="573325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845477" y="5730908"/>
            <a:ext cx="149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6y = 72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2771800" y="57309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/:6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4499992" y="148778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 y  = 72</a:t>
            </a:r>
          </a:p>
        </p:txBody>
      </p:sp>
      <p:grpSp>
        <p:nvGrpSpPr>
          <p:cNvPr id="120" name="Group 5"/>
          <p:cNvGrpSpPr>
            <a:grpSpLocks noChangeAspect="1"/>
          </p:cNvGrpSpPr>
          <p:nvPr/>
        </p:nvGrpSpPr>
        <p:grpSpPr bwMode="auto">
          <a:xfrm>
            <a:off x="7452320" y="620688"/>
            <a:ext cx="1641710" cy="1089030"/>
            <a:chOff x="3923" y="878"/>
            <a:chExt cx="1910" cy="1267"/>
          </a:xfrm>
        </p:grpSpPr>
        <p:sp>
          <p:nvSpPr>
            <p:cNvPr id="1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2771800" y="165638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56382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458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bdélník 93">
            <a:extLst>
              <a:ext uri="{FF2B5EF4-FFF2-40B4-BE49-F238E27FC236}">
                <a16:creationId xmlns:a16="http://schemas.microsoft.com/office/drawing/2014/main" id="{186BA377-6A2C-4F0D-ABAC-F68F8E24A79F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0FBE-A143-408B-89A8-C6CFCCBB470F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3C624A-FE6F-4385-815C-7ABF2B50511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Rectangle 10">
            <a:extLst>
              <a:ext uri="{FF2B5EF4-FFF2-40B4-BE49-F238E27FC236}">
                <a16:creationId xmlns:a16="http://schemas.microsoft.com/office/drawing/2014/main" id="{BDC1BD3E-742D-47E0-8666-7EF92191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98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2E2234-3828-44CC-AF3A-E428EC5FA251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99" name="Šipka: doprava 98">
            <a:extLst>
              <a:ext uri="{FF2B5EF4-FFF2-40B4-BE49-F238E27FC236}">
                <a16:creationId xmlns:a16="http://schemas.microsoft.com/office/drawing/2014/main" id="{FF82D3FD-F92B-480F-8896-3B357C88BA66}"/>
              </a:ext>
            </a:extLst>
          </p:cNvPr>
          <p:cNvSpPr/>
          <p:nvPr/>
        </p:nvSpPr>
        <p:spPr>
          <a:xfrm>
            <a:off x="126350" y="3342988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6A14F3CA-D95D-4F1E-80B5-3679D86A716C}"/>
              </a:ext>
            </a:extLst>
          </p:cNvPr>
          <p:cNvSpPr/>
          <p:nvPr/>
        </p:nvSpPr>
        <p:spPr>
          <a:xfrm>
            <a:off x="372134" y="4125433"/>
            <a:ext cx="372145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/>
      <p:bldP spid="48" grpId="0"/>
      <p:bldP spid="49" grpId="0"/>
      <p:bldP spid="50" grpId="0"/>
      <p:bldP spid="51" grpId="0"/>
      <p:bldP spid="53" grpId="0"/>
      <p:bldP spid="54" grpId="0" animBg="1"/>
      <p:bldP spid="55" grpId="0" animBg="1"/>
      <p:bldP spid="57" grpId="0"/>
      <p:bldP spid="58" grpId="0"/>
      <p:bldP spid="59" grpId="0"/>
      <p:bldP spid="61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93" grpId="0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7"/>
            <a:ext cx="7920880" cy="52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4) Určete čísla, jejichž součet je 72 a podíl 5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2060848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268760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827584" y="2492896"/>
                <a:ext cx="1246857" cy="62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den>
                    </m:f>
                    <m:r>
                      <a:rPr lang="cs-CZ" sz="2400" b="0" i="0" smtClean="0">
                        <a:latin typeface="Cambria Math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1246857" cy="6278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383462" y="4911551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23528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23528" y="209483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527478" y="616530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12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499992" y="191683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+ 12 = 72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36239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/-5y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804248" y="188721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/-12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1979713" y="126876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771800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/.y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83463" y="3155241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83462" y="3587289"/>
            <a:ext cx="188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= 5y</a:t>
            </a:r>
          </a:p>
        </p:txBody>
      </p:sp>
      <p:cxnSp>
        <p:nvCxnSpPr>
          <p:cNvPr id="58" name="Přímá spojnice 57"/>
          <p:cNvCxnSpPr/>
          <p:nvPr/>
        </p:nvCxnSpPr>
        <p:spPr>
          <a:xfrm flipH="1">
            <a:off x="323528" y="489711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4499992" y="237849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60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281487" y="405879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395536" y="405879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72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72814" y="4475908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- 5y = 0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771800" y="44569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251520" y="530734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+ 5y = 0</a:t>
            </a:r>
          </a:p>
        </p:txBody>
      </p:sp>
      <p:cxnSp>
        <p:nvCxnSpPr>
          <p:cNvPr id="65" name="Přímá spojnice 64"/>
          <p:cNvCxnSpPr/>
          <p:nvPr/>
        </p:nvCxnSpPr>
        <p:spPr>
          <a:xfrm flipH="1">
            <a:off x="335716" y="573325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845477" y="5730908"/>
            <a:ext cx="149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6y = 72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2771800" y="57309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/:6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4499992" y="148778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 y  = 72</a:t>
            </a:r>
          </a:p>
        </p:txBody>
      </p:sp>
      <p:grpSp>
        <p:nvGrpSpPr>
          <p:cNvPr id="37" name="Group 5"/>
          <p:cNvGrpSpPr>
            <a:grpSpLocks noChangeAspect="1"/>
          </p:cNvGrpSpPr>
          <p:nvPr/>
        </p:nvGrpSpPr>
        <p:grpSpPr bwMode="auto">
          <a:xfrm>
            <a:off x="7452320" y="620688"/>
            <a:ext cx="1641710" cy="1089030"/>
            <a:chOff x="3923" y="878"/>
            <a:chExt cx="1910" cy="1267"/>
          </a:xfrm>
        </p:grpSpPr>
        <p:sp>
          <p:nvSpPr>
            <p:cNvPr id="3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2771800" y="165638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cs-CZ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56382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458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bdélník 120">
            <a:extLst>
              <a:ext uri="{FF2B5EF4-FFF2-40B4-BE49-F238E27FC236}">
                <a16:creationId xmlns:a16="http://schemas.microsoft.com/office/drawing/2014/main" id="{9992FBCA-D999-4330-9658-5FCD461CB949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9D0FFD-8243-4CC1-B138-A244774282E8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3D011F-FC0C-43F1-BD44-641BE712FD63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Rectangle 10">
            <a:extLst>
              <a:ext uri="{FF2B5EF4-FFF2-40B4-BE49-F238E27FC236}">
                <a16:creationId xmlns:a16="http://schemas.microsoft.com/office/drawing/2014/main" id="{39B13E5B-DC76-4287-BE38-D2765613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2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419AB6-1D30-41C8-9472-1157F217C5B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26" name="Rectangle 18">
            <a:extLst>
              <a:ext uri="{FF2B5EF4-FFF2-40B4-BE49-F238E27FC236}">
                <a16:creationId xmlns:a16="http://schemas.microsoft.com/office/drawing/2014/main" id="{C76018E2-FBA5-4CA5-9AD3-A4B08C47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5232750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60 a 12.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8">
                <a:extLst>
                  <a:ext uri="{FF2B5EF4-FFF2-40B4-BE49-F238E27FC236}">
                    <a16:creationId xmlns:a16="http://schemas.microsoft.com/office/drawing/2014/main" id="{6459DEDD-6231-4030-BC46-2195EE2E7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984" y="3284983"/>
                <a:ext cx="3364962" cy="1857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60 + 12 = 72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=5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7" name="Rectangle 18">
                <a:extLst>
                  <a:ext uri="{FF2B5EF4-FFF2-40B4-BE49-F238E27FC236}">
                    <a16:creationId xmlns:a16="http://schemas.microsoft.com/office/drawing/2014/main" id="{6459DEDD-6231-4030-BC46-2195EE2E7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3284983"/>
                <a:ext cx="3364962" cy="1857400"/>
              </a:xfrm>
              <a:prstGeom prst="rect">
                <a:avLst/>
              </a:prstGeom>
              <a:blipFill>
                <a:blip r:embed="rId5"/>
                <a:stretch>
                  <a:fillRect l="-2717" t="-262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Obdélník 127">
            <a:extLst>
              <a:ext uri="{FF2B5EF4-FFF2-40B4-BE49-F238E27FC236}">
                <a16:creationId xmlns:a16="http://schemas.microsoft.com/office/drawing/2014/main" id="{C57F0164-8292-4F93-9B2C-9AF228CEE025}"/>
              </a:ext>
            </a:extLst>
          </p:cNvPr>
          <p:cNvSpPr/>
          <p:nvPr/>
        </p:nvSpPr>
        <p:spPr>
          <a:xfrm>
            <a:off x="372134" y="4125433"/>
            <a:ext cx="372145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Šipka: doprava 128">
            <a:extLst>
              <a:ext uri="{FF2B5EF4-FFF2-40B4-BE49-F238E27FC236}">
                <a16:creationId xmlns:a16="http://schemas.microsoft.com/office/drawing/2014/main" id="{8462043A-A33C-4983-A152-68554CFC1474}"/>
              </a:ext>
            </a:extLst>
          </p:cNvPr>
          <p:cNvSpPr/>
          <p:nvPr/>
        </p:nvSpPr>
        <p:spPr>
          <a:xfrm>
            <a:off x="126350" y="3342988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7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7"/>
            <a:ext cx="7700857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5) Určete čísla, pro která platí: dvojnásobek jejich součtu je 34 a</a:t>
            </a:r>
            <a:r>
              <a:rPr lang="cs-CZ" sz="2200" dirty="0">
                <a:solidFill>
                  <a:schemeClr val="accent2"/>
                </a:solidFill>
              </a:rPr>
              <a:t> 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třetina jejich rozdílu je 3. </a:t>
            </a:r>
          </a:p>
          <a:p>
            <a:pPr marL="342900"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225162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y) = 34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412776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43397" y="5223131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       = 52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23528" y="34525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23528" y="228124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671494" y="5642405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13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499992" y="2175248"/>
            <a:ext cx="197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13 - y = 9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39142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209774" y="214563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/-13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1979713" y="1412776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4283968" y="5554452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13 a 4.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771800" y="280447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83463" y="3466821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34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92026" y="3898869"/>
            <a:ext cx="188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 -  y = 9</a:t>
            </a:r>
          </a:p>
        </p:txBody>
      </p:sp>
      <p:cxnSp>
        <p:nvCxnSpPr>
          <p:cNvPr id="58" name="Přímá spojnice 59"/>
          <p:cNvCxnSpPr/>
          <p:nvPr/>
        </p:nvCxnSpPr>
        <p:spPr>
          <a:xfrm flipH="1">
            <a:off x="323528" y="520869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4499992" y="311135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4</a:t>
            </a:r>
          </a:p>
        </p:txBody>
      </p:sp>
      <p:cxnSp>
        <p:nvCxnSpPr>
          <p:cNvPr id="60" name="Přímá spojnice 62"/>
          <p:cNvCxnSpPr/>
          <p:nvPr/>
        </p:nvCxnSpPr>
        <p:spPr>
          <a:xfrm flipH="1">
            <a:off x="281487" y="437037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395536" y="437037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34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44822" y="4787488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- 2y = 18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2771800" y="52103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4499992" y="17461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 y  = 9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851920" y="360611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2.(13+4) = 2.17 = 34</a:t>
            </a:r>
          </a:p>
        </p:txBody>
      </p:sp>
      <p:graphicFrame>
        <p:nvGraphicFramePr>
          <p:cNvPr id="70" name="Objekt 6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k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05536"/>
              </p:ext>
            </p:extLst>
          </p:nvPr>
        </p:nvGraphicFramePr>
        <p:xfrm>
          <a:off x="741779" y="2618069"/>
          <a:ext cx="1237933" cy="81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ovnice" r:id="rId5" imgW="596641" imgH="393529" progId="Equation.3">
                  <p:embed/>
                </p:oleObj>
              </mc:Choice>
              <mc:Fallback>
                <p:oleObj name="Rovnice" r:id="rId5" imgW="596641" imgH="393529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79" y="2618069"/>
                        <a:ext cx="1237933" cy="81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ovéPole 72"/>
          <p:cNvSpPr txBox="1"/>
          <p:nvPr/>
        </p:nvSpPr>
        <p:spPr>
          <a:xfrm>
            <a:off x="4139952" y="26072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-y = -4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6209774" y="25649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/:(-1)</a:t>
            </a:r>
          </a:p>
        </p:txBody>
      </p:sp>
      <p:graphicFrame>
        <p:nvGraphicFramePr>
          <p:cNvPr id="75" name="Objekt 74"/>
          <p:cNvGraphicFramePr>
            <a:graphicFrameLocks noChangeAspect="1"/>
          </p:cNvGraphicFramePr>
          <p:nvPr/>
        </p:nvGraphicFramePr>
        <p:xfrm>
          <a:off x="3908028" y="4437063"/>
          <a:ext cx="18161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ovnice" r:id="rId7" imgW="876240" imgH="393480" progId="Equation.3">
                  <p:embed/>
                </p:oleObj>
              </mc:Choice>
              <mc:Fallback>
                <p:oleObj name="Rovnice" r:id="rId7" imgW="876240" imgH="3934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028" y="4437063"/>
                        <a:ext cx="18161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5"/>
          <p:cNvGrpSpPr>
            <a:grpSpLocks noChangeAspect="1"/>
          </p:cNvGrpSpPr>
          <p:nvPr/>
        </p:nvGrpSpPr>
        <p:grpSpPr bwMode="auto">
          <a:xfrm>
            <a:off x="7452320" y="1043826"/>
            <a:ext cx="1641710" cy="1089030"/>
            <a:chOff x="3923" y="878"/>
            <a:chExt cx="1910" cy="1267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2" name="Obdélník 121">
            <a:extLst>
              <a:ext uri="{FF2B5EF4-FFF2-40B4-BE49-F238E27FC236}">
                <a16:creationId xmlns:a16="http://schemas.microsoft.com/office/drawing/2014/main" id="{D4D62AC7-D260-4AB0-93E5-DF1FA4C4E9C4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877A1F-6C41-416F-98BD-0C9B0392809C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CCFAFFF-CDAE-4D5C-8AC4-127F45B51A71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Rectangle 10">
            <a:extLst>
              <a:ext uri="{FF2B5EF4-FFF2-40B4-BE49-F238E27FC236}">
                <a16:creationId xmlns:a16="http://schemas.microsoft.com/office/drawing/2014/main" id="{98DD7E85-A0B4-42B2-83BC-E89713E8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26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C0EC2-612D-40D9-9A2E-AE7B9F3850C0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20" name="Šipka: doprava 119">
            <a:extLst>
              <a:ext uri="{FF2B5EF4-FFF2-40B4-BE49-F238E27FC236}">
                <a16:creationId xmlns:a16="http://schemas.microsoft.com/office/drawing/2014/main" id="{637AAF16-0433-488C-91BA-8AADCA6BEAE4}"/>
              </a:ext>
            </a:extLst>
          </p:cNvPr>
          <p:cNvSpPr/>
          <p:nvPr/>
        </p:nvSpPr>
        <p:spPr>
          <a:xfrm>
            <a:off x="168874" y="4066004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bdélník 126">
            <a:extLst>
              <a:ext uri="{FF2B5EF4-FFF2-40B4-BE49-F238E27FC236}">
                <a16:creationId xmlns:a16="http://schemas.microsoft.com/office/drawing/2014/main" id="{A0780F49-2392-4311-B541-BD346D6EAE07}"/>
              </a:ext>
            </a:extLst>
          </p:cNvPr>
          <p:cNvSpPr/>
          <p:nvPr/>
        </p:nvSpPr>
        <p:spPr>
          <a:xfrm>
            <a:off x="839968" y="3530013"/>
            <a:ext cx="616692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48" grpId="0"/>
      <p:bldP spid="49" grpId="0"/>
      <p:bldP spid="50" grpId="0"/>
      <p:bldP spid="51" grpId="0"/>
      <p:bldP spid="52" grpId="0"/>
      <p:bldP spid="53" grpId="0" animBg="1"/>
      <p:bldP spid="55" grpId="0"/>
      <p:bldP spid="56" grpId="0"/>
      <p:bldP spid="57" grpId="0"/>
      <p:bldP spid="59" grpId="0"/>
      <p:bldP spid="61" grpId="0"/>
      <p:bldP spid="62" grpId="0"/>
      <p:bldP spid="67" grpId="0"/>
      <p:bldP spid="68" grpId="0"/>
      <p:bldP spid="69" grpId="0"/>
      <p:bldP spid="73" grpId="0"/>
      <p:bldP spid="74" grpId="0"/>
      <p:bldP spid="120" grpId="0" animBg="1"/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5496" y="620687"/>
            <a:ext cx="7785090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5) Určete čísla, pro která platí: dvojnásobek jejich součtu je 34 a</a:t>
            </a:r>
            <a:r>
              <a:rPr lang="cs-CZ" sz="2200" dirty="0">
                <a:solidFill>
                  <a:schemeClr val="accent2"/>
                </a:solidFill>
              </a:rPr>
              <a:t> 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třetina jejich rozdílu je 3. </a:t>
            </a:r>
          </a:p>
          <a:p>
            <a:pPr marL="342900"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83463" y="225162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y) = 34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3528" y="1412776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43397" y="5223131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       = 52</a:t>
            </a:r>
          </a:p>
        </p:txBody>
      </p:sp>
      <p:cxnSp>
        <p:nvCxnSpPr>
          <p:cNvPr id="35" name="Přímá spojnice 44"/>
          <p:cNvCxnSpPr/>
          <p:nvPr/>
        </p:nvCxnSpPr>
        <p:spPr>
          <a:xfrm flipH="1">
            <a:off x="323528" y="34525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46"/>
          <p:cNvCxnSpPr/>
          <p:nvPr/>
        </p:nvCxnSpPr>
        <p:spPr>
          <a:xfrm flipH="1">
            <a:off x="323528" y="228124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71494" y="5642405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13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771800" y="39142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1979713" y="1412776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283968" y="5554452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13 a 4.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771800" y="280447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83463" y="3466821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34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13291" y="3898869"/>
            <a:ext cx="188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x  -  y  = 9</a:t>
            </a:r>
          </a:p>
        </p:txBody>
      </p:sp>
      <p:cxnSp>
        <p:nvCxnSpPr>
          <p:cNvPr id="55" name="Přímá spojnice 59"/>
          <p:cNvCxnSpPr/>
          <p:nvPr/>
        </p:nvCxnSpPr>
        <p:spPr>
          <a:xfrm flipH="1">
            <a:off x="323528" y="520869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62"/>
          <p:cNvCxnSpPr/>
          <p:nvPr/>
        </p:nvCxnSpPr>
        <p:spPr>
          <a:xfrm flipH="1">
            <a:off x="281487" y="437037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95536" y="437037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34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44822" y="4787488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- 2y = 18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771800" y="521035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851920" y="360611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2.(13+4) = 2.17 = 34</a:t>
            </a:r>
          </a:p>
        </p:txBody>
      </p:sp>
      <p:graphicFrame>
        <p:nvGraphicFramePr>
          <p:cNvPr id="64" name="Objek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82543"/>
              </p:ext>
            </p:extLst>
          </p:nvPr>
        </p:nvGraphicFramePr>
        <p:xfrm>
          <a:off x="741779" y="2618069"/>
          <a:ext cx="1237933" cy="81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Rovnice" r:id="rId3" imgW="596641" imgH="393529" progId="Equation.3">
                  <p:embed/>
                </p:oleObj>
              </mc:Choice>
              <mc:Fallback>
                <p:oleObj name="Rovnice" r:id="rId3" imgW="596641" imgH="393529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79" y="2618069"/>
                        <a:ext cx="1237933" cy="81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kt 66"/>
          <p:cNvGraphicFramePr>
            <a:graphicFrameLocks noChangeAspect="1"/>
          </p:cNvGraphicFramePr>
          <p:nvPr/>
        </p:nvGraphicFramePr>
        <p:xfrm>
          <a:off x="3908028" y="4437063"/>
          <a:ext cx="18161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Rovnice" r:id="rId5" imgW="875920" imgH="393529" progId="Equation.3">
                  <p:embed/>
                </p:oleObj>
              </mc:Choice>
              <mc:Fallback>
                <p:oleObj name="Rovnice" r:id="rId5" imgW="875920" imgH="393529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028" y="4437063"/>
                        <a:ext cx="18161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5"/>
          <p:cNvGrpSpPr>
            <a:grpSpLocks noChangeAspect="1"/>
          </p:cNvGrpSpPr>
          <p:nvPr/>
        </p:nvGrpSpPr>
        <p:grpSpPr bwMode="auto">
          <a:xfrm>
            <a:off x="7452320" y="1043826"/>
            <a:ext cx="1641710" cy="1089030"/>
            <a:chOff x="3923" y="878"/>
            <a:chExt cx="1910" cy="1267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18" name="TextovéPole 117"/>
          <p:cNvSpPr txBox="1"/>
          <p:nvPr/>
        </p:nvSpPr>
        <p:spPr>
          <a:xfrm>
            <a:off x="4499992" y="2175248"/>
            <a:ext cx="197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13 - y = 9</a:t>
            </a:r>
          </a:p>
        </p:txBody>
      </p:sp>
      <p:sp>
        <p:nvSpPr>
          <p:cNvPr id="120" name="TextovéPole 119"/>
          <p:cNvSpPr txBox="1"/>
          <p:nvPr/>
        </p:nvSpPr>
        <p:spPr>
          <a:xfrm>
            <a:off x="4499992" y="311135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4</a:t>
            </a:r>
          </a:p>
        </p:txBody>
      </p:sp>
      <p:sp>
        <p:nvSpPr>
          <p:cNvPr id="121" name="TextovéPole 120"/>
          <p:cNvSpPr txBox="1"/>
          <p:nvPr/>
        </p:nvSpPr>
        <p:spPr>
          <a:xfrm>
            <a:off x="4499992" y="17461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 y  = 9</a:t>
            </a:r>
          </a:p>
        </p:txBody>
      </p:sp>
      <p:graphicFrame>
        <p:nvGraphicFramePr>
          <p:cNvPr id="122" name="Objekt 1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ovnice" r:id="rId7" imgW="114151" imgH="215619" progId="Equation.3">
                  <p:embed/>
                </p:oleObj>
              </mc:Choice>
              <mc:Fallback>
                <p:oleObj name="Rovnice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ovéPole 122"/>
          <p:cNvSpPr txBox="1"/>
          <p:nvPr/>
        </p:nvSpPr>
        <p:spPr>
          <a:xfrm>
            <a:off x="4139952" y="26072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-y = -4</a:t>
            </a:r>
          </a:p>
        </p:txBody>
      </p:sp>
      <p:sp>
        <p:nvSpPr>
          <p:cNvPr id="125" name="Obdélník 124">
            <a:extLst>
              <a:ext uri="{FF2B5EF4-FFF2-40B4-BE49-F238E27FC236}">
                <a16:creationId xmlns:a16="http://schemas.microsoft.com/office/drawing/2014/main" id="{45ECF1F3-E955-4B93-9491-7FD189F34486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8445C5-C618-4F06-AC8D-47D467ECB5B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0453AF-C299-4959-A647-8AFAD05080D8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Rectangle 10">
            <a:extLst>
              <a:ext uri="{FF2B5EF4-FFF2-40B4-BE49-F238E27FC236}">
                <a16:creationId xmlns:a16="http://schemas.microsoft.com/office/drawing/2014/main" id="{F6AD423B-74F7-4D4B-8127-50492D71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29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6795B8-AED4-4091-A776-F676502B7FC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31" name="Šipka: doprava 130">
            <a:extLst>
              <a:ext uri="{FF2B5EF4-FFF2-40B4-BE49-F238E27FC236}">
                <a16:creationId xmlns:a16="http://schemas.microsoft.com/office/drawing/2014/main" id="{E48C8B58-7393-4D54-9866-858AC81A9FD2}"/>
              </a:ext>
            </a:extLst>
          </p:cNvPr>
          <p:cNvSpPr/>
          <p:nvPr/>
        </p:nvSpPr>
        <p:spPr>
          <a:xfrm>
            <a:off x="168874" y="4066004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bdélník 131">
            <a:extLst>
              <a:ext uri="{FF2B5EF4-FFF2-40B4-BE49-F238E27FC236}">
                <a16:creationId xmlns:a16="http://schemas.microsoft.com/office/drawing/2014/main" id="{B1043C5D-544A-4774-A132-E2D9B962F698}"/>
              </a:ext>
            </a:extLst>
          </p:cNvPr>
          <p:cNvSpPr/>
          <p:nvPr/>
        </p:nvSpPr>
        <p:spPr>
          <a:xfrm>
            <a:off x="839968" y="3530013"/>
            <a:ext cx="616692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8E6A23C6-AD79-478B-9B27-78BCA5BC06FB}"/>
              </a:ext>
            </a:extLst>
          </p:cNvPr>
          <p:cNvSpPr txBox="1"/>
          <p:nvPr/>
        </p:nvSpPr>
        <p:spPr>
          <a:xfrm>
            <a:off x="6209774" y="214563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/-13</a:t>
            </a:r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76E131BF-B6F9-4EE6-8705-F7B06F14CA8C}"/>
              </a:ext>
            </a:extLst>
          </p:cNvPr>
          <p:cNvSpPr txBox="1"/>
          <p:nvPr/>
        </p:nvSpPr>
        <p:spPr>
          <a:xfrm>
            <a:off x="6209774" y="25649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/:(-1)</a:t>
            </a:r>
          </a:p>
        </p:txBody>
      </p:sp>
    </p:spTree>
    <p:extLst>
      <p:ext uri="{BB962C8B-B14F-4D97-AF65-F5344CB8AC3E}">
        <p14:creationId xmlns:p14="http://schemas.microsoft.com/office/powerpoint/2010/main" val="277286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véPole 80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6) Petr a Honza váží dohromady 90 kg. Petr říká, když já shodím 4 kg a ty 2 kg přibereš, budeme vážit stejně. Kolik kg chlapci váží? 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83463" y="21328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90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23528" y="134076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Honza … y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2" y="2564904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4 = y + 2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83463" y="3903439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= 96 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3528" y="29969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23528" y="21668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83463" y="433548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48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23528" y="505647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48 + y = 90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411760" y="38610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339752" y="505647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/-48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899592" y="54876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42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979713" y="1340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váží 48 kg, Honza 42 kg.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591414" y="3573015"/>
            <a:ext cx="2860906" cy="2145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48 + 42 = 90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48 – 4 = 42 + 2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44 = 44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483768" y="25649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+4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83463" y="299695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90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83462" y="342900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6</a:t>
            </a:r>
          </a:p>
        </p:txBody>
      </p:sp>
      <p:cxnSp>
        <p:nvCxnSpPr>
          <p:cNvPr id="48" name="Přímá spojnice 47"/>
          <p:cNvCxnSpPr/>
          <p:nvPr/>
        </p:nvCxnSpPr>
        <p:spPr>
          <a:xfrm flipH="1">
            <a:off x="323528" y="38610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predji\AppData\Local\Microsoft\Windows\Temporary Internet Files\Content.IE5\RAOJUR9L\MC9003568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21" y="1588734"/>
            <a:ext cx="1429888" cy="1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139E08FF-00C1-48A8-B34A-86B50141E6A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01BCCE-B3AB-43B6-ACDA-2DF47E7E446B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E1C76E-3B69-421E-89E3-F90AD651E169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343AD9E6-05F9-4525-B552-5666D04C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29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169C5F2-DEA6-461A-941F-0170BDB7B2B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9" name="Šipka: doprava 48">
            <a:extLst>
              <a:ext uri="{FF2B5EF4-FFF2-40B4-BE49-F238E27FC236}">
                <a16:creationId xmlns:a16="http://schemas.microsoft.com/office/drawing/2014/main" id="{4837FCFE-FC6D-4E55-B687-D65414D96B34}"/>
              </a:ext>
            </a:extLst>
          </p:cNvPr>
          <p:cNvSpPr/>
          <p:nvPr/>
        </p:nvSpPr>
        <p:spPr>
          <a:xfrm>
            <a:off x="105084" y="3172867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5BBE3817-B488-402D-80FD-08E289667A51}"/>
              </a:ext>
            </a:extLst>
          </p:cNvPr>
          <p:cNvSpPr/>
          <p:nvPr/>
        </p:nvSpPr>
        <p:spPr>
          <a:xfrm>
            <a:off x="648578" y="3062178"/>
            <a:ext cx="691125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2" grpId="0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6) Petr a Honza váží dohromady 90 kg? Petr říká, když já shodím 4 kg a ty 2 kg přibereš, budeme vážit stejně. Kolik kg chlapci váží?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83463" y="21328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90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23528" y="134076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Honza … y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83462" y="2564904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4 = y + 2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3903439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= 96 </a:t>
            </a:r>
          </a:p>
        </p:txBody>
      </p:sp>
      <p:cxnSp>
        <p:nvCxnSpPr>
          <p:cNvPr id="34" name="Přímá spojnice 33"/>
          <p:cNvCxnSpPr/>
          <p:nvPr/>
        </p:nvCxnSpPr>
        <p:spPr>
          <a:xfrm flipH="1">
            <a:off x="323528" y="29969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23528" y="21668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83463" y="433548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48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23528" y="505647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48 + y = 90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411760" y="38610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339752" y="505647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/-48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899592" y="54876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42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979713" y="1340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váží 48 kg, Honza 42 kg.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4591414" y="3573015"/>
            <a:ext cx="2860906" cy="2145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48 + 42 = 90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48 – 4 = 42 + 2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44 = 44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483768" y="25649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83463" y="299695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90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83462" y="342900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6</a:t>
            </a:r>
          </a:p>
        </p:txBody>
      </p:sp>
      <p:cxnSp>
        <p:nvCxnSpPr>
          <p:cNvPr id="54" name="Přímá spojnice 53"/>
          <p:cNvCxnSpPr/>
          <p:nvPr/>
        </p:nvCxnSpPr>
        <p:spPr>
          <a:xfrm flipH="1">
            <a:off x="323528" y="38610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predji\AppData\Local\Microsoft\Windows\Temporary Internet Files\Content.IE5\RAOJUR9L\MC9003568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21" y="1588734"/>
            <a:ext cx="1429888" cy="1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80309D03-3D94-44C4-861B-3D5C93B7250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C4F051-BB07-43C5-91FC-528612F95EDA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2EFCD9-0EC5-4B9E-90EE-CB419A49F1DA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920AF175-F3F5-4976-AD9D-E6830BBF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8901F-006F-4972-8DB1-3894F2DB13C0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CD93C17A-26F5-4A89-89B6-CFDA796CA912}"/>
              </a:ext>
            </a:extLst>
          </p:cNvPr>
          <p:cNvSpPr/>
          <p:nvPr/>
        </p:nvSpPr>
        <p:spPr>
          <a:xfrm>
            <a:off x="648578" y="3062178"/>
            <a:ext cx="691125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: doprava 40">
            <a:extLst>
              <a:ext uri="{FF2B5EF4-FFF2-40B4-BE49-F238E27FC236}">
                <a16:creationId xmlns:a16="http://schemas.microsoft.com/office/drawing/2014/main" id="{2C918D0F-5248-4D0D-AAB9-A6D7F77267E1}"/>
              </a:ext>
            </a:extLst>
          </p:cNvPr>
          <p:cNvSpPr/>
          <p:nvPr/>
        </p:nvSpPr>
        <p:spPr>
          <a:xfrm>
            <a:off x="105084" y="3172867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7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ovéPole 88">
            <a:hlinkClick r:id="" action="ppaction://hlinkshowjump?jump=nextslide"/>
          </p:cNvPr>
          <p:cNvSpPr txBox="1"/>
          <p:nvPr/>
        </p:nvSpPr>
        <p:spPr>
          <a:xfrm>
            <a:off x="7092280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35496" y="620687"/>
            <a:ext cx="8964488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7) Určete čísla, pro která platí, že trojnásobek většího čísla je roven pětinásobku menšího čísla a polovina jejich součtu se rovná jejich rozdílu zvětšenému o 4. </a:t>
            </a:r>
          </a:p>
          <a:p>
            <a:pPr marL="342900"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1103543" y="2539657"/>
            <a:ext cx="145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5y</a:t>
            </a: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323528" y="1700808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y</a:t>
            </a:r>
          </a:p>
        </p:txBody>
      </p:sp>
      <p:sp>
        <p:nvSpPr>
          <p:cNvPr id="93" name="TextovéPole 92"/>
          <p:cNvSpPr txBox="1"/>
          <p:nvPr/>
        </p:nvSpPr>
        <p:spPr>
          <a:xfrm>
            <a:off x="761397" y="5949280"/>
            <a:ext cx="136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4y = 24</a:t>
            </a:r>
          </a:p>
        </p:txBody>
      </p:sp>
      <p:cxnSp>
        <p:nvCxnSpPr>
          <p:cNvPr id="94" name="Přímá spojnice 93"/>
          <p:cNvCxnSpPr/>
          <p:nvPr/>
        </p:nvCxnSpPr>
        <p:spPr>
          <a:xfrm flipH="1">
            <a:off x="323528" y="3678123"/>
            <a:ext cx="2772308" cy="9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H="1">
            <a:off x="323528" y="256927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455470" y="638132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6 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5076056" y="21752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30</a:t>
            </a:r>
          </a:p>
        </p:txBody>
      </p:sp>
      <p:sp>
        <p:nvSpPr>
          <p:cNvPr id="98" name="TextovéPole 97"/>
          <p:cNvSpPr txBox="1"/>
          <p:nvPr/>
        </p:nvSpPr>
        <p:spPr>
          <a:xfrm>
            <a:off x="3131840" y="40050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/-2x +2y </a:t>
            </a:r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2555777" y="170080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283968" y="5661248"/>
            <a:ext cx="2808312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10 a 6.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3131840" y="311135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103" name="TextovéPole 102"/>
          <p:cNvSpPr txBox="1"/>
          <p:nvPr/>
        </p:nvSpPr>
        <p:spPr>
          <a:xfrm>
            <a:off x="827584" y="3645024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5y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467544" y="4005064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2x – 2y + 8</a:t>
            </a:r>
          </a:p>
        </p:txBody>
      </p:sp>
      <p:cxnSp>
        <p:nvCxnSpPr>
          <p:cNvPr id="105" name="Přímá spojnice 59"/>
          <p:cNvCxnSpPr/>
          <p:nvPr/>
        </p:nvCxnSpPr>
        <p:spPr>
          <a:xfrm flipH="1">
            <a:off x="179512" y="522920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/>
          <p:cNvSpPr txBox="1"/>
          <p:nvPr/>
        </p:nvSpPr>
        <p:spPr>
          <a:xfrm>
            <a:off x="4644008" y="260729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10</a:t>
            </a:r>
          </a:p>
        </p:txBody>
      </p:sp>
      <p:cxnSp>
        <p:nvCxnSpPr>
          <p:cNvPr id="107" name="Přímá spojnice 62"/>
          <p:cNvCxnSpPr/>
          <p:nvPr/>
        </p:nvCxnSpPr>
        <p:spPr>
          <a:xfrm flipH="1">
            <a:off x="281487" y="4437112"/>
            <a:ext cx="2778346" cy="9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251520" y="443711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- 5y = 0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228798" y="4797152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+ 3y = 8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3131840" y="591966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5076056" y="17461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5y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5220072" y="31409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3 . 10 = 5 . 6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graphicFrame>
        <p:nvGraphicFramePr>
          <p:cNvPr id="113" name="Objek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628304"/>
              </p:ext>
            </p:extLst>
          </p:nvPr>
        </p:nvGraphicFramePr>
        <p:xfrm>
          <a:off x="5090914" y="339305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14" y="339305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ovéPole 115"/>
          <p:cNvSpPr txBox="1"/>
          <p:nvPr/>
        </p:nvSpPr>
        <p:spPr>
          <a:xfrm>
            <a:off x="6588224" y="21752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/>
              <p:cNvSpPr txBox="1"/>
              <p:nvPr/>
            </p:nvSpPr>
            <p:spPr>
              <a:xfrm>
                <a:off x="467544" y="2924944"/>
                <a:ext cx="2736304" cy="760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+4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8" name="TextovéPol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24944"/>
                <a:ext cx="2736304" cy="7607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ovéPole 118"/>
          <p:cNvSpPr txBox="1"/>
          <p:nvPr/>
        </p:nvSpPr>
        <p:spPr>
          <a:xfrm>
            <a:off x="3131840" y="36154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/-5y</a:t>
            </a:r>
          </a:p>
        </p:txBody>
      </p:sp>
      <p:cxnSp>
        <p:nvCxnSpPr>
          <p:cNvPr id="120" name="Přímá spojnice 59"/>
          <p:cNvCxnSpPr/>
          <p:nvPr/>
        </p:nvCxnSpPr>
        <p:spPr>
          <a:xfrm flipH="1">
            <a:off x="179512" y="594928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/>
          <p:cNvSpPr txBox="1"/>
          <p:nvPr/>
        </p:nvSpPr>
        <p:spPr>
          <a:xfrm>
            <a:off x="239447" y="515719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- 5y = 0</a:t>
            </a:r>
          </a:p>
        </p:txBody>
      </p:sp>
      <p:sp>
        <p:nvSpPr>
          <p:cNvPr id="122" name="TextovéPole 121"/>
          <p:cNvSpPr txBox="1"/>
          <p:nvPr/>
        </p:nvSpPr>
        <p:spPr>
          <a:xfrm>
            <a:off x="35496" y="5517232"/>
            <a:ext cx="196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-3x + 9y = 24</a:t>
            </a:r>
          </a:p>
        </p:txBody>
      </p:sp>
      <p:sp>
        <p:nvSpPr>
          <p:cNvPr id="123" name="TextovéPole 122"/>
          <p:cNvSpPr txBox="1"/>
          <p:nvPr/>
        </p:nvSpPr>
        <p:spPr>
          <a:xfrm>
            <a:off x="3099240" y="47971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ovéPole 123"/>
              <p:cNvSpPr txBox="1"/>
              <p:nvPr/>
            </p:nvSpPr>
            <p:spPr>
              <a:xfrm>
                <a:off x="5004048" y="4373388"/>
                <a:ext cx="33123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10+6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=10−6+4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4" name="TextovéPole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373388"/>
                <a:ext cx="3312368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5984793" y="5157192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37" name="Group 5"/>
          <p:cNvGrpSpPr>
            <a:grpSpLocks noChangeAspect="1"/>
          </p:cNvGrpSpPr>
          <p:nvPr/>
        </p:nvGrpSpPr>
        <p:grpSpPr bwMode="auto">
          <a:xfrm>
            <a:off x="7452320" y="1403866"/>
            <a:ext cx="1641710" cy="1089030"/>
            <a:chOff x="3923" y="878"/>
            <a:chExt cx="1910" cy="1267"/>
          </a:xfrm>
        </p:grpSpPr>
        <p:sp>
          <p:nvSpPr>
            <p:cNvPr id="3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30" name="Obdélník 129">
            <a:extLst>
              <a:ext uri="{FF2B5EF4-FFF2-40B4-BE49-F238E27FC236}">
                <a16:creationId xmlns:a16="http://schemas.microsoft.com/office/drawing/2014/main" id="{4FFB9702-BA93-4E82-A7D0-2B8414EA20E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21C6DF-46B2-4758-BBA3-813912CDF337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FE8410-1C44-4051-A2A9-A9793A015A20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Rectangle 10">
            <a:extLst>
              <a:ext uri="{FF2B5EF4-FFF2-40B4-BE49-F238E27FC236}">
                <a16:creationId xmlns:a16="http://schemas.microsoft.com/office/drawing/2014/main" id="{D8C2E6C4-648A-4DF2-8D79-9D54696E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8738F1B-ABC8-4118-B4C7-719B6FB5C51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35" name="Šipka: doprava 134">
            <a:extLst>
              <a:ext uri="{FF2B5EF4-FFF2-40B4-BE49-F238E27FC236}">
                <a16:creationId xmlns:a16="http://schemas.microsoft.com/office/drawing/2014/main" id="{9D191EB2-83C8-4FDD-8962-658B6F909B58}"/>
              </a:ext>
            </a:extLst>
          </p:cNvPr>
          <p:cNvSpPr/>
          <p:nvPr/>
        </p:nvSpPr>
        <p:spPr>
          <a:xfrm>
            <a:off x="370898" y="2683770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Obdélník 135">
            <a:extLst>
              <a:ext uri="{FF2B5EF4-FFF2-40B4-BE49-F238E27FC236}">
                <a16:creationId xmlns:a16="http://schemas.microsoft.com/office/drawing/2014/main" id="{D352DF9C-7EB0-4C4C-A3A1-AFFEDD52D960}"/>
              </a:ext>
            </a:extLst>
          </p:cNvPr>
          <p:cNvSpPr/>
          <p:nvPr/>
        </p:nvSpPr>
        <p:spPr>
          <a:xfrm>
            <a:off x="255177" y="4455044"/>
            <a:ext cx="425308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6" grpId="0"/>
      <p:bldP spid="97" grpId="0"/>
      <p:bldP spid="98" grpId="0"/>
      <p:bldP spid="100" grpId="0"/>
      <p:bldP spid="101" grpId="0" animBg="1"/>
      <p:bldP spid="102" grpId="0"/>
      <p:bldP spid="103" grpId="0"/>
      <p:bldP spid="104" grpId="0"/>
      <p:bldP spid="106" grpId="0"/>
      <p:bldP spid="108" grpId="0"/>
      <p:bldP spid="109" grpId="0"/>
      <p:bldP spid="110" grpId="0"/>
      <p:bldP spid="111" grpId="0"/>
      <p:bldP spid="112" grpId="0"/>
      <p:bldP spid="116" grpId="0"/>
      <p:bldP spid="118" grpId="0"/>
      <p:bldP spid="119" grpId="0"/>
      <p:bldP spid="121" grpId="0"/>
      <p:bldP spid="122" grpId="0"/>
      <p:bldP spid="123" grpId="0"/>
      <p:bldP spid="124" grpId="0"/>
      <p:bldP spid="4" grpId="0"/>
      <p:bldP spid="135" grpId="0" animBg="1"/>
      <p:bldP spid="1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35496" y="620687"/>
            <a:ext cx="8964488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7) Určete čísla, pro která platí, že trojnásobek většího čísla je roven pětinásobku menšího čísla a polovina jejich součtu se rovná jejich rozdílu zvětšenému o 4 </a:t>
            </a:r>
          </a:p>
          <a:p>
            <a:pPr marL="342900"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1103543" y="2539657"/>
            <a:ext cx="145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5y</a:t>
            </a: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23528" y="1700808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y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761397" y="5949280"/>
            <a:ext cx="136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4y = 24</a:t>
            </a:r>
          </a:p>
        </p:txBody>
      </p:sp>
      <p:cxnSp>
        <p:nvCxnSpPr>
          <p:cNvPr id="82" name="Přímá spojnice 81"/>
          <p:cNvCxnSpPr/>
          <p:nvPr/>
        </p:nvCxnSpPr>
        <p:spPr>
          <a:xfrm flipH="1">
            <a:off x="323528" y="3678123"/>
            <a:ext cx="2772308" cy="9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H="1">
            <a:off x="323528" y="256927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455470" y="638132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6 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5076056" y="21752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30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3131840" y="40050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/-2x +2y </a:t>
            </a: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2555777" y="170080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4283968" y="5661248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10 a 6.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3131840" y="311135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827584" y="3645024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5y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467544" y="4005064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2x – 2y + 8</a:t>
            </a:r>
          </a:p>
        </p:txBody>
      </p:sp>
      <p:cxnSp>
        <p:nvCxnSpPr>
          <p:cNvPr id="92" name="Přímá spojnice 59"/>
          <p:cNvCxnSpPr/>
          <p:nvPr/>
        </p:nvCxnSpPr>
        <p:spPr>
          <a:xfrm flipH="1">
            <a:off x="179512" y="522920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/>
          <p:cNvSpPr txBox="1"/>
          <p:nvPr/>
        </p:nvSpPr>
        <p:spPr>
          <a:xfrm>
            <a:off x="4644008" y="260729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10</a:t>
            </a:r>
          </a:p>
        </p:txBody>
      </p:sp>
      <p:cxnSp>
        <p:nvCxnSpPr>
          <p:cNvPr id="94" name="Přímá spojnice 62"/>
          <p:cNvCxnSpPr/>
          <p:nvPr/>
        </p:nvCxnSpPr>
        <p:spPr>
          <a:xfrm flipH="1">
            <a:off x="281487" y="4437112"/>
            <a:ext cx="2778346" cy="9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/>
          <p:cNvSpPr txBox="1"/>
          <p:nvPr/>
        </p:nvSpPr>
        <p:spPr>
          <a:xfrm>
            <a:off x="251520" y="443711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- 5y = 0</a:t>
            </a:r>
          </a:p>
        </p:txBody>
      </p:sp>
      <p:sp>
        <p:nvSpPr>
          <p:cNvPr id="96" name="TextovéPole 95"/>
          <p:cNvSpPr txBox="1"/>
          <p:nvPr/>
        </p:nvSpPr>
        <p:spPr>
          <a:xfrm>
            <a:off x="228798" y="4797152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+ 3y = 8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3131840" y="591966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sp>
        <p:nvSpPr>
          <p:cNvPr id="98" name="TextovéPole 97"/>
          <p:cNvSpPr txBox="1"/>
          <p:nvPr/>
        </p:nvSpPr>
        <p:spPr>
          <a:xfrm>
            <a:off x="5076056" y="17461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5y</a:t>
            </a:r>
          </a:p>
        </p:txBody>
      </p:sp>
      <p:sp>
        <p:nvSpPr>
          <p:cNvPr id="99" name="TextovéPole 98"/>
          <p:cNvSpPr txBox="1"/>
          <p:nvPr/>
        </p:nvSpPr>
        <p:spPr>
          <a:xfrm>
            <a:off x="5220072" y="31409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3 . 10 = 5 . 6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graphicFrame>
        <p:nvGraphicFramePr>
          <p:cNvPr id="100" name="Objek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4124"/>
              </p:ext>
            </p:extLst>
          </p:nvPr>
        </p:nvGraphicFramePr>
        <p:xfrm>
          <a:off x="5090914" y="339305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14" y="339305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ovéPole 100"/>
          <p:cNvSpPr txBox="1"/>
          <p:nvPr/>
        </p:nvSpPr>
        <p:spPr>
          <a:xfrm>
            <a:off x="6588224" y="21752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/>
              <p:cNvSpPr txBox="1"/>
              <p:nvPr/>
            </p:nvSpPr>
            <p:spPr>
              <a:xfrm>
                <a:off x="467544" y="2924944"/>
                <a:ext cx="2736304" cy="760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+4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TextovéPol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24944"/>
                <a:ext cx="2736304" cy="7607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ovéPole 102"/>
          <p:cNvSpPr txBox="1"/>
          <p:nvPr/>
        </p:nvSpPr>
        <p:spPr>
          <a:xfrm>
            <a:off x="3131840" y="36154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/-5y</a:t>
            </a:r>
          </a:p>
        </p:txBody>
      </p:sp>
      <p:cxnSp>
        <p:nvCxnSpPr>
          <p:cNvPr id="104" name="Přímá spojnice 59"/>
          <p:cNvCxnSpPr/>
          <p:nvPr/>
        </p:nvCxnSpPr>
        <p:spPr>
          <a:xfrm flipH="1">
            <a:off x="179512" y="594928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ovéPole 104"/>
          <p:cNvSpPr txBox="1"/>
          <p:nvPr/>
        </p:nvSpPr>
        <p:spPr>
          <a:xfrm>
            <a:off x="239447" y="515719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- 5y = 0</a:t>
            </a:r>
          </a:p>
        </p:txBody>
      </p:sp>
      <p:sp>
        <p:nvSpPr>
          <p:cNvPr id="106" name="TextovéPole 105"/>
          <p:cNvSpPr txBox="1"/>
          <p:nvPr/>
        </p:nvSpPr>
        <p:spPr>
          <a:xfrm>
            <a:off x="35496" y="5517232"/>
            <a:ext cx="196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-3x + 9y = 24</a:t>
            </a:r>
          </a:p>
        </p:txBody>
      </p:sp>
      <p:sp>
        <p:nvSpPr>
          <p:cNvPr id="107" name="TextovéPole 106"/>
          <p:cNvSpPr txBox="1"/>
          <p:nvPr/>
        </p:nvSpPr>
        <p:spPr>
          <a:xfrm>
            <a:off x="3099240" y="47971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/>
              <p:cNvSpPr txBox="1"/>
              <p:nvPr/>
            </p:nvSpPr>
            <p:spPr>
              <a:xfrm>
                <a:off x="5004048" y="4373388"/>
                <a:ext cx="33123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10+6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=10−6+4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TextovéPol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373388"/>
                <a:ext cx="3312368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bdélník 108"/>
          <p:cNvSpPr/>
          <p:nvPr/>
        </p:nvSpPr>
        <p:spPr>
          <a:xfrm>
            <a:off x="5984793" y="5157192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36" name="Group 5"/>
          <p:cNvGrpSpPr>
            <a:grpSpLocks noChangeAspect="1"/>
          </p:cNvGrpSpPr>
          <p:nvPr/>
        </p:nvGrpSpPr>
        <p:grpSpPr bwMode="auto">
          <a:xfrm>
            <a:off x="7452320" y="1403866"/>
            <a:ext cx="1641710" cy="1089030"/>
            <a:chOff x="3923" y="878"/>
            <a:chExt cx="1910" cy="1267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9" name="Obdélník 128">
            <a:extLst>
              <a:ext uri="{FF2B5EF4-FFF2-40B4-BE49-F238E27FC236}">
                <a16:creationId xmlns:a16="http://schemas.microsoft.com/office/drawing/2014/main" id="{35052F1E-1261-4035-8722-259A59A8FC46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7CEB1B-879C-4B3B-885C-D6042330D78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694DFF-6DF4-40BC-A3F8-60E13523894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6A9DF9FE-6729-4323-BA57-F89DBE5C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2DD679-2460-4896-BECA-46FDEB4CBAE3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35" name="Obdélník 134">
            <a:extLst>
              <a:ext uri="{FF2B5EF4-FFF2-40B4-BE49-F238E27FC236}">
                <a16:creationId xmlns:a16="http://schemas.microsoft.com/office/drawing/2014/main" id="{A8D14A42-104D-4F85-A838-538FEE14C4A7}"/>
              </a:ext>
            </a:extLst>
          </p:cNvPr>
          <p:cNvSpPr/>
          <p:nvPr/>
        </p:nvSpPr>
        <p:spPr>
          <a:xfrm>
            <a:off x="255177" y="4455044"/>
            <a:ext cx="425308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Šipka: doprava 133">
            <a:extLst>
              <a:ext uri="{FF2B5EF4-FFF2-40B4-BE49-F238E27FC236}">
                <a16:creationId xmlns:a16="http://schemas.microsoft.com/office/drawing/2014/main" id="{A65A5437-D3E2-4366-ABE0-17BD5E1FF7F3}"/>
              </a:ext>
            </a:extLst>
          </p:cNvPr>
          <p:cNvSpPr/>
          <p:nvPr/>
        </p:nvSpPr>
        <p:spPr>
          <a:xfrm>
            <a:off x="370898" y="2683770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00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5496" y="620687"/>
            <a:ext cx="8964488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8) Určete čísla, pro která platí, že jejich součet je 30 a rozdíl jejich dvojnásobků je 40.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15909" y="220486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 + y  = 30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528" y="1412776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3528" y="2636912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=40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201622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 flipH="1">
            <a:off x="323528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323528" y="223885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43503" y="461173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25 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487919" y="206084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25 + y = 30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771800" y="41613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6804248" y="203123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/-25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979713" y="1412776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4283968" y="5376766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25 a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18"/>
              <p:cNvSpPr>
                <a:spLocks noChangeArrowheads="1"/>
              </p:cNvSpPr>
              <p:nvPr/>
            </p:nvSpPr>
            <p:spPr bwMode="auto">
              <a:xfrm>
                <a:off x="4375390" y="3428999"/>
                <a:ext cx="3364962" cy="1857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25 + 5 = 30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2.25−2.5=40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5390" y="3428999"/>
                <a:ext cx="3364962" cy="1857400"/>
              </a:xfrm>
              <a:prstGeom prst="rect">
                <a:avLst/>
              </a:prstGeom>
              <a:blipFill rotWithShape="1">
                <a:blip r:embed="rId3"/>
                <a:stretch>
                  <a:fillRect l="-2899" t="-22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ovéPole 72"/>
          <p:cNvSpPr txBox="1"/>
          <p:nvPr/>
        </p:nvSpPr>
        <p:spPr>
          <a:xfrm>
            <a:off x="2771800" y="22048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467544" y="3212976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-108520" y="3645024"/>
                <a:ext cx="2664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a:rPr lang="cs-CZ" sz="240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cs-CZ" sz="2400" i="1">
                        <a:latin typeface="Cambria Math"/>
                        <a:cs typeface="Times New Roman" pitchFamily="18" charset="0"/>
                      </a:rPr>
                      <m:t>=40</m:t>
                    </m:r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645024"/>
                <a:ext cx="2664296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/>
          <p:cNvSpPr txBox="1"/>
          <p:nvPr/>
        </p:nvSpPr>
        <p:spPr>
          <a:xfrm>
            <a:off x="4499992" y="252251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5</a:t>
            </a:r>
          </a:p>
        </p:txBody>
      </p:sp>
      <p:cxnSp>
        <p:nvCxnSpPr>
          <p:cNvPr id="77" name="Přímá spojnice 76"/>
          <p:cNvCxnSpPr/>
          <p:nvPr/>
        </p:nvCxnSpPr>
        <p:spPr>
          <a:xfrm flipH="1">
            <a:off x="281487" y="407707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527479" y="414908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       = 100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4499992" y="1631798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 y  = 30</a:t>
            </a:r>
          </a:p>
        </p:txBody>
      </p:sp>
      <p:grpSp>
        <p:nvGrpSpPr>
          <p:cNvPr id="25" name="Group 5"/>
          <p:cNvGrpSpPr>
            <a:grpSpLocks noChangeAspect="1"/>
          </p:cNvGrpSpPr>
          <p:nvPr/>
        </p:nvGrpSpPr>
        <p:grpSpPr bwMode="auto">
          <a:xfrm>
            <a:off x="7570903" y="1042172"/>
            <a:ext cx="1641710" cy="1089030"/>
            <a:chOff x="3923" y="878"/>
            <a:chExt cx="1910" cy="1267"/>
          </a:xfrm>
        </p:grpSpPr>
        <p:sp>
          <p:nvSpPr>
            <p:cNvPr id="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8" name="Obdélník 107">
            <a:extLst>
              <a:ext uri="{FF2B5EF4-FFF2-40B4-BE49-F238E27FC236}">
                <a16:creationId xmlns:a16="http://schemas.microsoft.com/office/drawing/2014/main" id="{DFC9015C-E211-47B6-92A3-708CF21C8DF2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C40274-FD84-4AC2-A75E-BA03BED3109A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A43900-1AE8-4D0A-943F-77DED12C3D2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8B54024F-DA79-4708-8E4E-93A3EBB8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1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80AF89-D5F7-43DE-9B1B-B41A33C35185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13" name="Šipka: doprava 112">
            <a:extLst>
              <a:ext uri="{FF2B5EF4-FFF2-40B4-BE49-F238E27FC236}">
                <a16:creationId xmlns:a16="http://schemas.microsoft.com/office/drawing/2014/main" id="{9BD6B3A6-6142-4598-8709-A60F349BDF2B}"/>
              </a:ext>
            </a:extLst>
          </p:cNvPr>
          <p:cNvSpPr/>
          <p:nvPr/>
        </p:nvSpPr>
        <p:spPr>
          <a:xfrm>
            <a:off x="275205" y="2364792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bdélník 113">
            <a:extLst>
              <a:ext uri="{FF2B5EF4-FFF2-40B4-BE49-F238E27FC236}">
                <a16:creationId xmlns:a16="http://schemas.microsoft.com/office/drawing/2014/main" id="{248DA118-78B9-4421-AC70-09F5F7085DB6}"/>
              </a:ext>
            </a:extLst>
          </p:cNvPr>
          <p:cNvSpPr/>
          <p:nvPr/>
        </p:nvSpPr>
        <p:spPr>
          <a:xfrm>
            <a:off x="850605" y="2307264"/>
            <a:ext cx="669851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1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6" grpId="0"/>
      <p:bldP spid="69" grpId="0"/>
      <p:bldP spid="70" grpId="0"/>
      <p:bldP spid="71" grpId="0" animBg="1"/>
      <p:bldP spid="72" grpId="0" animBg="1"/>
      <p:bldP spid="73" grpId="0"/>
      <p:bldP spid="74" grpId="0"/>
      <p:bldP spid="75" grpId="0"/>
      <p:bldP spid="76" grpId="0"/>
      <p:bldP spid="78" grpId="0"/>
      <p:bldP spid="79" grpId="0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05273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Soustavy rovnic používáme k řešení slovních úloh v případech, kdy máme spočítat  2 údaje a známe 2 vztahy mezi nimi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51520" y="278092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Některé úlohy jdou řešit i jednou rovnicí se složitějším zápisem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A2F4FF2-1AE5-4369-AE18-8740EEEC8294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883458-F054-412A-A6EB-5A9F30A192F8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6FFD49-D814-479D-AEBB-9455DF7B5C0B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787ACBE-CBB1-44C8-B48E-8412BE8BF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E40887B-75DD-48A1-98B2-F3F8ED58626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6288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5496" y="620687"/>
            <a:ext cx="8964488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8) Určete čísla, pro která platí, že jejich součet je 30 a rozdíl jejich dvojnásobků je 40. 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23528" y="1412776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323528" y="2636912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=40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201622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42"/>
          <p:cNvCxnSpPr/>
          <p:nvPr/>
        </p:nvCxnSpPr>
        <p:spPr>
          <a:xfrm flipH="1">
            <a:off x="323528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323528" y="223885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743503" y="461173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25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487919" y="206084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25 + y = 30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6804248" y="203123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/-25</a:t>
            </a: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979713" y="1412776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4283968" y="5376766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25 a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4375390" y="3428999"/>
                <a:ext cx="3364962" cy="1857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25 + 5 = 30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2.25−2.5=40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5390" y="3428999"/>
                <a:ext cx="3364962" cy="1857400"/>
              </a:xfrm>
              <a:prstGeom prst="rect">
                <a:avLst/>
              </a:prstGeom>
              <a:blipFill rotWithShape="1">
                <a:blip r:embed="rId3"/>
                <a:stretch>
                  <a:fillRect l="-2899" t="-22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ovéPole 73"/>
          <p:cNvSpPr txBox="1"/>
          <p:nvPr/>
        </p:nvSpPr>
        <p:spPr>
          <a:xfrm>
            <a:off x="2771800" y="22048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67544" y="3212976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-108520" y="3645024"/>
                <a:ext cx="2664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a:rPr lang="cs-CZ" sz="240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cs-CZ" sz="2400" i="1">
                        <a:latin typeface="Cambria Math"/>
                        <a:cs typeface="Times New Roman" pitchFamily="18" charset="0"/>
                      </a:rPr>
                      <m:t>=40</m:t>
                    </m:r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645024"/>
                <a:ext cx="2664296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ovéPole 77"/>
          <p:cNvSpPr txBox="1"/>
          <p:nvPr/>
        </p:nvSpPr>
        <p:spPr>
          <a:xfrm>
            <a:off x="4499992" y="252251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5</a:t>
            </a:r>
          </a:p>
        </p:txBody>
      </p:sp>
      <p:cxnSp>
        <p:nvCxnSpPr>
          <p:cNvPr id="79" name="Přímá spojnice 78"/>
          <p:cNvCxnSpPr/>
          <p:nvPr/>
        </p:nvCxnSpPr>
        <p:spPr>
          <a:xfrm flipH="1">
            <a:off x="281487" y="407707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527479" y="414908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       = 100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4499992" y="1631798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 y  = 30</a:t>
            </a:r>
          </a:p>
        </p:txBody>
      </p:sp>
      <p:grpSp>
        <p:nvGrpSpPr>
          <p:cNvPr id="24" name="Group 5"/>
          <p:cNvGrpSpPr>
            <a:grpSpLocks noChangeAspect="1"/>
          </p:cNvGrpSpPr>
          <p:nvPr/>
        </p:nvGrpSpPr>
        <p:grpSpPr bwMode="auto">
          <a:xfrm>
            <a:off x="7570903" y="1042172"/>
            <a:ext cx="1641710" cy="1089030"/>
            <a:chOff x="3923" y="878"/>
            <a:chExt cx="1910" cy="1267"/>
          </a:xfrm>
        </p:grpSpPr>
        <p:sp>
          <p:nvSpPr>
            <p:cNvPr id="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6" name="Obdélník 105">
            <a:extLst>
              <a:ext uri="{FF2B5EF4-FFF2-40B4-BE49-F238E27FC236}">
                <a16:creationId xmlns:a16="http://schemas.microsoft.com/office/drawing/2014/main" id="{AE917BAB-BA08-4A74-9A56-399655ED3931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5E7BAE-4C37-4CFA-B51F-DF1E6C6EC139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BAC91F3-93D4-4FFA-985D-6535242EF7E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Rectangle 10">
            <a:extLst>
              <a:ext uri="{FF2B5EF4-FFF2-40B4-BE49-F238E27FC236}">
                <a16:creationId xmlns:a16="http://schemas.microsoft.com/office/drawing/2014/main" id="{FAAF1618-15F5-4E51-911E-25800E33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1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64D14C-3048-4804-9D0F-60489817560F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DA370F6C-0D08-4006-9711-78191BDBC3E6}"/>
              </a:ext>
            </a:extLst>
          </p:cNvPr>
          <p:cNvSpPr txBox="1"/>
          <p:nvPr/>
        </p:nvSpPr>
        <p:spPr>
          <a:xfrm>
            <a:off x="615909" y="220486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 + y  = 30</a:t>
            </a:r>
          </a:p>
        </p:txBody>
      </p:sp>
      <p:sp>
        <p:nvSpPr>
          <p:cNvPr id="112" name="Obdélník 111">
            <a:extLst>
              <a:ext uri="{FF2B5EF4-FFF2-40B4-BE49-F238E27FC236}">
                <a16:creationId xmlns:a16="http://schemas.microsoft.com/office/drawing/2014/main" id="{7B00D00E-1ABF-4CA9-BF60-43E2A3B2AEF8}"/>
              </a:ext>
            </a:extLst>
          </p:cNvPr>
          <p:cNvSpPr/>
          <p:nvPr/>
        </p:nvSpPr>
        <p:spPr>
          <a:xfrm>
            <a:off x="850605" y="2307264"/>
            <a:ext cx="669851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Šipka: doprava 87">
            <a:extLst>
              <a:ext uri="{FF2B5EF4-FFF2-40B4-BE49-F238E27FC236}">
                <a16:creationId xmlns:a16="http://schemas.microsoft.com/office/drawing/2014/main" id="{C935B330-EB83-4C6E-82DF-6EE36192F3F7}"/>
              </a:ext>
            </a:extLst>
          </p:cNvPr>
          <p:cNvSpPr/>
          <p:nvPr/>
        </p:nvSpPr>
        <p:spPr>
          <a:xfrm>
            <a:off x="275205" y="2364792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8A65B299-4722-490B-8F97-B82230990080}"/>
              </a:ext>
            </a:extLst>
          </p:cNvPr>
          <p:cNvSpPr txBox="1"/>
          <p:nvPr/>
        </p:nvSpPr>
        <p:spPr>
          <a:xfrm>
            <a:off x="2771800" y="41613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</p:spTree>
    <p:extLst>
      <p:ext uri="{BB962C8B-B14F-4D97-AF65-F5344CB8AC3E}">
        <p14:creationId xmlns:p14="http://schemas.microsoft.com/office/powerpoint/2010/main" val="248973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9) Marek celý rok házel do „prasátka“ dvoukoruny a pětikoruny. Když „prasátko“ rozbil a zjistil, že v něm měl celkem 120 mincí. Kolik bylo pětikorun a kolik dvoukorun, jestliže v „prasátku“ měl celkem 312 Kč?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42958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120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3528" y="1672103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dvoukoruny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pětikoruny … 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83462" y="2896239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+ 5y = 312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987825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743501" y="470045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y = 24 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693440" y="246099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/.(-2)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4663421" y="3212976"/>
            <a:ext cx="4373075" cy="18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 + 96 = 120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 . 96 + 5 . 24 = 192 + 120 = 312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330298" y="3341648"/>
            <a:ext cx="23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- 2y = -240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383461" y="3773696"/>
            <a:ext cx="205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+ 5y = 312</a:t>
            </a:r>
          </a:p>
        </p:txBody>
      </p:sp>
      <p:cxnSp>
        <p:nvCxnSpPr>
          <p:cNvPr id="81" name="Přímá spojnice 80"/>
          <p:cNvCxnSpPr/>
          <p:nvPr/>
        </p:nvCxnSpPr>
        <p:spPr>
          <a:xfrm flipH="1">
            <a:off x="281487" y="42452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1031535" y="424520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3y = 72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2756962" y="421247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362281" y="592021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+ 24 = 120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362281" y="630932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96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2722912" y="590688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/-24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Dvoukorun bylo 96, pětikorun 24.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45635768-F30C-48AC-81F5-73F63EA1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1672102"/>
            <a:ext cx="2197413" cy="1836644"/>
          </a:xfrm>
          <a:prstGeom prst="rect">
            <a:avLst/>
          </a:prstGeom>
        </p:spPr>
      </p:pic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4556BF68-3C3E-4723-84BD-334D8F368C6A}"/>
              </a:ext>
            </a:extLst>
          </p:cNvPr>
          <p:cNvSpPr/>
          <p:nvPr/>
        </p:nvSpPr>
        <p:spPr>
          <a:xfrm>
            <a:off x="147614" y="2630606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1DDDE889-41C7-4A97-8DE8-5584ECE467C3}"/>
              </a:ext>
            </a:extLst>
          </p:cNvPr>
          <p:cNvSpPr/>
          <p:nvPr/>
        </p:nvSpPr>
        <p:spPr>
          <a:xfrm>
            <a:off x="404037" y="2551816"/>
            <a:ext cx="489095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9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5" grpId="0"/>
      <p:bldP spid="73" grpId="0"/>
      <p:bldP spid="76" grpId="0"/>
      <p:bldP spid="77" grpId="0" animBg="1"/>
      <p:bldP spid="78" grpId="0"/>
      <p:bldP spid="79" grpId="0"/>
      <p:bldP spid="82" grpId="0"/>
      <p:bldP spid="84" grpId="0"/>
      <p:bldP spid="85" grpId="0"/>
      <p:bldP spid="86" grpId="0"/>
      <p:bldP spid="87" grpId="0"/>
      <p:bldP spid="88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C478B005-0DD1-44DE-A74A-D78D99FFF40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C546A5-63F8-4009-A6CD-FBECBC5A3C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D21E412-8CF9-46C9-808B-2CC1B3D7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5F568B-F3D9-446A-8CAB-BB8018B239D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9CA6B0A1-628B-4BCE-A009-A2E4C1BC9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9) Marek celý rok házel do „prasátka“ dvoukoruny a pětikoruny. Když „prasátko“ rozbil a zjistil, že v něm měl celkem 120 mincí. Kolik bylo pětikorun a kolik dvoukorun, jestliže v „prasátku“ měl celkem 312 Kč?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F2AFFC05-B3C3-46F3-A924-5A8B8F93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dvoukoruny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pětikoruny … 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584EA2A-FD82-4C4D-97E5-07D6E9DBCC71}"/>
              </a:ext>
            </a:extLst>
          </p:cNvPr>
          <p:cNvSpPr txBox="1"/>
          <p:nvPr/>
        </p:nvSpPr>
        <p:spPr>
          <a:xfrm>
            <a:off x="383462" y="2896239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+ 5y = 312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62C9DF9C-C954-4292-96D9-A8F8854BE245}"/>
              </a:ext>
            </a:extLst>
          </p:cNvPr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71BA2612-CCCF-4DC9-9E4C-A245E6124714}"/>
              </a:ext>
            </a:extLst>
          </p:cNvPr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">
            <a:extLst>
              <a:ext uri="{FF2B5EF4-FFF2-40B4-BE49-F238E27FC236}">
                <a16:creationId xmlns:a16="http://schemas.microsoft.com/office/drawing/2014/main" id="{E00B710D-058E-43B5-BC84-1055C133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5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CEA942F-CAA0-4786-936F-81AB9931960A}"/>
              </a:ext>
            </a:extLst>
          </p:cNvPr>
          <p:cNvSpPr txBox="1"/>
          <p:nvPr/>
        </p:nvSpPr>
        <p:spPr>
          <a:xfrm>
            <a:off x="743501" y="470045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y = 24 </a:t>
            </a:r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7642F58-1B3B-4CB9-8F4A-FE0A3D44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1" y="3212976"/>
            <a:ext cx="4373075" cy="18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 + 96 = 120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 . 96 + 5 . 24 = 192 + 120 = 312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1053E301-A21C-4543-9846-1F55EB9A3B39}"/>
              </a:ext>
            </a:extLst>
          </p:cNvPr>
          <p:cNvSpPr txBox="1"/>
          <p:nvPr/>
        </p:nvSpPr>
        <p:spPr>
          <a:xfrm>
            <a:off x="383461" y="3773696"/>
            <a:ext cx="205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+ 5y = 312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C8B3CE0A-3AA5-4B93-AF7B-4BF30650032E}"/>
              </a:ext>
            </a:extLst>
          </p:cNvPr>
          <p:cNvCxnSpPr/>
          <p:nvPr/>
        </p:nvCxnSpPr>
        <p:spPr>
          <a:xfrm flipH="1">
            <a:off x="281487" y="42452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BB476AA8-51BF-4ADC-95C4-42B85EC16003}"/>
              </a:ext>
            </a:extLst>
          </p:cNvPr>
          <p:cNvSpPr txBox="1"/>
          <p:nvPr/>
        </p:nvSpPr>
        <p:spPr>
          <a:xfrm>
            <a:off x="1031535" y="424520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3y = 72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BD008564-0B24-47CA-848C-1306D9AD534E}"/>
              </a:ext>
            </a:extLst>
          </p:cNvPr>
          <p:cNvSpPr txBox="1"/>
          <p:nvPr/>
        </p:nvSpPr>
        <p:spPr>
          <a:xfrm>
            <a:off x="2756962" y="421247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450F67E3-BAFB-49FB-969A-63969D8A070A}"/>
              </a:ext>
            </a:extLst>
          </p:cNvPr>
          <p:cNvSpPr txBox="1"/>
          <p:nvPr/>
        </p:nvSpPr>
        <p:spPr>
          <a:xfrm>
            <a:off x="362281" y="592021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+ 24 = 120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83A4289-C765-40F9-AECC-6F2C6833FF15}"/>
              </a:ext>
            </a:extLst>
          </p:cNvPr>
          <p:cNvSpPr txBox="1"/>
          <p:nvPr/>
        </p:nvSpPr>
        <p:spPr>
          <a:xfrm>
            <a:off x="362281" y="630932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96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E504B512-33D5-4960-90C8-D851C8615D32}"/>
              </a:ext>
            </a:extLst>
          </p:cNvPr>
          <p:cNvSpPr txBox="1"/>
          <p:nvPr/>
        </p:nvSpPr>
        <p:spPr>
          <a:xfrm>
            <a:off x="2722912" y="590688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/-24</a:t>
            </a:r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B3C7D221-CA2F-4732-96D0-1D5F5B27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Dvoukorun bylo 96, pětikorun 24.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6851F9-C613-4100-84EB-9E6000C0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1672102"/>
            <a:ext cx="2197413" cy="1836644"/>
          </a:xfrm>
          <a:prstGeom prst="rect">
            <a:avLst/>
          </a:prstGeom>
        </p:spPr>
      </p:pic>
      <p:sp>
        <p:nvSpPr>
          <p:cNvPr id="2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7A7BCA-B5AB-4A83-B23D-135A8B720FE2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DAD4784-30AA-4A60-B049-B098D1098458}"/>
              </a:ext>
            </a:extLst>
          </p:cNvPr>
          <p:cNvSpPr txBox="1"/>
          <p:nvPr/>
        </p:nvSpPr>
        <p:spPr>
          <a:xfrm>
            <a:off x="542958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120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EDE634C-BC32-4386-B317-49FD0290BC79}"/>
              </a:ext>
            </a:extLst>
          </p:cNvPr>
          <p:cNvSpPr/>
          <p:nvPr/>
        </p:nvSpPr>
        <p:spPr>
          <a:xfrm>
            <a:off x="404037" y="2551816"/>
            <a:ext cx="489095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A70FEFD-8D49-4C77-BEDF-997ECB6332B6}"/>
              </a:ext>
            </a:extLst>
          </p:cNvPr>
          <p:cNvSpPr txBox="1"/>
          <p:nvPr/>
        </p:nvSpPr>
        <p:spPr>
          <a:xfrm>
            <a:off x="330298" y="3341648"/>
            <a:ext cx="23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- 2y = -240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C8AD378-6A11-4396-8E5A-F60EAEC66E7F}"/>
              </a:ext>
            </a:extLst>
          </p:cNvPr>
          <p:cNvSpPr txBox="1"/>
          <p:nvPr/>
        </p:nvSpPr>
        <p:spPr>
          <a:xfrm>
            <a:off x="2693440" y="246099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/.(-2)</a:t>
            </a: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839F88AC-1BA5-4778-8646-BC6C0BEB58F8}"/>
              </a:ext>
            </a:extLst>
          </p:cNvPr>
          <p:cNvSpPr/>
          <p:nvPr/>
        </p:nvSpPr>
        <p:spPr>
          <a:xfrm>
            <a:off x="147614" y="2630606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24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véPole 26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71495" y="223200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y) = 48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3528" y="141277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349534" y="6351711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3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3528" y="339938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23528" y="228124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283968" y="1980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 + 7.3 = 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023828" y="386263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/-4x +4y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372200" y="1980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/-21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55777" y="141277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6300192" y="5671855"/>
            <a:ext cx="2736304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21 a 3.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771800" y="28233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/.12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27479" y="342000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48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5496" y="3852000"/>
            <a:ext cx="28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3x + 3y = 4x – 4y</a:t>
            </a:r>
          </a:p>
        </p:txBody>
      </p:sp>
      <p:cxnSp>
        <p:nvCxnSpPr>
          <p:cNvPr id="54" name="Přímá spojnice 59"/>
          <p:cNvCxnSpPr/>
          <p:nvPr/>
        </p:nvCxnSpPr>
        <p:spPr>
          <a:xfrm flipH="1">
            <a:off x="323528" y="51555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4572000" y="280754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21</a:t>
            </a:r>
          </a:p>
        </p:txBody>
      </p:sp>
      <p:cxnSp>
        <p:nvCxnSpPr>
          <p:cNvPr id="56" name="Přímá spojnice 62"/>
          <p:cNvCxnSpPr/>
          <p:nvPr/>
        </p:nvCxnSpPr>
        <p:spPr>
          <a:xfrm flipH="1">
            <a:off x="281487" y="4317210"/>
            <a:ext cx="24183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95536" y="431721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48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44822" y="473432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+ 7y = 0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283968" y="15567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 7y  = 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572000" y="323959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2.(21 + 3) = 48</a:t>
            </a:r>
          </a:p>
        </p:txBody>
      </p:sp>
      <p:graphicFrame>
        <p:nvGraphicFramePr>
          <p:cNvPr id="61" name="Objek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74181"/>
              </p:ext>
            </p:extLst>
          </p:nvPr>
        </p:nvGraphicFramePr>
        <p:xfrm>
          <a:off x="4298826" y="313164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826" y="313164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ovéPole 62"/>
          <p:cNvSpPr txBox="1"/>
          <p:nvPr/>
        </p:nvSpPr>
        <p:spPr>
          <a:xfrm>
            <a:off x="4283968" y="2412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-x = -21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372200" y="2412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graphicFrame>
        <p:nvGraphicFramePr>
          <p:cNvPr id="67" name="Objek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399"/>
              </p:ext>
            </p:extLst>
          </p:nvPr>
        </p:nvGraphicFramePr>
        <p:xfrm>
          <a:off x="4638774" y="4221163"/>
          <a:ext cx="19494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Rovnice" r:id="rId5" imgW="939392" imgH="393529" progId="Equation.3">
                  <p:embed/>
                </p:oleObj>
              </mc:Choice>
              <mc:Fallback>
                <p:oleObj name="Rovnice" r:id="rId5" imgW="939392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4" y="4221163"/>
                        <a:ext cx="19494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ovéPole 67"/>
          <p:cNvSpPr txBox="1"/>
          <p:nvPr/>
        </p:nvSpPr>
        <p:spPr>
          <a:xfrm>
            <a:off x="5219366" y="5013176"/>
            <a:ext cx="86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 = 6</a:t>
            </a:r>
          </a:p>
        </p:txBody>
      </p:sp>
      <p:cxnSp>
        <p:nvCxnSpPr>
          <p:cNvPr id="69" name="Přímá spojnice 59"/>
          <p:cNvCxnSpPr/>
          <p:nvPr/>
        </p:nvCxnSpPr>
        <p:spPr>
          <a:xfrm flipH="1">
            <a:off x="323528" y="59808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395536" y="514251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48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323527" y="5559623"/>
            <a:ext cx="193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+ 14y = 0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059832" y="46955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043608" y="6012493"/>
            <a:ext cx="13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16y = 48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3059832" y="598083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/:16</a:t>
            </a:r>
          </a:p>
        </p:txBody>
      </p:sp>
      <p:grpSp>
        <p:nvGrpSpPr>
          <p:cNvPr id="38" name="Group 5"/>
          <p:cNvGrpSpPr>
            <a:grpSpLocks noChangeAspect="1"/>
          </p:cNvGrpSpPr>
          <p:nvPr/>
        </p:nvGrpSpPr>
        <p:grpSpPr bwMode="auto">
          <a:xfrm>
            <a:off x="7092280" y="1417637"/>
            <a:ext cx="2120333" cy="1406525"/>
            <a:chOff x="3923" y="878"/>
            <a:chExt cx="1910" cy="1267"/>
          </a:xfrm>
        </p:grpSpPr>
        <p:sp>
          <p:nvSpPr>
            <p:cNvPr id="39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6" name="Obdélník 125">
            <a:extLst>
              <a:ext uri="{FF2B5EF4-FFF2-40B4-BE49-F238E27FC236}">
                <a16:creationId xmlns:a16="http://schemas.microsoft.com/office/drawing/2014/main" id="{77127502-9682-4675-B1B8-494F677D5455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8A5028-50CD-49C1-A0BF-8D5BCCB093A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A1ABF4D-947C-4CE8-83EB-3F37EAD8DD80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Rectangle 10">
            <a:extLst>
              <a:ext uri="{FF2B5EF4-FFF2-40B4-BE49-F238E27FC236}">
                <a16:creationId xmlns:a16="http://schemas.microsoft.com/office/drawing/2014/main" id="{939D1C17-5301-4563-A698-97A17A9A0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3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AC2366-BBBE-4149-B479-52977E42E65C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31" name="Rectangle 5">
            <a:extLst>
              <a:ext uri="{FF2B5EF4-FFF2-40B4-BE49-F238E27FC236}">
                <a16:creationId xmlns:a16="http://schemas.microsoft.com/office/drawing/2014/main" id="{2C5E04FE-268F-45B9-8B6B-2A3F1A42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85698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10) Určete čísla, pro která platí:</a:t>
            </a:r>
          </a:p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    Dvojnásobek součtu je 48. Čtvrtina součtu se rovná třetině rozdílu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bjekt 60">
                <a:extLst>
                  <a:ext uri="{FF2B5EF4-FFF2-40B4-BE49-F238E27FC236}">
                    <a16:creationId xmlns:a16="http://schemas.microsoft.com/office/drawing/2014/main" id="{28312E70-85E8-42C1-8ABA-1A28A848B7A8}"/>
                  </a:ext>
                </a:extLst>
              </p:cNvPr>
              <p:cNvSpPr txBox="1"/>
              <p:nvPr/>
            </p:nvSpPr>
            <p:spPr bwMode="auto">
              <a:xfrm>
                <a:off x="646460" y="2709416"/>
                <a:ext cx="1765300" cy="64757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5" name="Objekt 60">
                <a:extLst>
                  <a:ext uri="{FF2B5EF4-FFF2-40B4-BE49-F238E27FC236}">
                    <a16:creationId xmlns:a16="http://schemas.microsoft.com/office/drawing/2014/main" id="{28312E70-85E8-42C1-8ABA-1A28A848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460" y="2709416"/>
                <a:ext cx="1765300" cy="647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Šipka: doprava 131">
            <a:extLst>
              <a:ext uri="{FF2B5EF4-FFF2-40B4-BE49-F238E27FC236}">
                <a16:creationId xmlns:a16="http://schemas.microsoft.com/office/drawing/2014/main" id="{752B53A3-4A24-4A04-9FF6-884C76884E94}"/>
              </a:ext>
            </a:extLst>
          </p:cNvPr>
          <p:cNvSpPr/>
          <p:nvPr/>
        </p:nvSpPr>
        <p:spPr>
          <a:xfrm>
            <a:off x="136981" y="4884709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bdélník 133">
            <a:extLst>
              <a:ext uri="{FF2B5EF4-FFF2-40B4-BE49-F238E27FC236}">
                <a16:creationId xmlns:a16="http://schemas.microsoft.com/office/drawing/2014/main" id="{3B8EFCCF-D946-47D8-81F9-A89321A28916}"/>
              </a:ext>
            </a:extLst>
          </p:cNvPr>
          <p:cNvSpPr/>
          <p:nvPr/>
        </p:nvSpPr>
        <p:spPr>
          <a:xfrm>
            <a:off x="404037" y="4380616"/>
            <a:ext cx="457199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2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45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5" grpId="0"/>
      <p:bldP spid="57" grpId="0"/>
      <p:bldP spid="58" grpId="0"/>
      <p:bldP spid="59" grpId="0"/>
      <p:bldP spid="60" grpId="0"/>
      <p:bldP spid="63" grpId="0"/>
      <p:bldP spid="64" grpId="0"/>
      <p:bldP spid="68" grpId="0"/>
      <p:bldP spid="70" grpId="0"/>
      <p:bldP spid="71" grpId="0"/>
      <p:bldP spid="72" grpId="0"/>
      <p:bldP spid="74" grpId="0"/>
      <p:bldP spid="75" grpId="0"/>
      <p:bldP spid="125" grpId="0"/>
      <p:bldP spid="132" grpId="0" animBg="1"/>
      <p:bldP spid="1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5496" y="620687"/>
            <a:ext cx="885698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10) Určete čísla, pro která platí:</a:t>
            </a:r>
          </a:p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    Dvojnásobek součtu je 48. Čtvrtina součtu se rovná třetině rozdílu.</a:t>
            </a:r>
          </a:p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71495" y="223200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y) = 48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23528" y="141277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349534" y="6351711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3</a:t>
            </a:r>
          </a:p>
        </p:txBody>
      </p:sp>
      <p:cxnSp>
        <p:nvCxnSpPr>
          <p:cNvPr id="34" name="Přímá spojnice 33"/>
          <p:cNvCxnSpPr/>
          <p:nvPr/>
        </p:nvCxnSpPr>
        <p:spPr>
          <a:xfrm flipH="1">
            <a:off x="323528" y="339938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23528" y="228124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3023828" y="386263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/-4x +4y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555777" y="141277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300192" y="5671855"/>
            <a:ext cx="2736304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21 a 3.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28233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/.12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27479" y="342000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48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5496" y="3852000"/>
            <a:ext cx="284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3x + 3y = 4x – 4y</a:t>
            </a:r>
          </a:p>
        </p:txBody>
      </p:sp>
      <p:cxnSp>
        <p:nvCxnSpPr>
          <p:cNvPr id="53" name="Přímá spojnice 59"/>
          <p:cNvCxnSpPr/>
          <p:nvPr/>
        </p:nvCxnSpPr>
        <p:spPr>
          <a:xfrm flipH="1">
            <a:off x="323528" y="51555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62"/>
          <p:cNvCxnSpPr/>
          <p:nvPr/>
        </p:nvCxnSpPr>
        <p:spPr>
          <a:xfrm flipH="1">
            <a:off x="281487" y="431721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395536" y="431721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48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444822" y="473432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+ 7y = 0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572000" y="323959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2.(21 + 3) = 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jekt 60"/>
              <p:cNvSpPr txBox="1"/>
              <p:nvPr/>
            </p:nvSpPr>
            <p:spPr bwMode="auto">
              <a:xfrm>
                <a:off x="632826" y="2700710"/>
                <a:ext cx="1765300" cy="64757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1" name="Objekt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826" y="2700710"/>
                <a:ext cx="1765300" cy="647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Objek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65851"/>
              </p:ext>
            </p:extLst>
          </p:nvPr>
        </p:nvGraphicFramePr>
        <p:xfrm>
          <a:off x="4638774" y="4221163"/>
          <a:ext cx="19494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Rovnice" r:id="rId4" imgW="939392" imgH="393529" progId="Equation.3">
                  <p:embed/>
                </p:oleObj>
              </mc:Choice>
              <mc:Fallback>
                <p:oleObj name="Rovnice" r:id="rId4" imgW="939392" imgH="393529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4" y="4221163"/>
                        <a:ext cx="19494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ovéPole 64"/>
          <p:cNvSpPr txBox="1"/>
          <p:nvPr/>
        </p:nvSpPr>
        <p:spPr>
          <a:xfrm>
            <a:off x="5219366" y="5013176"/>
            <a:ext cx="86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 = 6</a:t>
            </a:r>
          </a:p>
        </p:txBody>
      </p:sp>
      <p:cxnSp>
        <p:nvCxnSpPr>
          <p:cNvPr id="66" name="Přímá spojnice 59"/>
          <p:cNvCxnSpPr/>
          <p:nvPr/>
        </p:nvCxnSpPr>
        <p:spPr>
          <a:xfrm flipH="1">
            <a:off x="323528" y="59808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95536" y="514251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48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323527" y="5559623"/>
            <a:ext cx="193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+ 14y = 0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3059832" y="46955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1043608" y="6012493"/>
            <a:ext cx="13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16y = 48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3059832" y="598083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/:16</a:t>
            </a:r>
          </a:p>
        </p:txBody>
      </p:sp>
      <p:grpSp>
        <p:nvGrpSpPr>
          <p:cNvPr id="37" name="Group 5"/>
          <p:cNvGrpSpPr>
            <a:grpSpLocks noChangeAspect="1"/>
          </p:cNvGrpSpPr>
          <p:nvPr/>
        </p:nvGrpSpPr>
        <p:grpSpPr bwMode="auto">
          <a:xfrm>
            <a:off x="7092280" y="1417637"/>
            <a:ext cx="2120333" cy="1406525"/>
            <a:chOff x="3923" y="878"/>
            <a:chExt cx="1910" cy="1267"/>
          </a:xfrm>
        </p:grpSpPr>
        <p:sp>
          <p:nvSpPr>
            <p:cNvPr id="3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3" name="TextovéPole 122"/>
          <p:cNvSpPr txBox="1"/>
          <p:nvPr/>
        </p:nvSpPr>
        <p:spPr>
          <a:xfrm>
            <a:off x="4283968" y="1980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 + 7.3 = 0</a:t>
            </a:r>
          </a:p>
        </p:txBody>
      </p:sp>
      <p:sp>
        <p:nvSpPr>
          <p:cNvPr id="124" name="TextovéPole 123"/>
          <p:cNvSpPr txBox="1"/>
          <p:nvPr/>
        </p:nvSpPr>
        <p:spPr>
          <a:xfrm>
            <a:off x="6372200" y="1980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/-21</a:t>
            </a:r>
          </a:p>
        </p:txBody>
      </p:sp>
      <p:sp>
        <p:nvSpPr>
          <p:cNvPr id="125" name="TextovéPole 124"/>
          <p:cNvSpPr txBox="1"/>
          <p:nvPr/>
        </p:nvSpPr>
        <p:spPr>
          <a:xfrm>
            <a:off x="4572000" y="280754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21</a:t>
            </a:r>
          </a:p>
        </p:txBody>
      </p:sp>
      <p:sp>
        <p:nvSpPr>
          <p:cNvPr id="126" name="TextovéPole 125"/>
          <p:cNvSpPr txBox="1"/>
          <p:nvPr/>
        </p:nvSpPr>
        <p:spPr>
          <a:xfrm>
            <a:off x="4283968" y="15567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 7y  = 0</a:t>
            </a:r>
          </a:p>
        </p:txBody>
      </p:sp>
      <p:graphicFrame>
        <p:nvGraphicFramePr>
          <p:cNvPr id="127" name="Objek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37786"/>
              </p:ext>
            </p:extLst>
          </p:nvPr>
        </p:nvGraphicFramePr>
        <p:xfrm>
          <a:off x="4298826" y="313164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ovnice" r:id="rId6" imgW="114151" imgH="215619" progId="Equation.3">
                  <p:embed/>
                </p:oleObj>
              </mc:Choice>
              <mc:Fallback>
                <p:oleObj name="Rovnice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826" y="313164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ovéPole 127"/>
          <p:cNvSpPr txBox="1"/>
          <p:nvPr/>
        </p:nvSpPr>
        <p:spPr>
          <a:xfrm>
            <a:off x="4283968" y="2412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-x = -21</a:t>
            </a:r>
          </a:p>
        </p:txBody>
      </p:sp>
      <p:sp>
        <p:nvSpPr>
          <p:cNvPr id="129" name="TextovéPole 128"/>
          <p:cNvSpPr txBox="1"/>
          <p:nvPr/>
        </p:nvSpPr>
        <p:spPr>
          <a:xfrm>
            <a:off x="6372200" y="2412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130" name="Obdélník 129">
            <a:extLst>
              <a:ext uri="{FF2B5EF4-FFF2-40B4-BE49-F238E27FC236}">
                <a16:creationId xmlns:a16="http://schemas.microsoft.com/office/drawing/2014/main" id="{9AA03057-2C78-4758-9789-39E119E8C49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139F70-C48D-4099-8698-B1C71103844E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59C21E-423D-4A21-87A7-98409CA65B9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Rectangle 10">
            <a:extLst>
              <a:ext uri="{FF2B5EF4-FFF2-40B4-BE49-F238E27FC236}">
                <a16:creationId xmlns:a16="http://schemas.microsoft.com/office/drawing/2014/main" id="{3B25EC36-3094-4DE6-86F2-E0E315EE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454A72-F0A2-41FD-B821-6800D130471F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35" name="Obdélník 134">
            <a:extLst>
              <a:ext uri="{FF2B5EF4-FFF2-40B4-BE49-F238E27FC236}">
                <a16:creationId xmlns:a16="http://schemas.microsoft.com/office/drawing/2014/main" id="{F7ACE48C-03C6-4F46-ABA7-B326B3F90642}"/>
              </a:ext>
            </a:extLst>
          </p:cNvPr>
          <p:cNvSpPr/>
          <p:nvPr/>
        </p:nvSpPr>
        <p:spPr>
          <a:xfrm>
            <a:off x="404037" y="4380616"/>
            <a:ext cx="457199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Šipka: doprava 135">
            <a:extLst>
              <a:ext uri="{FF2B5EF4-FFF2-40B4-BE49-F238E27FC236}">
                <a16:creationId xmlns:a16="http://schemas.microsoft.com/office/drawing/2014/main" id="{F668D5FA-3255-4D35-ADE1-75F848218AA4}"/>
              </a:ext>
            </a:extLst>
          </p:cNvPr>
          <p:cNvSpPr/>
          <p:nvPr/>
        </p:nvSpPr>
        <p:spPr>
          <a:xfrm>
            <a:off x="136981" y="4884709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35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7"/>
            <a:ext cx="8784976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11) Jirka s Petrem byli v cukrárně. Jirka si koupil 6 lízátek a 4 čokoládové bonbóny a platil 36 Kč, Petr si koupil 5 lízátek a 3 čokoládové bonbóny a platil 29 Kč. Kolik Kč stálo lízátko a kolik Kč čokoládový bonbón?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+ 4y = 36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67210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lízátko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bonbón … 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83463" y="2896239"/>
            <a:ext cx="182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+ 3y = 29 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83462" y="4221088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           = -8 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959526" y="458112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4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323528" y="515719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 + 4y = 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42210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/:(-2)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771800" y="51571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073574" y="6087115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3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7971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4283968" y="5232750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Lízátko stálo 4 Kč, bonbón 3 Kč.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375390" y="3774608"/>
            <a:ext cx="3364962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6.4 + 4.3 = 24 + 12 = 36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5.4 + 3.3 = 20 + 9 = 29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2771800" y="250137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771800" y="28944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/.(-4)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83463" y="3342560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18x + 12y = 108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83462" y="3774608"/>
            <a:ext cx="25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-20x - 12y = -116 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323528" y="4206656"/>
            <a:ext cx="23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323528" y="561885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4y = 12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2771800" y="561277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pic>
        <p:nvPicPr>
          <p:cNvPr id="31" name="Picture 4" descr="C:\Users\predji\AppData\Local\Microsoft\Windows\Temporary Internet Files\Content.IE5\6MVBMHI1\MC9004046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14" y="1768512"/>
            <a:ext cx="1641847" cy="1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>
            <a:extLst>
              <a:ext uri="{FF2B5EF4-FFF2-40B4-BE49-F238E27FC236}">
                <a16:creationId xmlns:a16="http://schemas.microsoft.com/office/drawing/2014/main" id="{48415B61-9FB5-4ECE-87AE-74504A5E7099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70CA12-407C-4909-8548-6E757F52FD94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0D82E9-C8D5-4FE2-9008-C9C842FA74E9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EA273E81-A28F-41BF-ADE4-08B1E60F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1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277F16-2F07-4584-9055-D6457B2B0A9F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1C2670E2-59BA-462B-943F-F4724AC9358D}"/>
              </a:ext>
            </a:extLst>
          </p:cNvPr>
          <p:cNvSpPr/>
          <p:nvPr/>
        </p:nvSpPr>
        <p:spPr>
          <a:xfrm>
            <a:off x="168881" y="2609343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9EC40416-3E60-46B8-B746-834629125697}"/>
              </a:ext>
            </a:extLst>
          </p:cNvPr>
          <p:cNvSpPr/>
          <p:nvPr/>
        </p:nvSpPr>
        <p:spPr>
          <a:xfrm>
            <a:off x="829340" y="2541184"/>
            <a:ext cx="637953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5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/>
      <p:bldP spid="57" grpId="0"/>
      <p:bldP spid="58" grpId="0"/>
      <p:bldP spid="59" grpId="0"/>
      <p:bldP spid="61" grpId="0"/>
      <p:bldP spid="62" grpId="0"/>
      <p:bldP spid="32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383463" y="245863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+ 4y = 36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23528" y="167210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lízátko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bonbón … y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2896239"/>
            <a:ext cx="182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+ 3y = 29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83462" y="4221088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           = -8 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959526" y="458112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4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23528" y="515719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24 + 4y = 36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771800" y="42210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/:(-2)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771800" y="51571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/-24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73574" y="6087115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3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97971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4283968" y="5232750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Lízátko stálo 4 Kč, bonbón 3 Kč.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4375390" y="3774608"/>
            <a:ext cx="3364962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6.4 + 4.3 = 24 + 12 = 36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5.4 + 3.3 = 20 + 9 = 29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771800" y="2448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771800" y="28944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/.(-4)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83463" y="3342560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18x + 12y = 108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83462" y="3774608"/>
            <a:ext cx="25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-20x - 12y = -116 </a:t>
            </a:r>
          </a:p>
        </p:txBody>
      </p:sp>
      <p:cxnSp>
        <p:nvCxnSpPr>
          <p:cNvPr id="58" name="Přímá spojnice 57"/>
          <p:cNvCxnSpPr/>
          <p:nvPr/>
        </p:nvCxnSpPr>
        <p:spPr>
          <a:xfrm flipH="1">
            <a:off x="323528" y="420665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23528" y="561600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4y = 12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771800" y="5616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pic>
        <p:nvPicPr>
          <p:cNvPr id="20484" name="Picture 4" descr="C:\Users\predji\AppData\Local\Microsoft\Windows\Temporary Internet Files\Content.IE5\6MVBMHI1\MC9004046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14" y="1768512"/>
            <a:ext cx="1641847" cy="1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E02AED53-08B1-46B4-8AA5-7FCC6E59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784976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11) Jirka s Petrem byli v cukrárně. Jirka si koupil 6 lízátek a 4 čokoládové bonbóny a platil 36 Kč, Petr si koupil 5 lízátek a 3 čokoládové bonbóny a platil 29 Kč. Kolik Kč stálo lízátko a kolik Kč čokoládový bonbón? 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4848976E-B503-4365-AAB1-A07BDB3B816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98451D-9C4F-464E-820F-532902819E1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BCC5FD-404D-45A7-80AC-E6BF23791DAE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E6B31647-A7D0-4BC1-B6FA-101CCA016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3D7B107-D99A-49DF-822C-A01238DDD255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9EDC14DD-0996-4D54-ADCE-BF407DBA9361}"/>
              </a:ext>
            </a:extLst>
          </p:cNvPr>
          <p:cNvSpPr/>
          <p:nvPr/>
        </p:nvSpPr>
        <p:spPr>
          <a:xfrm>
            <a:off x="829340" y="2541184"/>
            <a:ext cx="637953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: doprava 41">
            <a:extLst>
              <a:ext uri="{FF2B5EF4-FFF2-40B4-BE49-F238E27FC236}">
                <a16:creationId xmlns:a16="http://schemas.microsoft.com/office/drawing/2014/main" id="{6B3B1FB6-9DC3-46C6-BF6A-8379B7181131}"/>
              </a:ext>
            </a:extLst>
          </p:cNvPr>
          <p:cNvSpPr/>
          <p:nvPr/>
        </p:nvSpPr>
        <p:spPr>
          <a:xfrm>
            <a:off x="168881" y="2609343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72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35496" y="620687"/>
            <a:ext cx="8784976" cy="13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12) Michal s Davidem byli v papírnictví, kde byl výprodej samolepek hokejistů. Michal si koupil 6 malých samolepek, 10 velkých samolepek a platil 102 Kč. David si koupil 8 malých samolepek, 20 velkých samolepek a platil 186 Kč. Kolik Kč stála malá samolepka a kolik velká? 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383463" y="2733862"/>
            <a:ext cx="23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+ 10y = 102</a:t>
            </a:r>
          </a:p>
        </p:txBody>
      </p:sp>
      <p:sp>
        <p:nvSpPr>
          <p:cNvPr id="116" name="Rectangle 5"/>
          <p:cNvSpPr>
            <a:spLocks noChangeArrowheads="1"/>
          </p:cNvSpPr>
          <p:nvPr/>
        </p:nvSpPr>
        <p:spPr bwMode="auto">
          <a:xfrm>
            <a:off x="323528" y="1936699"/>
            <a:ext cx="3168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malé samolepky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velké samolepky … y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383463" y="3160835"/>
            <a:ext cx="23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8x + 20y = 186 </a:t>
            </a:r>
          </a:p>
        </p:txBody>
      </p:sp>
      <p:sp>
        <p:nvSpPr>
          <p:cNvPr id="118" name="TextovéPole 117"/>
          <p:cNvSpPr txBox="1"/>
          <p:nvPr/>
        </p:nvSpPr>
        <p:spPr>
          <a:xfrm>
            <a:off x="1259632" y="4485684"/>
            <a:ext cx="152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-4x = -18 </a:t>
            </a:r>
          </a:p>
        </p:txBody>
      </p:sp>
      <p:cxnSp>
        <p:nvCxnSpPr>
          <p:cNvPr id="119" name="Přímá spojnice 118"/>
          <p:cNvCxnSpPr/>
          <p:nvPr/>
        </p:nvCxnSpPr>
        <p:spPr>
          <a:xfrm flipH="1" flipV="1">
            <a:off x="323528" y="3592883"/>
            <a:ext cx="2376263" cy="1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119"/>
          <p:cNvCxnSpPr/>
          <p:nvPr/>
        </p:nvCxnSpPr>
        <p:spPr>
          <a:xfrm flipH="1">
            <a:off x="323528" y="2762774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/>
          <p:cNvSpPr txBox="1"/>
          <p:nvPr/>
        </p:nvSpPr>
        <p:spPr>
          <a:xfrm>
            <a:off x="959526" y="484572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4,5 </a:t>
            </a:r>
          </a:p>
        </p:txBody>
      </p:sp>
      <p:sp>
        <p:nvSpPr>
          <p:cNvPr id="122" name="TextovéPole 121"/>
          <p:cNvSpPr txBox="1"/>
          <p:nvPr/>
        </p:nvSpPr>
        <p:spPr>
          <a:xfrm>
            <a:off x="323528" y="5421789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27 + 10y = 102</a:t>
            </a:r>
          </a:p>
        </p:txBody>
      </p:sp>
      <p:sp>
        <p:nvSpPr>
          <p:cNvPr id="123" name="TextovéPole 122"/>
          <p:cNvSpPr txBox="1"/>
          <p:nvPr/>
        </p:nvSpPr>
        <p:spPr>
          <a:xfrm>
            <a:off x="2771800" y="44856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/:(-4)</a:t>
            </a:r>
          </a:p>
        </p:txBody>
      </p:sp>
      <p:sp>
        <p:nvSpPr>
          <p:cNvPr id="124" name="TextovéPole 123"/>
          <p:cNvSpPr txBox="1"/>
          <p:nvPr/>
        </p:nvSpPr>
        <p:spPr>
          <a:xfrm>
            <a:off x="2771800" y="54217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/-27</a:t>
            </a:r>
          </a:p>
        </p:txBody>
      </p:sp>
      <p:sp>
        <p:nvSpPr>
          <p:cNvPr id="125" name="TextovéPole 124"/>
          <p:cNvSpPr txBox="1"/>
          <p:nvPr/>
        </p:nvSpPr>
        <p:spPr>
          <a:xfrm>
            <a:off x="1073574" y="6351711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7,5</a:t>
            </a:r>
          </a:p>
        </p:txBody>
      </p:sp>
      <p:sp>
        <p:nvSpPr>
          <p:cNvPr id="126" name="Rectangle 5"/>
          <p:cNvSpPr>
            <a:spLocks noChangeArrowheads="1"/>
          </p:cNvSpPr>
          <p:nvPr/>
        </p:nvSpPr>
        <p:spPr bwMode="auto">
          <a:xfrm>
            <a:off x="3203848" y="192050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</p:txBody>
      </p:sp>
      <p:sp>
        <p:nvSpPr>
          <p:cNvPr id="127" name="Rectangle 18"/>
          <p:cNvSpPr>
            <a:spLocks noChangeArrowheads="1"/>
          </p:cNvSpPr>
          <p:nvPr/>
        </p:nvSpPr>
        <p:spPr bwMode="auto">
          <a:xfrm>
            <a:off x="4283968" y="5301208"/>
            <a:ext cx="4464496" cy="844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Malá samolepka stála 4,50 Kč, velká 7,50 Kč.</a:t>
            </a:r>
          </a:p>
        </p:txBody>
      </p:sp>
      <p:sp>
        <p:nvSpPr>
          <p:cNvPr id="128" name="Rectangle 18"/>
          <p:cNvSpPr>
            <a:spLocks noChangeArrowheads="1"/>
          </p:cNvSpPr>
          <p:nvPr/>
        </p:nvSpPr>
        <p:spPr bwMode="auto">
          <a:xfrm>
            <a:off x="4375390" y="3933056"/>
            <a:ext cx="4157050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6.4,5 + 10.7,5 = 27 + 75 = 102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8.4,5 + 20.7,5 = 36 + 150 = 186</a:t>
            </a:r>
          </a:p>
        </p:txBody>
      </p:sp>
      <p:sp>
        <p:nvSpPr>
          <p:cNvPr id="129" name="TextovéPole 128"/>
          <p:cNvSpPr txBox="1"/>
          <p:nvPr/>
        </p:nvSpPr>
        <p:spPr>
          <a:xfrm>
            <a:off x="2771800" y="27125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/.(-2)</a:t>
            </a:r>
          </a:p>
        </p:txBody>
      </p:sp>
      <p:sp>
        <p:nvSpPr>
          <p:cNvPr id="130" name="TextovéPole 129"/>
          <p:cNvSpPr txBox="1"/>
          <p:nvPr/>
        </p:nvSpPr>
        <p:spPr>
          <a:xfrm>
            <a:off x="383463" y="3607156"/>
            <a:ext cx="253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-12x - 20y = -204</a:t>
            </a:r>
          </a:p>
        </p:txBody>
      </p:sp>
      <p:sp>
        <p:nvSpPr>
          <p:cNvPr id="131" name="TextovéPole 130"/>
          <p:cNvSpPr txBox="1"/>
          <p:nvPr/>
        </p:nvSpPr>
        <p:spPr>
          <a:xfrm>
            <a:off x="671494" y="4039204"/>
            <a:ext cx="21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8x + 20y = 186</a:t>
            </a:r>
          </a:p>
        </p:txBody>
      </p:sp>
      <p:cxnSp>
        <p:nvCxnSpPr>
          <p:cNvPr id="132" name="Přímá spojnice 131"/>
          <p:cNvCxnSpPr/>
          <p:nvPr/>
        </p:nvCxnSpPr>
        <p:spPr>
          <a:xfrm flipH="1">
            <a:off x="323528" y="4471252"/>
            <a:ext cx="23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/>
          <p:cNvSpPr txBox="1"/>
          <p:nvPr/>
        </p:nvSpPr>
        <p:spPr>
          <a:xfrm>
            <a:off x="323528" y="58805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10y = 75</a:t>
            </a:r>
          </a:p>
        </p:txBody>
      </p:sp>
      <p:sp>
        <p:nvSpPr>
          <p:cNvPr id="134" name="TextovéPole 133"/>
          <p:cNvSpPr txBox="1"/>
          <p:nvPr/>
        </p:nvSpPr>
        <p:spPr>
          <a:xfrm>
            <a:off x="2771800" y="58805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/:10</a:t>
            </a:r>
          </a:p>
        </p:txBody>
      </p:sp>
      <p:sp>
        <p:nvSpPr>
          <p:cNvPr id="135" name="TextovéPole 134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pic>
        <p:nvPicPr>
          <p:cNvPr id="26" name="Picture 3" descr="C:\Users\predji\AppData\Local\Microsoft\Windows\Temporary Internet Files\Content.IE5\A5QVTU36\MC9004418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43" y="1827874"/>
            <a:ext cx="806395" cy="9543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predji\AppData\Local\Microsoft\Windows\Temporary Internet Files\Content.IE5\RAOJUR9L\MC9004418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28" y="1988840"/>
            <a:ext cx="651520" cy="751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9A4761A0-BA56-45AC-9B89-C9D8C1DC81D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533A4A-661B-476B-B5A2-68DC3D3C69E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9155D1-02F8-4D57-97F8-2DF583F9999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B848E595-8F15-4079-AF30-5C4CE657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23711D-008E-4039-A784-23A4A5ADFA37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A93ECD6E-21A7-49A3-9263-332F737D8AD4}"/>
              </a:ext>
            </a:extLst>
          </p:cNvPr>
          <p:cNvSpPr/>
          <p:nvPr/>
        </p:nvSpPr>
        <p:spPr>
          <a:xfrm>
            <a:off x="158247" y="285389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5965AB6-F900-450D-8D7A-5C18DB6215AA}"/>
              </a:ext>
            </a:extLst>
          </p:cNvPr>
          <p:cNvSpPr/>
          <p:nvPr/>
        </p:nvSpPr>
        <p:spPr>
          <a:xfrm>
            <a:off x="818705" y="2806998"/>
            <a:ext cx="797444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1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  <p:bldP spid="128" grpId="0" animBg="1"/>
      <p:bldP spid="129" grpId="0"/>
      <p:bldP spid="130" grpId="0"/>
      <p:bldP spid="131" grpId="0"/>
      <p:bldP spid="133" grpId="0"/>
      <p:bldP spid="134" grpId="0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ovéPole 87"/>
          <p:cNvSpPr txBox="1"/>
          <p:nvPr/>
        </p:nvSpPr>
        <p:spPr>
          <a:xfrm>
            <a:off x="383463" y="2733862"/>
            <a:ext cx="23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+ 10y = 102</a:t>
            </a: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23528" y="1936699"/>
            <a:ext cx="3168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malé samolepky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velké samolepky … y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383463" y="3160835"/>
            <a:ext cx="23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8x + 20y = 186 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1259632" y="4485684"/>
            <a:ext cx="152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-4x = -18 </a:t>
            </a:r>
          </a:p>
        </p:txBody>
      </p:sp>
      <p:cxnSp>
        <p:nvCxnSpPr>
          <p:cNvPr id="92" name="Přímá spojnice 91"/>
          <p:cNvCxnSpPr/>
          <p:nvPr/>
        </p:nvCxnSpPr>
        <p:spPr>
          <a:xfrm flipH="1" flipV="1">
            <a:off x="323528" y="3592883"/>
            <a:ext cx="2376263" cy="1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H="1">
            <a:off x="323528" y="2762774"/>
            <a:ext cx="280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ovéPole 93"/>
          <p:cNvSpPr txBox="1"/>
          <p:nvPr/>
        </p:nvSpPr>
        <p:spPr>
          <a:xfrm>
            <a:off x="959526" y="484572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4,5 </a:t>
            </a:r>
          </a:p>
        </p:txBody>
      </p:sp>
      <p:sp>
        <p:nvSpPr>
          <p:cNvPr id="95" name="TextovéPole 94"/>
          <p:cNvSpPr txBox="1"/>
          <p:nvPr/>
        </p:nvSpPr>
        <p:spPr>
          <a:xfrm>
            <a:off x="323528" y="5421789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27 + 10y = 102</a:t>
            </a:r>
          </a:p>
        </p:txBody>
      </p:sp>
      <p:sp>
        <p:nvSpPr>
          <p:cNvPr id="96" name="TextovéPole 95"/>
          <p:cNvSpPr txBox="1"/>
          <p:nvPr/>
        </p:nvSpPr>
        <p:spPr>
          <a:xfrm>
            <a:off x="2771800" y="44856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/:(-4)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2771800" y="54217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/-27</a:t>
            </a:r>
          </a:p>
        </p:txBody>
      </p:sp>
      <p:sp>
        <p:nvSpPr>
          <p:cNvPr id="98" name="TextovéPole 97"/>
          <p:cNvSpPr txBox="1"/>
          <p:nvPr/>
        </p:nvSpPr>
        <p:spPr>
          <a:xfrm>
            <a:off x="1073574" y="6351711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7,5</a:t>
            </a:r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3203848" y="192050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4283968" y="5301208"/>
            <a:ext cx="4464496" cy="844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Malá samolepka stála 4,50 Kč, velká 7,50 Kč.</a:t>
            </a: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375390" y="3933056"/>
            <a:ext cx="4157050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6.4,5 + 10.7,5 = 27 + 75 = 102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8.4,5 + 20.7,5 = 36 + 150 = 186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2771800" y="27125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/.(-2)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383463" y="3607156"/>
            <a:ext cx="253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-12x - 20y = -204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671494" y="4039204"/>
            <a:ext cx="217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8x + 20y = 186</a:t>
            </a:r>
          </a:p>
        </p:txBody>
      </p:sp>
      <p:cxnSp>
        <p:nvCxnSpPr>
          <p:cNvPr id="106" name="Přímá spojnice 105"/>
          <p:cNvCxnSpPr/>
          <p:nvPr/>
        </p:nvCxnSpPr>
        <p:spPr>
          <a:xfrm flipH="1">
            <a:off x="323528" y="4471252"/>
            <a:ext cx="23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/>
          <p:cNvSpPr txBox="1"/>
          <p:nvPr/>
        </p:nvSpPr>
        <p:spPr>
          <a:xfrm>
            <a:off x="323528" y="58805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10y = 75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2771800" y="58805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/:10</a:t>
            </a:r>
          </a:p>
        </p:txBody>
      </p:sp>
      <p:pic>
        <p:nvPicPr>
          <p:cNvPr id="19459" name="Picture 3" descr="C:\Users\predji\AppData\Local\Microsoft\Windows\Temporary Internet Files\Content.IE5\A5QVTU36\MC9004418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43" y="1827874"/>
            <a:ext cx="806395" cy="9543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predji\AppData\Local\Microsoft\Windows\Temporary Internet Files\Content.IE5\RAOJUR9L\MC9004418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28" y="1988840"/>
            <a:ext cx="651520" cy="751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B0365535-5002-47CE-A143-9815F421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784976" cy="13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12) Michal s Davidem byli v papírnictví, kde byl výprodej samolepek hokejistů. Michal si koupil 6 malých samolepek, 10 velkých samolepek a platil 102 Kč. David si koupil 8 malých samolepek, 20 velkých samolepek a platil 186 Kč. Kolik Kč stála malá samolepka a kolik velká? 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77A9785-A77D-417B-9DCE-8001149F2BC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B6577B-3662-4796-B8AC-879079A7EEB2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9D9916-7E3A-4C89-9C09-3149DEAEF913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E7A97815-C16F-4D17-8EAD-31AD8C2A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2A6357-C3B8-4A2E-BA0E-F6A1D5AA4DC6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EB81F22-FAAE-45CA-B281-D3F4DE1D420B}"/>
              </a:ext>
            </a:extLst>
          </p:cNvPr>
          <p:cNvSpPr/>
          <p:nvPr/>
        </p:nvSpPr>
        <p:spPr>
          <a:xfrm>
            <a:off x="818705" y="2806998"/>
            <a:ext cx="797444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1587DF0E-75A2-480B-AD58-34DB76F3BB14}"/>
              </a:ext>
            </a:extLst>
          </p:cNvPr>
          <p:cNvSpPr/>
          <p:nvPr/>
        </p:nvSpPr>
        <p:spPr>
          <a:xfrm>
            <a:off x="158247" y="285389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7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7"/>
            <a:ext cx="8784976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13) Jirka má dohromady 20 kuliček. Michal tvrdí, že má třikrát více červených než Jirka a naopak polovinu modrých. Kolik má Jirka červených kuliček  a kolik modrých, jestliže Michal má 25 kuliček?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43503" y="280436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20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39552" y="1988840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červené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modré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599487" y="3236412"/>
                <a:ext cx="18243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3x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25 </a:t>
                </a: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7" y="3236412"/>
                <a:ext cx="1824346" cy="584584"/>
              </a:xfrm>
              <a:prstGeom prst="rect">
                <a:avLst/>
              </a:prstGeom>
              <a:blipFill rotWithShape="1">
                <a:blip r:embed="rId2"/>
                <a:stretch>
                  <a:fillRect l="-5000" t="-2083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467544" y="5747688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       = 30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539552" y="38610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539552" y="283835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683568" y="610772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6 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572000" y="234888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57476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/:5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076056" y="3278803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14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339753" y="198884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3563888" y="5390997"/>
            <a:ext cx="551312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má 6 červených kuliček a 14 modrých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5121804" y="3953006"/>
                <a:ext cx="3122604" cy="1420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 + 14 = 20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3.6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=18 + 7 = 25</a:t>
                </a:r>
              </a:p>
            </p:txBody>
          </p:sp>
        </mc:Choice>
        <mc:Fallback xmlns="">
          <p:sp>
            <p:nvSpPr>
              <p:cNvPr id="55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804" y="3953006"/>
                <a:ext cx="3122604" cy="1420210"/>
              </a:xfrm>
              <a:prstGeom prst="rect">
                <a:avLst/>
              </a:prstGeom>
              <a:blipFill rotWithShape="1">
                <a:blip r:embed="rId3"/>
                <a:stretch>
                  <a:fillRect l="-2930" t="-3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ovéPole 56"/>
          <p:cNvSpPr txBox="1"/>
          <p:nvPr/>
        </p:nvSpPr>
        <p:spPr>
          <a:xfrm>
            <a:off x="2987824" y="325536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11560" y="4869160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- y = -20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527478" y="5301208"/>
                <a:ext cx="18122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6x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>
                        <a:latin typeface="Cambria Math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50 </a:t>
                </a:r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8" y="5301208"/>
                <a:ext cx="181227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38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Přímá spojnice 59"/>
          <p:cNvCxnSpPr/>
          <p:nvPr/>
        </p:nvCxnSpPr>
        <p:spPr>
          <a:xfrm flipH="1">
            <a:off x="323528" y="573325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5063983" y="281054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= 20 - 6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50464" y="1672102"/>
            <a:ext cx="1008112" cy="46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71495" y="387611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27479" y="4308163"/>
                <a:ext cx="1824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6x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50 </a:t>
                </a: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9" y="4308163"/>
                <a:ext cx="182434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351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 flipH="1">
            <a:off x="467544" y="47971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2951820" y="386114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39" name="Ovál 38"/>
          <p:cNvSpPr/>
          <p:nvPr/>
        </p:nvSpPr>
        <p:spPr>
          <a:xfrm>
            <a:off x="7488360" y="1844824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7272318" y="2132856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7884368" y="180885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7704384" y="2124892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8280448" y="1844824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8100392" y="213285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8496472" y="2132856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D8F39E0A-613A-4F2D-B13A-F46A42BBC7D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9CB60-4B66-4E93-9DAE-BE8A64642D3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86270C-BBD7-47DE-A408-68EADB187401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4D1FD656-F85A-4EC5-B2F7-3995B7A5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66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D596A5-2D2B-4A32-9839-A2248A8553E8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6" name="Šipka: doprava 55">
            <a:extLst>
              <a:ext uri="{FF2B5EF4-FFF2-40B4-BE49-F238E27FC236}">
                <a16:creationId xmlns:a16="http://schemas.microsoft.com/office/drawing/2014/main" id="{789B8015-F5D2-432A-A117-D4CABDC67105}"/>
              </a:ext>
            </a:extLst>
          </p:cNvPr>
          <p:cNvSpPr/>
          <p:nvPr/>
        </p:nvSpPr>
        <p:spPr>
          <a:xfrm>
            <a:off x="339000" y="2970849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29F3D62E-A736-4689-B23B-4CDCEF9E7ABA}"/>
              </a:ext>
            </a:extLst>
          </p:cNvPr>
          <p:cNvSpPr/>
          <p:nvPr/>
        </p:nvSpPr>
        <p:spPr>
          <a:xfrm>
            <a:off x="956928" y="3944683"/>
            <a:ext cx="53163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3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8" grpId="0"/>
      <p:bldP spid="49" grpId="0"/>
      <p:bldP spid="50" grpId="0"/>
      <p:bldP spid="52" grpId="0"/>
      <p:bldP spid="53" grpId="0"/>
      <p:bldP spid="54" grpId="0" animBg="1"/>
      <p:bldP spid="55" grpId="0" animBg="1"/>
      <p:bldP spid="57" grpId="0"/>
      <p:bldP spid="58" grpId="0"/>
      <p:bldP spid="59" grpId="0"/>
      <p:bldP spid="61" grpId="0"/>
      <p:bldP spid="31" grpId="0"/>
      <p:bldP spid="32" grpId="0"/>
      <p:bldP spid="37" grpId="0"/>
      <p:bldP spid="40" grpId="0"/>
      <p:bldP spid="5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5496" y="648000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Př. Určete čísla, jejichž součet je 15 a dvojnásobek jejich 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rozdílu je 6 .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32322" y="2292351"/>
            <a:ext cx="15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15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Hledaná čísla jsou 9 a 6.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72387" y="1500263"/>
            <a:ext cx="16561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32322" y="2724399"/>
            <a:ext cx="19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y) = 6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87767" y="5017008"/>
            <a:ext cx="182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4x        = 36 </a:t>
            </a:r>
          </a:p>
        </p:txBody>
      </p:sp>
      <p:cxnSp>
        <p:nvCxnSpPr>
          <p:cNvPr id="4" name="Přímá spojnice 3"/>
          <p:cNvCxnSpPr/>
          <p:nvPr/>
        </p:nvCxnSpPr>
        <p:spPr>
          <a:xfrm flipH="1">
            <a:off x="419222" y="315644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08589" y="232633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32322" y="5449056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9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076828" y="255420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9 + y = 15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8099" y="501714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/:4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965452" y="25542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/-9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557195" y="298534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6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3943342" y="4034816"/>
            <a:ext cx="2860906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9 + 6 = 15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2.(9 - 6) = 6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117939" y="150026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21" name="Group 5"/>
          <p:cNvGrpSpPr>
            <a:grpSpLocks noChangeAspect="1"/>
          </p:cNvGrpSpPr>
          <p:nvPr/>
        </p:nvGrpSpPr>
        <p:grpSpPr bwMode="auto">
          <a:xfrm>
            <a:off x="7452320" y="620688"/>
            <a:ext cx="1641710" cy="1089030"/>
            <a:chOff x="3923" y="878"/>
            <a:chExt cx="1910" cy="1267"/>
          </a:xfrm>
        </p:grpSpPr>
        <p:sp>
          <p:nvSpPr>
            <p:cNvPr id="22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6" name="Obdélník 95">
            <a:extLst>
              <a:ext uri="{FF2B5EF4-FFF2-40B4-BE49-F238E27FC236}">
                <a16:creationId xmlns:a16="http://schemas.microsoft.com/office/drawing/2014/main" id="{43CB0947-4416-400B-9060-7F0B250E25D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78C643-36A4-499E-A12E-2DCDF1243E2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A773F7-8ECE-499C-9A38-303A457AAC5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Rectangle 10">
            <a:extLst>
              <a:ext uri="{FF2B5EF4-FFF2-40B4-BE49-F238E27FC236}">
                <a16:creationId xmlns:a16="http://schemas.microsoft.com/office/drawing/2014/main" id="{A832F5F8-EE14-4E07-8545-AC7C15A0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0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BD50D5-7182-465F-BF90-F12F4931F63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A219085D-921D-4A69-AD7F-94785EF08E77}"/>
              </a:ext>
            </a:extLst>
          </p:cNvPr>
          <p:cNvSpPr txBox="1"/>
          <p:nvPr/>
        </p:nvSpPr>
        <p:spPr>
          <a:xfrm>
            <a:off x="479155" y="3217384"/>
            <a:ext cx="15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 = 15</a:t>
            </a: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487E5395-BB94-4FBE-9FC1-03A489E500D3}"/>
              </a:ext>
            </a:extLst>
          </p:cNvPr>
          <p:cNvSpPr txBox="1"/>
          <p:nvPr/>
        </p:nvSpPr>
        <p:spPr>
          <a:xfrm>
            <a:off x="298402" y="364943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- 2y = 6 </a:t>
            </a:r>
          </a:p>
        </p:txBody>
      </p:sp>
      <p:cxnSp>
        <p:nvCxnSpPr>
          <p:cNvPr id="103" name="Přímá spojnice 102">
            <a:extLst>
              <a:ext uri="{FF2B5EF4-FFF2-40B4-BE49-F238E27FC236}">
                <a16:creationId xmlns:a16="http://schemas.microsoft.com/office/drawing/2014/main" id="{E47B7EE1-0DA6-4FF3-8485-014BD1A34208}"/>
              </a:ext>
            </a:extLst>
          </p:cNvPr>
          <p:cNvCxnSpPr/>
          <p:nvPr/>
        </p:nvCxnSpPr>
        <p:spPr>
          <a:xfrm flipH="1">
            <a:off x="355425" y="410274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Šipka: doprava 103">
            <a:extLst>
              <a:ext uri="{FF2B5EF4-FFF2-40B4-BE49-F238E27FC236}">
                <a16:creationId xmlns:a16="http://schemas.microsoft.com/office/drawing/2014/main" id="{DB0BC68C-DF1B-4B96-AA4C-03E66845F7AD}"/>
              </a:ext>
            </a:extLst>
          </p:cNvPr>
          <p:cNvSpPr/>
          <p:nvPr/>
        </p:nvSpPr>
        <p:spPr>
          <a:xfrm>
            <a:off x="285837" y="3397424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bdélník 104">
            <a:extLst>
              <a:ext uri="{FF2B5EF4-FFF2-40B4-BE49-F238E27FC236}">
                <a16:creationId xmlns:a16="http://schemas.microsoft.com/office/drawing/2014/main" id="{74DC3A4A-86E3-46A4-AD47-B609A7CB237F}"/>
              </a:ext>
            </a:extLst>
          </p:cNvPr>
          <p:cNvSpPr/>
          <p:nvPr/>
        </p:nvSpPr>
        <p:spPr>
          <a:xfrm>
            <a:off x="723016" y="3285468"/>
            <a:ext cx="595421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6AF745E0-F4A3-46EA-914F-702BB382452E}"/>
              </a:ext>
            </a:extLst>
          </p:cNvPr>
          <p:cNvSpPr txBox="1"/>
          <p:nvPr/>
        </p:nvSpPr>
        <p:spPr>
          <a:xfrm>
            <a:off x="2549992" y="32096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E54B85E0-43CE-4FE6-9460-FEA692A2F9DD}"/>
              </a:ext>
            </a:extLst>
          </p:cNvPr>
          <p:cNvSpPr txBox="1"/>
          <p:nvPr/>
        </p:nvSpPr>
        <p:spPr>
          <a:xfrm>
            <a:off x="202707" y="4153049"/>
            <a:ext cx="19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30</a:t>
            </a: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867FF48C-64EF-4080-A6D8-C032E3B56E86}"/>
              </a:ext>
            </a:extLst>
          </p:cNvPr>
          <p:cNvSpPr txBox="1"/>
          <p:nvPr/>
        </p:nvSpPr>
        <p:spPr>
          <a:xfrm>
            <a:off x="266504" y="458509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- 2y = 6 </a:t>
            </a:r>
          </a:p>
        </p:txBody>
      </p: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949851BF-4E77-44E7-8D5E-E94FF139AD71}"/>
              </a:ext>
            </a:extLst>
          </p:cNvPr>
          <p:cNvCxnSpPr/>
          <p:nvPr/>
        </p:nvCxnSpPr>
        <p:spPr>
          <a:xfrm flipH="1">
            <a:off x="323527" y="503841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25" grpId="0"/>
      <p:bldP spid="26" grpId="0"/>
      <p:bldP spid="27" grpId="0"/>
      <p:bldP spid="29" grpId="0"/>
      <p:bldP spid="30" grpId="0"/>
      <p:bldP spid="5" grpId="0"/>
      <p:bldP spid="33" grpId="0"/>
      <p:bldP spid="35" grpId="0" animBg="1"/>
      <p:bldP spid="36" grpId="0"/>
      <p:bldP spid="101" grpId="0"/>
      <p:bldP spid="102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/>
          <p:nvPr/>
        </p:nvSpPr>
        <p:spPr>
          <a:xfrm>
            <a:off x="743503" y="280436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20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9552" y="1988840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červené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modré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599487" y="3236412"/>
                <a:ext cx="18243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3x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cs-CZ" sz="24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25 </a:t>
                </a: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7" y="3236412"/>
                <a:ext cx="1824346" cy="584584"/>
              </a:xfrm>
              <a:prstGeom prst="rect">
                <a:avLst/>
              </a:prstGeom>
              <a:blipFill rotWithShape="1">
                <a:blip r:embed="rId2"/>
                <a:stretch>
                  <a:fillRect l="-5000" t="-2083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/>
          <p:cNvSpPr txBox="1"/>
          <p:nvPr/>
        </p:nvSpPr>
        <p:spPr>
          <a:xfrm>
            <a:off x="467544" y="5747688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5x        = 30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539552" y="38610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39552" y="283835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683568" y="610772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6 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572000" y="234888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20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2771800" y="57476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/:5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076056" y="3278803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14</a:t>
            </a: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339753" y="198884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3563888" y="5390997"/>
            <a:ext cx="551312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má 6 červených kuliček a 14 modrých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987824" y="325536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611560" y="4869160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- y = -20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527478" y="5301208"/>
                <a:ext cx="18122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6x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>
                        <a:latin typeface="Cambria Math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50 </a:t>
                </a: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8" y="5301208"/>
                <a:ext cx="18122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38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Přímá spojnice 68"/>
          <p:cNvCxnSpPr/>
          <p:nvPr/>
        </p:nvCxnSpPr>
        <p:spPr>
          <a:xfrm flipH="1">
            <a:off x="323528" y="573325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063983" y="281054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= 20 - 6</a:t>
            </a: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50464" y="1672102"/>
            <a:ext cx="1008112" cy="46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71495" y="387611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527479" y="4308163"/>
                <a:ext cx="1824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6x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50 </a:t>
                </a:r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9" y="4308163"/>
                <a:ext cx="182434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351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Přímá spojnice 73"/>
          <p:cNvCxnSpPr/>
          <p:nvPr/>
        </p:nvCxnSpPr>
        <p:spPr>
          <a:xfrm flipH="1">
            <a:off x="467544" y="47971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2951820" y="386114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2" name="Ovál 1"/>
          <p:cNvSpPr/>
          <p:nvPr/>
        </p:nvSpPr>
        <p:spPr>
          <a:xfrm>
            <a:off x="7488360" y="1844824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7272318" y="2132856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7884368" y="180885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7704384" y="2124892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8280448" y="1844824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8100392" y="213285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8496472" y="2132856"/>
            <a:ext cx="324000" cy="32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5121804" y="3953006"/>
                <a:ext cx="3122604" cy="1420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6 + 14 = 20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3.6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=18 + 7 = 25</a:t>
                </a:r>
              </a:p>
            </p:txBody>
          </p:sp>
        </mc:Choice>
        <mc:Fallback xmlns="">
          <p:sp>
            <p:nvSpPr>
              <p:cNvPr id="48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804" y="3953006"/>
                <a:ext cx="3122604" cy="1420210"/>
              </a:xfrm>
              <a:prstGeom prst="rect">
                <a:avLst/>
              </a:prstGeom>
              <a:blipFill rotWithShape="1">
                <a:blip r:embed="rId5"/>
                <a:stretch>
                  <a:fillRect l="-2930" t="-3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5">
            <a:extLst>
              <a:ext uri="{FF2B5EF4-FFF2-40B4-BE49-F238E27FC236}">
                <a16:creationId xmlns:a16="http://schemas.microsoft.com/office/drawing/2014/main" id="{ED4BADC3-4127-4DD8-9F55-89A84FA3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784976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13) Jirka má dohromady 20 kuliček. Michal tvrdí, že má třikrát více červených než Jirka a naopak polovinu modrých. Kolik má Jirka červených kuliček  a kolik modrých, jestliže Michal má 25 kuliček?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33EF9A74-24E1-446A-B892-F91D465CDC3F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89795-15AC-4F47-91F8-01A2A8B2EDBC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E14833-16DF-49BA-B74E-1D7D5B0CB2A3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CE740AAF-C473-4578-A49B-3739D741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F17723-5EFB-423E-A104-23824D7B3D0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FA0E946D-CE2B-4D3D-B745-55003BF4D84D}"/>
              </a:ext>
            </a:extLst>
          </p:cNvPr>
          <p:cNvSpPr/>
          <p:nvPr/>
        </p:nvSpPr>
        <p:spPr>
          <a:xfrm>
            <a:off x="956928" y="3944683"/>
            <a:ext cx="53163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: doprava 55">
            <a:extLst>
              <a:ext uri="{FF2B5EF4-FFF2-40B4-BE49-F238E27FC236}">
                <a16:creationId xmlns:a16="http://schemas.microsoft.com/office/drawing/2014/main" id="{2E12B4F4-5430-4163-A8B7-2693775E8117}"/>
              </a:ext>
            </a:extLst>
          </p:cNvPr>
          <p:cNvSpPr/>
          <p:nvPr/>
        </p:nvSpPr>
        <p:spPr>
          <a:xfrm>
            <a:off x="339000" y="2970849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481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14) Na parkovišti jsou zaparkována auta a autobusy. Kdyby přijelo ještě 5 aut, bude počet aut čtyřnásobkem počtu autobusů. Když naopak 10 aut odjede, bude jejich počet trojnásobkem počtu autobusů. Kolik je na parkovišti aut a kolik autobusů?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83463" y="2868058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+ 5 = 4y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3528" y="2075970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auta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autobusy … y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47338" y="5532354"/>
            <a:ext cx="103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15</a:t>
            </a:r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323528" y="376177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323528" y="290204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499992" y="267413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-5 + 4.15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771800" y="37382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979713" y="207597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4283968" y="5698468"/>
            <a:ext cx="4464496" cy="5654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 bylo 55, autobusů 15.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4375390" y="3645024"/>
            <a:ext cx="3364962" cy="1971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55 + 5 = 4.15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60 = 60</a:t>
            </a: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55 - 10 = 3.15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45 = 45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83463" y="3776044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- 4y  = -5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3462" y="4208092"/>
            <a:ext cx="2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- 3y = 10</a:t>
            </a:r>
          </a:p>
        </p:txBody>
      </p:sp>
      <p:cxnSp>
        <p:nvCxnSpPr>
          <p:cNvPr id="40" name="Přímá spojnice 39"/>
          <p:cNvCxnSpPr/>
          <p:nvPr/>
        </p:nvCxnSpPr>
        <p:spPr>
          <a:xfrm flipH="1">
            <a:off x="323528" y="551792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851920" y="310618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55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281487" y="467959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95536" y="4679598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+ 4y = 5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72814" y="5096711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- 3y = 10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499992" y="224508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- 4y = -5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95536" y="332972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- 10 = 3y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476779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ovéPole 47"/>
          <p:cNvSpPr txBox="1"/>
          <p:nvPr/>
        </p:nvSpPr>
        <p:spPr>
          <a:xfrm>
            <a:off x="2742068" y="28639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/-4y -5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742068" y="3300106"/>
            <a:ext cx="125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/-3y +10</a:t>
            </a:r>
          </a:p>
        </p:txBody>
      </p:sp>
      <p:sp>
        <p:nvSpPr>
          <p:cNvPr id="50" name="TextovéPole 49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pic>
        <p:nvPicPr>
          <p:cNvPr id="51" name="Picture 2" descr="C:\Users\predji\AppData\Local\Microsoft\Windows\Temporary Internet Files\Content.IE5\RAOJUR9L\MC900028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2" y="1933857"/>
            <a:ext cx="1423636" cy="10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predji\AppData\Local\Microsoft\Windows\Temporary Internet Files\Content.IE5\RAOJUR9L\MC9004417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45" y="2943443"/>
            <a:ext cx="1174990" cy="11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D7A17952-3461-4436-B8DE-BB2172770A1D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029962-F99A-4859-A7AC-DDF192F6E3C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102A06-D34A-469C-B7DE-FA12255AD005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C9F88363-9AA6-445A-BA45-F621135AE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8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E5998E1-17CD-42C1-9672-23171DE1909E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3" name="Šipka: doprava 52">
            <a:extLst>
              <a:ext uri="{FF2B5EF4-FFF2-40B4-BE49-F238E27FC236}">
                <a16:creationId xmlns:a16="http://schemas.microsoft.com/office/drawing/2014/main" id="{7FF2D031-A6A2-4C4D-AE81-906D3487DC9A}"/>
              </a:ext>
            </a:extLst>
          </p:cNvPr>
          <p:cNvSpPr/>
          <p:nvPr/>
        </p:nvSpPr>
        <p:spPr>
          <a:xfrm>
            <a:off x="147615" y="393841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7B987138-3095-423C-8B42-AFCEE0527561}"/>
              </a:ext>
            </a:extLst>
          </p:cNvPr>
          <p:cNvSpPr/>
          <p:nvPr/>
        </p:nvSpPr>
        <p:spPr>
          <a:xfrm>
            <a:off x="361505" y="3859622"/>
            <a:ext cx="350876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3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14) Na parkovišti jsou zaparkována auta a autobusy. Kdyby přijelo ještě 5 aut, bude počet aut čtyřnásobkem počtu autobusů. Když naopak 10 aut odjede, bude jejich počet trojnásobkem počtu autobusů. Kolik je na parkovišti aut a kolik autobusů?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83463" y="2868058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+ 5 = 4y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23528" y="2075970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auta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autobusy … y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947338" y="5532354"/>
            <a:ext cx="103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15</a:t>
            </a: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323528" y="376177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323528" y="290204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499992" y="267413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-5 + 4.15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771800" y="37382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979713" y="207597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283968" y="5698468"/>
            <a:ext cx="4464496" cy="5654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 bylo 55, autobusů 15.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4375390" y="3645024"/>
            <a:ext cx="3364962" cy="1971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55 + 5 = 4.15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60 = 60</a:t>
            </a: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55 - 10 = 3.15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45 = 45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83463" y="3776044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- 4y  = -5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83462" y="4208092"/>
            <a:ext cx="2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- 3y = 10</a:t>
            </a:r>
          </a:p>
        </p:txBody>
      </p:sp>
      <p:cxnSp>
        <p:nvCxnSpPr>
          <p:cNvPr id="38" name="Přímá spojnice 37"/>
          <p:cNvCxnSpPr/>
          <p:nvPr/>
        </p:nvCxnSpPr>
        <p:spPr>
          <a:xfrm flipH="1">
            <a:off x="323528" y="551792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3851920" y="310618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55</a:t>
            </a:r>
          </a:p>
        </p:txBody>
      </p:sp>
      <p:cxnSp>
        <p:nvCxnSpPr>
          <p:cNvPr id="40" name="Přímá spojnice 39"/>
          <p:cNvCxnSpPr/>
          <p:nvPr/>
        </p:nvCxnSpPr>
        <p:spPr>
          <a:xfrm flipH="1">
            <a:off x="281487" y="467959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95536" y="4679598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+ 4y = 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72814" y="5096711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- 3y = 10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499992" y="224508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- 4y = -5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95536" y="332972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- 10 = 3y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476779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ovéPole 45"/>
          <p:cNvSpPr txBox="1"/>
          <p:nvPr/>
        </p:nvSpPr>
        <p:spPr>
          <a:xfrm>
            <a:off x="2742068" y="28639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/-4y -5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742068" y="3300106"/>
            <a:ext cx="125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/-3y +10</a:t>
            </a:r>
          </a:p>
        </p:txBody>
      </p:sp>
      <p:pic>
        <p:nvPicPr>
          <p:cNvPr id="17410" name="Picture 2" descr="C:\Users\predji\AppData\Local\Microsoft\Windows\Temporary Internet Files\Content.IE5\RAOJUR9L\MC900028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2" y="1933857"/>
            <a:ext cx="1423636" cy="10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redji\AppData\Local\Microsoft\Windows\Temporary Internet Files\Content.IE5\RAOJUR9L\MC9004417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45" y="2943443"/>
            <a:ext cx="1174990" cy="11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bdélník 48">
            <a:extLst>
              <a:ext uri="{FF2B5EF4-FFF2-40B4-BE49-F238E27FC236}">
                <a16:creationId xmlns:a16="http://schemas.microsoft.com/office/drawing/2014/main" id="{4F68F20E-8479-45E2-AE61-0B83D39FD892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E7EA80-1B34-4D0B-ABD8-AF1E4EC89CD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8B1BB3-FC1C-4C27-9241-F54CF58D384D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ACF5149-F740-4344-9F04-040C6C5B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21BB7EB-F788-4D75-A892-10F9D22B0BB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3DF8E829-7BAF-4ABF-8081-4C80B7EAE0B5}"/>
              </a:ext>
            </a:extLst>
          </p:cNvPr>
          <p:cNvSpPr/>
          <p:nvPr/>
        </p:nvSpPr>
        <p:spPr>
          <a:xfrm>
            <a:off x="361505" y="3859622"/>
            <a:ext cx="350876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: doprava 53">
            <a:extLst>
              <a:ext uri="{FF2B5EF4-FFF2-40B4-BE49-F238E27FC236}">
                <a16:creationId xmlns:a16="http://schemas.microsoft.com/office/drawing/2014/main" id="{C5695CE9-8A2D-4D2B-9C45-7E0010777879}"/>
              </a:ext>
            </a:extLst>
          </p:cNvPr>
          <p:cNvSpPr/>
          <p:nvPr/>
        </p:nvSpPr>
        <p:spPr>
          <a:xfrm>
            <a:off x="147615" y="393841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45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496" y="620687"/>
            <a:ext cx="8856984" cy="8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15) Před třemi roky byl otec třikrát starší než syn. Za devět let bude jen dvakrát starší. Kolik je otci a synovi let?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808781" y="2185880"/>
            <a:ext cx="199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- 3  =  y - 3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38315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syn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otec … 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83462" y="4839543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y  = 6</a:t>
            </a:r>
          </a:p>
        </p:txBody>
      </p:sp>
      <p:cxnSp>
        <p:nvCxnSpPr>
          <p:cNvPr id="36" name="Přímá spojnice 35"/>
          <p:cNvCxnSpPr/>
          <p:nvPr/>
        </p:nvCxnSpPr>
        <p:spPr>
          <a:xfrm flipH="1">
            <a:off x="323528" y="306896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>
            <a:off x="323528" y="22092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499992" y="183600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3.15 - y = 6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771800" y="352800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-18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79713" y="1383159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4375390" y="5589240"/>
            <a:ext cx="4464496" cy="46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Otci je 39 let, synovi 15 let.</a:t>
            </a: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283968" y="3140968"/>
            <a:ext cx="3364962" cy="21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3.(15 – 3) = 39 – 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36 = 36</a:t>
            </a: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2.(15 + 9) = 39 + 9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48 = 48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521692" y="309600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- 9  = y - 3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83462" y="3528000"/>
            <a:ext cx="2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+ 18 = y + 9</a:t>
            </a:r>
          </a:p>
        </p:txBody>
      </p:sp>
      <p:cxnSp>
        <p:nvCxnSpPr>
          <p:cNvPr id="54" name="Přímá spojnice 53"/>
          <p:cNvCxnSpPr/>
          <p:nvPr/>
        </p:nvCxnSpPr>
        <p:spPr>
          <a:xfrm flipH="1">
            <a:off x="323528" y="482511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4663422" y="2564904"/>
            <a:ext cx="149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39</a:t>
            </a:r>
          </a:p>
        </p:txBody>
      </p:sp>
      <p:cxnSp>
        <p:nvCxnSpPr>
          <p:cNvPr id="56" name="Přímá spojnice 55"/>
          <p:cNvCxnSpPr/>
          <p:nvPr/>
        </p:nvCxnSpPr>
        <p:spPr>
          <a:xfrm flipH="1">
            <a:off x="281487" y="39867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95536" y="3986787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y = 6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72814" y="4392000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-9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771800" y="4392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51520" y="5235335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+ y = 9</a:t>
            </a:r>
          </a:p>
        </p:txBody>
      </p:sp>
      <p:cxnSp>
        <p:nvCxnSpPr>
          <p:cNvPr id="61" name="Přímá spojnice 60"/>
          <p:cNvCxnSpPr/>
          <p:nvPr/>
        </p:nvCxnSpPr>
        <p:spPr>
          <a:xfrm flipH="1">
            <a:off x="335716" y="56612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971600" y="5658900"/>
            <a:ext cx="127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15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499992" y="145516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y = 6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714519" y="26369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+ 9  =  y + 9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2771800" y="309600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+9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6432135" y="1836000"/>
            <a:ext cx="80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/-45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4631935" y="2196000"/>
            <a:ext cx="15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y = -39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432135" y="2196000"/>
            <a:ext cx="80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pic>
        <p:nvPicPr>
          <p:cNvPr id="37" name="Picture 2" descr="K:\Obrázky\Cliparty\PEOPLE\PEOP068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038838"/>
            <a:ext cx="1619673" cy="20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délník 38">
            <a:extLst>
              <a:ext uri="{FF2B5EF4-FFF2-40B4-BE49-F238E27FC236}">
                <a16:creationId xmlns:a16="http://schemas.microsoft.com/office/drawing/2014/main" id="{357266C5-8865-4D5B-8442-1F51976395B6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5CCF8F-8CF5-47B5-B135-B95D8DBE5A8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952B2D0-4E35-4AE9-91F6-AF68F5BC9E1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61C4F276-7F41-4175-9E3F-25545E04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05EE74-6667-49A9-A762-6C3D64EBD489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71919537-89EF-4B3C-9EFA-3BF7E10BD8C1}"/>
              </a:ext>
            </a:extLst>
          </p:cNvPr>
          <p:cNvSpPr/>
          <p:nvPr/>
        </p:nvSpPr>
        <p:spPr>
          <a:xfrm>
            <a:off x="179512" y="411916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EC90BB0-60FA-4554-8E69-59A0819411AF}"/>
              </a:ext>
            </a:extLst>
          </p:cNvPr>
          <p:cNvSpPr/>
          <p:nvPr/>
        </p:nvSpPr>
        <p:spPr>
          <a:xfrm>
            <a:off x="818704" y="4051007"/>
            <a:ext cx="435937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3AD0C4CB-6205-44A3-BA72-AE322D135CA3}"/>
              </a:ext>
            </a:extLst>
          </p:cNvPr>
          <p:cNvSpPr txBox="1"/>
          <p:nvPr/>
        </p:nvSpPr>
        <p:spPr>
          <a:xfrm>
            <a:off x="436625" y="2185878"/>
            <a:ext cx="126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3.(        )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5486FA6E-9040-4F9C-9E62-405B47312A42}"/>
              </a:ext>
            </a:extLst>
          </p:cNvPr>
          <p:cNvSpPr txBox="1"/>
          <p:nvPr/>
        </p:nvSpPr>
        <p:spPr>
          <a:xfrm>
            <a:off x="330299" y="2621814"/>
            <a:ext cx="136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         )</a:t>
            </a:r>
          </a:p>
        </p:txBody>
      </p:sp>
    </p:spTree>
    <p:extLst>
      <p:ext uri="{BB962C8B-B14F-4D97-AF65-F5344CB8AC3E}">
        <p14:creationId xmlns:p14="http://schemas.microsoft.com/office/powerpoint/2010/main" val="9458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7" grpId="0"/>
      <p:bldP spid="48" grpId="0"/>
      <p:bldP spid="49" grpId="0"/>
      <p:bldP spid="50" grpId="0" animBg="1"/>
      <p:bldP spid="51" grpId="0" animBg="1"/>
      <p:bldP spid="52" grpId="0"/>
      <p:bldP spid="53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38" grpId="0" animBg="1"/>
      <p:bldP spid="44" grpId="0" animBg="1"/>
      <p:bldP spid="46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véPole 29"/>
          <p:cNvSpPr txBox="1"/>
          <p:nvPr/>
        </p:nvSpPr>
        <p:spPr>
          <a:xfrm>
            <a:off x="457894" y="2175247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3.(x - 3) =  y - 3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3528" y="138315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syn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otec … 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83462" y="4839543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y  = 6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3528" y="306896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23528" y="22092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499992" y="183600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3.15 - y = 6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771800" y="352800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-18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979713" y="1383159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4283968" y="3140968"/>
            <a:ext cx="3364962" cy="21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3.(15 – 3) = 39 – 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36 = 36</a:t>
            </a: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2.(15 + 9) = 39 + 9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48 = 48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21692" y="309600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- 9  = y - 3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83462" y="3528000"/>
            <a:ext cx="2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+ 18 = y + 9</a:t>
            </a:r>
          </a:p>
        </p:txBody>
      </p:sp>
      <p:cxnSp>
        <p:nvCxnSpPr>
          <p:cNvPr id="53" name="Přímá spojnice 52"/>
          <p:cNvCxnSpPr/>
          <p:nvPr/>
        </p:nvCxnSpPr>
        <p:spPr>
          <a:xfrm flipH="1">
            <a:off x="323528" y="482511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663422" y="2564904"/>
            <a:ext cx="149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39</a:t>
            </a:r>
          </a:p>
        </p:txBody>
      </p:sp>
      <p:cxnSp>
        <p:nvCxnSpPr>
          <p:cNvPr id="55" name="Přímá spojnice 54"/>
          <p:cNvCxnSpPr/>
          <p:nvPr/>
        </p:nvCxnSpPr>
        <p:spPr>
          <a:xfrm flipH="1">
            <a:off x="281487" y="39867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395536" y="3986787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y = 6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72814" y="4392000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-9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771800" y="4392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51520" y="5235335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+ y = 9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H="1">
            <a:off x="335716" y="56612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971600" y="5658900"/>
            <a:ext cx="127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15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499992" y="145516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- y = 6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395536" y="26369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+ 9) =  y + 9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2771800" y="309600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+9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432135" y="1836000"/>
            <a:ext cx="80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/-45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631935" y="2196000"/>
            <a:ext cx="15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y = -39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6432135" y="2196000"/>
            <a:ext cx="80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4375390" y="5589240"/>
            <a:ext cx="4464496" cy="46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Otci je 39 let, synovi 15 let.</a:t>
            </a:r>
          </a:p>
        </p:txBody>
      </p:sp>
      <p:pic>
        <p:nvPicPr>
          <p:cNvPr id="32" name="Picture 2" descr="K:\Obrázky\Cliparty\PEOPLE\PEOP068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038838"/>
            <a:ext cx="1619673" cy="20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0E8D1544-3ED4-4747-AFBD-759D7F9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856984" cy="8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15) Před třemi roky byl otec třikrát starší než syn. Za devět let bude jen dvakrát starší. Kolik je otci a synovi let?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3859D304-EA7D-49F1-947F-685051045967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93A364-3CFC-4C6E-B0AA-809C25F504F6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79E54E-C5BC-4FB2-9ABE-74A5E8CA67A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F83E77BC-73C7-49A8-8CE5-AF36C117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86A2BD-E0CC-41B8-9A59-804BC26B7180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C9B1C97E-0F23-4BBF-B9FC-50253875A719}"/>
              </a:ext>
            </a:extLst>
          </p:cNvPr>
          <p:cNvSpPr/>
          <p:nvPr/>
        </p:nvSpPr>
        <p:spPr>
          <a:xfrm>
            <a:off x="818704" y="4051007"/>
            <a:ext cx="435937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: doprava 43">
            <a:extLst>
              <a:ext uri="{FF2B5EF4-FFF2-40B4-BE49-F238E27FC236}">
                <a16:creationId xmlns:a16="http://schemas.microsoft.com/office/drawing/2014/main" id="{B37617A1-1990-45A7-B820-F66E09D17544}"/>
              </a:ext>
            </a:extLst>
          </p:cNvPr>
          <p:cNvSpPr/>
          <p:nvPr/>
        </p:nvSpPr>
        <p:spPr>
          <a:xfrm>
            <a:off x="179512" y="411916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92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véPole 80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5496" y="620687"/>
            <a:ext cx="9073008" cy="8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16) Michal je o 9 let starší než jeho bratr Petr. Chlapci zjistili, že za 4 roky bude Petrův věk poloviční než Michalův. Kolik je oběma bratrům let?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883201" y="2185880"/>
            <a:ext cx="93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</a:t>
            </a: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323528" y="138315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Michal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… y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383462" y="4839543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 y  = 9</a:t>
            </a:r>
          </a:p>
        </p:txBody>
      </p:sp>
      <p:cxnSp>
        <p:nvCxnSpPr>
          <p:cNvPr id="88" name="Přímá spojnice 87"/>
          <p:cNvCxnSpPr/>
          <p:nvPr/>
        </p:nvCxnSpPr>
        <p:spPr>
          <a:xfrm flipH="1">
            <a:off x="323528" y="306896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 flipH="1">
            <a:off x="323528" y="22092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ovéPole 91"/>
          <p:cNvSpPr txBox="1"/>
          <p:nvPr/>
        </p:nvSpPr>
        <p:spPr>
          <a:xfrm>
            <a:off x="2771799" y="3501008"/>
            <a:ext cx="116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-2y -4</a:t>
            </a: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979713" y="1383159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5" name="Rectangle 18"/>
          <p:cNvSpPr>
            <a:spLocks noChangeArrowheads="1"/>
          </p:cNvSpPr>
          <p:nvPr/>
        </p:nvSpPr>
        <p:spPr bwMode="auto">
          <a:xfrm>
            <a:off x="4283968" y="5232750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Michalovi je 14 let, Petrovi 5 let</a:t>
            </a:r>
          </a:p>
        </p:txBody>
      </p:sp>
      <p:sp>
        <p:nvSpPr>
          <p:cNvPr id="96" name="Rectangle 18"/>
          <p:cNvSpPr>
            <a:spLocks noChangeArrowheads="1"/>
          </p:cNvSpPr>
          <p:nvPr/>
        </p:nvSpPr>
        <p:spPr bwMode="auto">
          <a:xfrm>
            <a:off x="4375390" y="3284983"/>
            <a:ext cx="3364962" cy="18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14 = 5 + 9</a:t>
            </a: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14 + 4 = (5 + 4).2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18 = 18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ovéPole 97"/>
          <p:cNvSpPr txBox="1"/>
          <p:nvPr/>
        </p:nvSpPr>
        <p:spPr>
          <a:xfrm>
            <a:off x="872563" y="3083233"/>
            <a:ext cx="13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+ 9</a:t>
            </a:r>
          </a:p>
        </p:txBody>
      </p:sp>
      <p:sp>
        <p:nvSpPr>
          <p:cNvPr id="99" name="TextovéPole 98"/>
          <p:cNvSpPr txBox="1"/>
          <p:nvPr/>
        </p:nvSpPr>
        <p:spPr>
          <a:xfrm>
            <a:off x="383462" y="3515281"/>
            <a:ext cx="2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+ 4 = 2y + 8</a:t>
            </a:r>
          </a:p>
        </p:txBody>
      </p:sp>
      <p:cxnSp>
        <p:nvCxnSpPr>
          <p:cNvPr id="100" name="Přímá spojnice 99"/>
          <p:cNvCxnSpPr/>
          <p:nvPr/>
        </p:nvCxnSpPr>
        <p:spPr>
          <a:xfrm flipH="1">
            <a:off x="323528" y="482511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/>
          <p:cNvSpPr txBox="1"/>
          <p:nvPr/>
        </p:nvSpPr>
        <p:spPr>
          <a:xfrm>
            <a:off x="4245325" y="192358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14</a:t>
            </a:r>
          </a:p>
        </p:txBody>
      </p:sp>
      <p:cxnSp>
        <p:nvCxnSpPr>
          <p:cNvPr id="102" name="Přímá spojnice 101"/>
          <p:cNvCxnSpPr/>
          <p:nvPr/>
        </p:nvCxnSpPr>
        <p:spPr>
          <a:xfrm flipH="1">
            <a:off x="281487" y="39867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/>
          <p:nvPr/>
        </p:nvSpPr>
        <p:spPr>
          <a:xfrm>
            <a:off x="395536" y="3986787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9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372814" y="4403900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- 2y = 4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2771800" y="4384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106" name="TextovéPole 105"/>
          <p:cNvSpPr txBox="1"/>
          <p:nvPr/>
        </p:nvSpPr>
        <p:spPr>
          <a:xfrm>
            <a:off x="251520" y="5235335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+ 2y = -4</a:t>
            </a:r>
          </a:p>
        </p:txBody>
      </p:sp>
      <p:cxnSp>
        <p:nvCxnSpPr>
          <p:cNvPr id="107" name="Přímá spojnice 106"/>
          <p:cNvCxnSpPr/>
          <p:nvPr/>
        </p:nvCxnSpPr>
        <p:spPr>
          <a:xfrm flipH="1">
            <a:off x="335716" y="56612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989493" y="5658900"/>
            <a:ext cx="127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5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4499992" y="148778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- 5 = 9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342371" y="26369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+ 4  =  y + 4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14700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predji\AppData\Local\Microsoft\Windows\Temporary Internet Files\Content.IE5\A9CFHSPA\MP9004424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95427"/>
            <a:ext cx="2160240" cy="12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E3E01BA3-1A99-4A46-963A-0530CDABD3F1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294972-58B1-4A4D-A617-DB74A2F3D321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C00AFA-84FC-4E4F-84E0-67CECF6937AD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F20C7F76-EEC2-4982-94F2-17667AA2A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6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F955BC-F9CC-42EB-8AF8-F243F1E1948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4250A0A0-AF34-4713-8A37-FA38CB8CC38D}"/>
              </a:ext>
            </a:extLst>
          </p:cNvPr>
          <p:cNvSpPr/>
          <p:nvPr/>
        </p:nvSpPr>
        <p:spPr>
          <a:xfrm>
            <a:off x="115717" y="2354160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6A80463-6C29-49A3-9B86-1D20CA76E3A5}"/>
              </a:ext>
            </a:extLst>
          </p:cNvPr>
          <p:cNvSpPr/>
          <p:nvPr/>
        </p:nvSpPr>
        <p:spPr>
          <a:xfrm>
            <a:off x="372138" y="4061639"/>
            <a:ext cx="329613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9D6B87-EDB0-40AF-89C9-6BF3AB630917}"/>
              </a:ext>
            </a:extLst>
          </p:cNvPr>
          <p:cNvSpPr txBox="1"/>
          <p:nvPr/>
        </p:nvSpPr>
        <p:spPr>
          <a:xfrm>
            <a:off x="1584944" y="2217778"/>
            <a:ext cx="59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+ 9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58BA42C-B699-4DC6-A8DF-B22ED84743EC}"/>
              </a:ext>
            </a:extLst>
          </p:cNvPr>
          <p:cNvSpPr txBox="1"/>
          <p:nvPr/>
        </p:nvSpPr>
        <p:spPr>
          <a:xfrm>
            <a:off x="2814331" y="3075706"/>
            <a:ext cx="71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-y 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B363F0C-2F59-4373-8A45-8C7250913861}"/>
              </a:ext>
            </a:extLst>
          </p:cNvPr>
          <p:cNvSpPr txBox="1"/>
          <p:nvPr/>
        </p:nvSpPr>
        <p:spPr>
          <a:xfrm>
            <a:off x="1363104" y="2636914"/>
            <a:ext cx="16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        ).2</a:t>
            </a:r>
          </a:p>
        </p:txBody>
      </p:sp>
    </p:spTree>
    <p:extLst>
      <p:ext uri="{BB962C8B-B14F-4D97-AF65-F5344CB8AC3E}">
        <p14:creationId xmlns:p14="http://schemas.microsoft.com/office/powerpoint/2010/main" val="20813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7" grpId="0"/>
      <p:bldP spid="92" grpId="0"/>
      <p:bldP spid="94" grpId="0"/>
      <p:bldP spid="95" grpId="0" animBg="1"/>
      <p:bldP spid="96" grpId="0" animBg="1"/>
      <p:bldP spid="98" grpId="0"/>
      <p:bldP spid="99" grpId="0"/>
      <p:bldP spid="101" grpId="0"/>
      <p:bldP spid="103" grpId="0"/>
      <p:bldP spid="104" grpId="0"/>
      <p:bldP spid="105" grpId="0"/>
      <p:bldP spid="106" grpId="0"/>
      <p:bldP spid="108" grpId="0"/>
      <p:bldP spid="110" grpId="0"/>
      <p:bldP spid="111" grpId="0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3528" y="138315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Michal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… y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1979713" y="1383159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4283968" y="5232750"/>
            <a:ext cx="446449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Michalovi je 14 let, Petrovi 5 let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4375390" y="3284983"/>
            <a:ext cx="3364962" cy="18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14 = 5 + 9</a:t>
            </a:r>
          </a:p>
          <a:p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14 + 4 = (5 + 4).2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18 = 18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predji\AppData\Local\Microsoft\Windows\Temporary Internet Files\Content.IE5\A9CFHSPA\MP900442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95427"/>
            <a:ext cx="2160240" cy="12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BDED3B59-1E2C-498F-9B83-8FBDB3EB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73008" cy="8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16) Michal je o 9 let starší než jeho bratr Petr. Chlapci zjistili, že za 4 roky bude Petrův věk poloviční než Michalův. Kolik je oběma bratrům let?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E350840-39A9-4FA0-B0FA-3AD9C1CC48F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ADA39C-80A1-40F5-9CC1-9EFB4573E08D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CDA03D6-20F1-47A1-B575-266B66C9CDF7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4A1CC738-7284-42B2-92C8-57F7F228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A59130-905F-431D-B8CB-45AE88C702F5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7FD4E41-6558-40A3-A83D-B6ED61975051}"/>
              </a:ext>
            </a:extLst>
          </p:cNvPr>
          <p:cNvSpPr txBox="1"/>
          <p:nvPr/>
        </p:nvSpPr>
        <p:spPr>
          <a:xfrm>
            <a:off x="4245325" y="192358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14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B57D8F3-5C1F-4B09-9487-47A1C31511A9}"/>
              </a:ext>
            </a:extLst>
          </p:cNvPr>
          <p:cNvSpPr txBox="1"/>
          <p:nvPr/>
        </p:nvSpPr>
        <p:spPr>
          <a:xfrm>
            <a:off x="4499992" y="148778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- 5 = 9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0240929-A8C6-403D-BA40-58881EDC3586}"/>
              </a:ext>
            </a:extLst>
          </p:cNvPr>
          <p:cNvSpPr txBox="1"/>
          <p:nvPr/>
        </p:nvSpPr>
        <p:spPr>
          <a:xfrm>
            <a:off x="883201" y="2185880"/>
            <a:ext cx="93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DD528439-7CAD-4BCD-A28B-46588F40A7F8}"/>
              </a:ext>
            </a:extLst>
          </p:cNvPr>
          <p:cNvSpPr txBox="1"/>
          <p:nvPr/>
        </p:nvSpPr>
        <p:spPr>
          <a:xfrm>
            <a:off x="383462" y="4839543"/>
            <a:ext cx="196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 y  = 9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ABCFBB32-3D44-4312-AFDE-242D86AB6503}"/>
              </a:ext>
            </a:extLst>
          </p:cNvPr>
          <p:cNvCxnSpPr/>
          <p:nvPr/>
        </p:nvCxnSpPr>
        <p:spPr>
          <a:xfrm flipH="1">
            <a:off x="323528" y="220923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79CC4CA-373A-4CE2-9881-B70F782C3BB2}"/>
              </a:ext>
            </a:extLst>
          </p:cNvPr>
          <p:cNvSpPr txBox="1"/>
          <p:nvPr/>
        </p:nvSpPr>
        <p:spPr>
          <a:xfrm>
            <a:off x="2771799" y="3501008"/>
            <a:ext cx="116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-2y -4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82D40EB-3082-42F2-BA38-F52A8A05C44E}"/>
              </a:ext>
            </a:extLst>
          </p:cNvPr>
          <p:cNvSpPr txBox="1"/>
          <p:nvPr/>
        </p:nvSpPr>
        <p:spPr>
          <a:xfrm>
            <a:off x="872563" y="3083233"/>
            <a:ext cx="13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+ 9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0B7B1BB-D57B-45B8-B6C8-A45ECFB77E87}"/>
              </a:ext>
            </a:extLst>
          </p:cNvPr>
          <p:cNvSpPr txBox="1"/>
          <p:nvPr/>
        </p:nvSpPr>
        <p:spPr>
          <a:xfrm>
            <a:off x="383462" y="3515281"/>
            <a:ext cx="23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+ 4 = 2y + 8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170851C6-B085-4813-95E4-4FC1EF0D8FC8}"/>
              </a:ext>
            </a:extLst>
          </p:cNvPr>
          <p:cNvCxnSpPr/>
          <p:nvPr/>
        </p:nvCxnSpPr>
        <p:spPr>
          <a:xfrm flipH="1">
            <a:off x="323528" y="482511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ED1B1F2E-D5D5-4A68-B908-A41D934B9EC4}"/>
              </a:ext>
            </a:extLst>
          </p:cNvPr>
          <p:cNvCxnSpPr/>
          <p:nvPr/>
        </p:nvCxnSpPr>
        <p:spPr>
          <a:xfrm flipH="1">
            <a:off x="281487" y="39867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95DE45A1-5879-4570-8012-6BCE674626EB}"/>
              </a:ext>
            </a:extLst>
          </p:cNvPr>
          <p:cNvSpPr txBox="1"/>
          <p:nvPr/>
        </p:nvSpPr>
        <p:spPr>
          <a:xfrm>
            <a:off x="395536" y="3986787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9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168EC2B3-5B2A-481E-BC2A-9B2DE2AEBB39}"/>
              </a:ext>
            </a:extLst>
          </p:cNvPr>
          <p:cNvSpPr txBox="1"/>
          <p:nvPr/>
        </p:nvSpPr>
        <p:spPr>
          <a:xfrm>
            <a:off x="372814" y="4403900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- 2y = 4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B39AF191-BA7A-4A04-B4F9-6419016030E7}"/>
              </a:ext>
            </a:extLst>
          </p:cNvPr>
          <p:cNvSpPr txBox="1"/>
          <p:nvPr/>
        </p:nvSpPr>
        <p:spPr>
          <a:xfrm>
            <a:off x="2771800" y="4384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A3A8D2E7-A7F8-44AE-B810-17CBC356894F}"/>
              </a:ext>
            </a:extLst>
          </p:cNvPr>
          <p:cNvSpPr txBox="1"/>
          <p:nvPr/>
        </p:nvSpPr>
        <p:spPr>
          <a:xfrm>
            <a:off x="251520" y="5235335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+ 2y = -4</a:t>
            </a: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861E29A9-378E-44E8-B0AF-CA112504DD79}"/>
              </a:ext>
            </a:extLst>
          </p:cNvPr>
          <p:cNvCxnSpPr/>
          <p:nvPr/>
        </p:nvCxnSpPr>
        <p:spPr>
          <a:xfrm flipH="1">
            <a:off x="335716" y="56612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E5BE4ED8-BB38-4EA9-8845-2A90372BE409}"/>
              </a:ext>
            </a:extLst>
          </p:cNvPr>
          <p:cNvSpPr txBox="1"/>
          <p:nvPr/>
        </p:nvSpPr>
        <p:spPr>
          <a:xfrm>
            <a:off x="989493" y="5658900"/>
            <a:ext cx="127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5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7782ED7C-ABE2-43E4-9C23-AB788FEC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14700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Šipka: doprava 75">
            <a:extLst>
              <a:ext uri="{FF2B5EF4-FFF2-40B4-BE49-F238E27FC236}">
                <a16:creationId xmlns:a16="http://schemas.microsoft.com/office/drawing/2014/main" id="{31C2A55E-2754-41B5-AC84-51927C11CC5A}"/>
              </a:ext>
            </a:extLst>
          </p:cNvPr>
          <p:cNvSpPr/>
          <p:nvPr/>
        </p:nvSpPr>
        <p:spPr>
          <a:xfrm>
            <a:off x="115717" y="2354160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ED181ACF-8B09-4518-B9CB-336B81347893}"/>
              </a:ext>
            </a:extLst>
          </p:cNvPr>
          <p:cNvSpPr/>
          <p:nvPr/>
        </p:nvSpPr>
        <p:spPr>
          <a:xfrm>
            <a:off x="372138" y="4061639"/>
            <a:ext cx="329613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79FF46C1-DF5D-4FBB-9FB5-32AD65E59185}"/>
              </a:ext>
            </a:extLst>
          </p:cNvPr>
          <p:cNvSpPr txBox="1"/>
          <p:nvPr/>
        </p:nvSpPr>
        <p:spPr>
          <a:xfrm>
            <a:off x="1584944" y="2217778"/>
            <a:ext cx="59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+ 9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F35593A8-280B-44D3-B18B-F3C6DD00C5EC}"/>
              </a:ext>
            </a:extLst>
          </p:cNvPr>
          <p:cNvSpPr txBox="1"/>
          <p:nvPr/>
        </p:nvSpPr>
        <p:spPr>
          <a:xfrm>
            <a:off x="2814331" y="3075706"/>
            <a:ext cx="71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-y </a:t>
            </a:r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ED7228E4-E70B-453D-82AF-4FA04352A207}"/>
              </a:ext>
            </a:extLst>
          </p:cNvPr>
          <p:cNvCxnSpPr/>
          <p:nvPr/>
        </p:nvCxnSpPr>
        <p:spPr>
          <a:xfrm flipH="1">
            <a:off x="323528" y="306896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9F1ADA9F-F926-441C-8F57-75400032EF05}"/>
              </a:ext>
            </a:extLst>
          </p:cNvPr>
          <p:cNvSpPr txBox="1"/>
          <p:nvPr/>
        </p:nvSpPr>
        <p:spPr>
          <a:xfrm>
            <a:off x="342371" y="26369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+ 4  =  y + 4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E7D2AB65-F609-4F11-9676-DBC20DF00B4F}"/>
              </a:ext>
            </a:extLst>
          </p:cNvPr>
          <p:cNvSpPr txBox="1"/>
          <p:nvPr/>
        </p:nvSpPr>
        <p:spPr>
          <a:xfrm>
            <a:off x="1363104" y="2636914"/>
            <a:ext cx="16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        ).2</a:t>
            </a:r>
          </a:p>
        </p:txBody>
      </p:sp>
    </p:spTree>
    <p:extLst>
      <p:ext uri="{BB962C8B-B14F-4D97-AF65-F5344CB8AC3E}">
        <p14:creationId xmlns:p14="http://schemas.microsoft.com/office/powerpoint/2010/main" val="354680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3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17) Jana s Petrou byli v cukrárně na zmrzlině. Jana si koupila 2 kopečky vanilkové a 3 kopečky čokoládové a platila 41 Kč. Petra naopak 3 kopečky vanilkové a 2 kopečky čokoládové a platila 39 Kč. Kolik Kč stál kopeček vanilkové a kolik kopeček čokoládové? 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383463" y="274449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+ 3y = 41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323527" y="1936699"/>
            <a:ext cx="35283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vanilková … x  Kč/kop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čokoládová … y  Kč/kop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83463" y="3160835"/>
            <a:ext cx="182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+ 2y = 39 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1103542" y="4485684"/>
            <a:ext cx="17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5y = 45 </a:t>
            </a:r>
          </a:p>
        </p:txBody>
      </p:sp>
      <p:cxnSp>
        <p:nvCxnSpPr>
          <p:cNvPr id="79" name="Přímá spojnice 78"/>
          <p:cNvCxnSpPr/>
          <p:nvPr/>
        </p:nvCxnSpPr>
        <p:spPr>
          <a:xfrm flipH="1">
            <a:off x="323528" y="359288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 flipH="1">
            <a:off x="323528" y="276277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815510" y="484572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9 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323528" y="542178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+ 3.9 = 41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2771800" y="44856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/:5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2771800" y="54217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/-27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1073574" y="6351711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7</a:t>
            </a: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3635896" y="194313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7" name="Rectangle 18"/>
          <p:cNvSpPr>
            <a:spLocks noChangeArrowheads="1"/>
          </p:cNvSpPr>
          <p:nvPr/>
        </p:nvSpPr>
        <p:spPr bwMode="auto">
          <a:xfrm>
            <a:off x="3851920" y="5232750"/>
            <a:ext cx="518457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Vanilková stála 7 Kč, čokoládová 9 Kč.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4375390" y="3774608"/>
            <a:ext cx="3364962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2.7 + 3.9 = 14 + 27 = 41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3.7 + 2.9 = 21 + 18 = 39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2771800" y="27444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2771800" y="315900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/.(-2)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383463" y="3607156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+ 9y = 123</a:t>
            </a:r>
          </a:p>
        </p:txBody>
      </p:sp>
      <p:sp>
        <p:nvSpPr>
          <p:cNvPr id="92" name="TextovéPole 91"/>
          <p:cNvSpPr txBox="1"/>
          <p:nvPr/>
        </p:nvSpPr>
        <p:spPr>
          <a:xfrm>
            <a:off x="383462" y="4039204"/>
            <a:ext cx="25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-6x - 4y = -78 </a:t>
            </a:r>
          </a:p>
        </p:txBody>
      </p:sp>
      <p:cxnSp>
        <p:nvCxnSpPr>
          <p:cNvPr id="93" name="Přímá spojnice 92"/>
          <p:cNvCxnSpPr/>
          <p:nvPr/>
        </p:nvCxnSpPr>
        <p:spPr>
          <a:xfrm flipH="1">
            <a:off x="323528" y="44712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ovéPole 93"/>
          <p:cNvSpPr txBox="1"/>
          <p:nvPr/>
        </p:nvSpPr>
        <p:spPr>
          <a:xfrm>
            <a:off x="323528" y="588059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2x = 14</a:t>
            </a:r>
          </a:p>
        </p:txBody>
      </p:sp>
      <p:sp>
        <p:nvSpPr>
          <p:cNvPr id="95" name="TextovéPole 94"/>
          <p:cNvSpPr txBox="1"/>
          <p:nvPr/>
        </p:nvSpPr>
        <p:spPr>
          <a:xfrm>
            <a:off x="2771800" y="58805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pic>
        <p:nvPicPr>
          <p:cNvPr id="15362" name="Picture 2" descr="C:\Users\predji\AppData\Local\Microsoft\Windows\Temporary Internet Files\Content.IE5\RAOJUR9L\MC9003520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34" y="1606583"/>
            <a:ext cx="882642" cy="15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predji\AppData\Local\Microsoft\Windows\Temporary Internet Files\Content.IE5\RAOJUR9L\MC9003520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94" y="2157663"/>
            <a:ext cx="884810" cy="1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CB0F4D62-FF5D-4843-9118-BDA6E3B2B92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7EE172-14F6-46B8-9087-50A2392301D4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8EF1540-FBD0-4187-9414-AEE9DC132723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978EA9C3-09C5-4594-8FA6-3F09BD94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6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C298A8-14DB-49D0-9C8F-E956B16381D5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7E548D5B-2709-4729-AC94-8F54615AFB6D}"/>
              </a:ext>
            </a:extLst>
          </p:cNvPr>
          <p:cNvSpPr/>
          <p:nvPr/>
        </p:nvSpPr>
        <p:spPr>
          <a:xfrm>
            <a:off x="168880" y="2896422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94B4AC93-0D92-4CCB-9DC5-AC55C8F072AF}"/>
              </a:ext>
            </a:extLst>
          </p:cNvPr>
          <p:cNvSpPr/>
          <p:nvPr/>
        </p:nvSpPr>
        <p:spPr>
          <a:xfrm>
            <a:off x="414668" y="2796366"/>
            <a:ext cx="425304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9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/>
      <p:bldP spid="94" grpId="0"/>
      <p:bldP spid="95" grpId="0"/>
      <p:bldP spid="39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383463" y="274449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+ 3y = 41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23527" y="1936699"/>
            <a:ext cx="35283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vanilková … x  Kč/kop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čokoládová … y  Kč/kop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3" y="3160835"/>
            <a:ext cx="182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+ 2y = 39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103542" y="4485684"/>
            <a:ext cx="17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5y = 45 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3528" y="359288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23528" y="276277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815510" y="484572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9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23528" y="542178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+ 3.9 = 41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771800" y="44856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/:5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771800" y="54217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/-27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73574" y="6351711"/>
            <a:ext cx="105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7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635896" y="1943130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3851920" y="5232750"/>
            <a:ext cx="5184576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Vanilková stála 7 Kč, čokoládová 9 Kč.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4375390" y="3774608"/>
            <a:ext cx="3364962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2.7 + 3.9 = 14 + 27 = 41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3.7 + 2.9 = 21 + 18 = 39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771800" y="27444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/.3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771800" y="315900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/.(-2)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83463" y="3607156"/>
            <a:ext cx="238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+ 9y = 123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83462" y="4039204"/>
            <a:ext cx="25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-6x - 4y = -78 </a:t>
            </a:r>
          </a:p>
        </p:txBody>
      </p:sp>
      <p:cxnSp>
        <p:nvCxnSpPr>
          <p:cNvPr id="58" name="Přímá spojnice 57"/>
          <p:cNvCxnSpPr/>
          <p:nvPr/>
        </p:nvCxnSpPr>
        <p:spPr>
          <a:xfrm flipH="1">
            <a:off x="323528" y="44712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23528" y="588059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2x = 14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2771800" y="58805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pic>
        <p:nvPicPr>
          <p:cNvPr id="31" name="Picture 2" descr="C:\Users\predji\AppData\Local\Microsoft\Windows\Temporary Internet Files\Content.IE5\RAOJUR9L\MC9003520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34" y="1606583"/>
            <a:ext cx="882642" cy="15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predji\AppData\Local\Microsoft\Windows\Temporary Internet Files\Content.IE5\RAOJUR9L\MC9003520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94" y="2157663"/>
            <a:ext cx="884810" cy="1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3CD0149F-D5B0-4B9F-8441-3D9B86FC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3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17) Jana s Petrou byli v cukrárně na zmrzlině. Jana si koupila 2 kopečky vanilkové a 3 kopečky čokoládové a platila 41 Kč. Petra naopak 3 kopečky vanilkové a 2 kopečky čokoládové a platila 39 Kč. Kolik Kč stál kopeček vanilkové a kolik kopeček čokoládové? 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8C922EB-00BA-4DD9-93F1-275D1AB91A87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4ECADE-41F4-48C9-ADB7-EC185717A62B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C34FC3D-349A-4786-A75A-AE863E280E79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54D8C339-552F-4763-89AB-07F95BAFD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4D4204-8413-4372-B4C6-74B782F1F20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DB6012D7-3A10-408D-AEA8-307D5F00268B}"/>
              </a:ext>
            </a:extLst>
          </p:cNvPr>
          <p:cNvSpPr/>
          <p:nvPr/>
        </p:nvSpPr>
        <p:spPr>
          <a:xfrm>
            <a:off x="414668" y="2796366"/>
            <a:ext cx="425304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: doprava 43">
            <a:extLst>
              <a:ext uri="{FF2B5EF4-FFF2-40B4-BE49-F238E27FC236}">
                <a16:creationId xmlns:a16="http://schemas.microsoft.com/office/drawing/2014/main" id="{2B2E60B6-747E-441C-B41B-1A04BDF3371F}"/>
              </a:ext>
            </a:extLst>
          </p:cNvPr>
          <p:cNvSpPr/>
          <p:nvPr/>
        </p:nvSpPr>
        <p:spPr>
          <a:xfrm>
            <a:off x="168880" y="2896422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88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véPole 26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5496" y="620687"/>
            <a:ext cx="8856984" cy="1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18) Petr říká klukům na fotbalovém tréninku: „ když dám letos ještě jeden gól, budu mít polovinu střelených gólů než loni“. Kolik gólů zatím Petr letos vstřelil, když dohromady s loňským rokem jich má 35?  </a:t>
            </a:r>
          </a:p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77768" y="2895327"/>
            <a:ext cx="126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  = 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59532" y="206084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letos … x  gólů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loni … y  gólů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349534" y="5988076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11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59532" y="375942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59532" y="285293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807804" y="375942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-2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660232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/-11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91781" y="2060848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4283968" y="5661248"/>
            <a:ext cx="432048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zatím letos vstřelil 11 gólů.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07499" y="378004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 = y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83518" y="4212040"/>
            <a:ext cx="235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+ y = 35</a:t>
            </a:r>
          </a:p>
        </p:txBody>
      </p:sp>
      <p:cxnSp>
        <p:nvCxnSpPr>
          <p:cNvPr id="54" name="Přímá spojnice 59"/>
          <p:cNvCxnSpPr/>
          <p:nvPr/>
        </p:nvCxnSpPr>
        <p:spPr>
          <a:xfrm flipH="1">
            <a:off x="359532" y="551557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4644008" y="256490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24</a:t>
            </a:r>
          </a:p>
        </p:txBody>
      </p:sp>
      <p:cxnSp>
        <p:nvCxnSpPr>
          <p:cNvPr id="56" name="Přímá spojnice 62"/>
          <p:cNvCxnSpPr/>
          <p:nvPr/>
        </p:nvCxnSpPr>
        <p:spPr>
          <a:xfrm flipH="1">
            <a:off x="317491" y="467725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780947" y="467725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-2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840866" y="509436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35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499992" y="21328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11 +  y  = 35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572000" y="352762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2.(11 + 1) = 24</a:t>
            </a:r>
          </a:p>
        </p:txBody>
      </p:sp>
      <p:graphicFrame>
        <p:nvGraphicFramePr>
          <p:cNvPr id="61" name="Objek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59600"/>
              </p:ext>
            </p:extLst>
          </p:nvPr>
        </p:nvGraphicFramePr>
        <p:xfrm>
          <a:off x="4514850" y="341967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1967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ovéPole 67"/>
          <p:cNvSpPr txBox="1"/>
          <p:nvPr/>
        </p:nvSpPr>
        <p:spPr>
          <a:xfrm>
            <a:off x="4572000" y="44667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11 + 24  = 35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187624" y="5556028"/>
            <a:ext cx="13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33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699792" y="55172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863588" y="3327375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35</a:t>
            </a:r>
          </a:p>
        </p:txBody>
      </p:sp>
      <p:pic>
        <p:nvPicPr>
          <p:cNvPr id="31" name="Picture 7" descr="C:\Users\predji\AppData\Local\Microsoft\Windows\Temporary Internet Files\Content.IE5\A5QVTU36\MC9004336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3899" y="1536142"/>
            <a:ext cx="17875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>
            <a:extLst>
              <a:ext uri="{FF2B5EF4-FFF2-40B4-BE49-F238E27FC236}">
                <a16:creationId xmlns:a16="http://schemas.microsoft.com/office/drawing/2014/main" id="{0CEB8798-0FFE-42AD-A8EB-FFCA345B9313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E22F3F-B45B-421F-AAED-2A23AFABDA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B8D14C-3C4B-4F9F-9B5C-2620B4D24402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4D404074-3D84-4663-8EFF-E137F252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205E4F7-0B9F-4D16-8FC9-50B546C694FE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3" name="Šipka: doprava 42">
            <a:extLst>
              <a:ext uri="{FF2B5EF4-FFF2-40B4-BE49-F238E27FC236}">
                <a16:creationId xmlns:a16="http://schemas.microsoft.com/office/drawing/2014/main" id="{FF035093-35D2-4D69-9D4D-97B93F3A91A1}"/>
              </a:ext>
            </a:extLst>
          </p:cNvPr>
          <p:cNvSpPr/>
          <p:nvPr/>
        </p:nvSpPr>
        <p:spPr>
          <a:xfrm>
            <a:off x="243308" y="349184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4F7B60FF-DE50-412C-BE2A-FD3247692FC6}"/>
              </a:ext>
            </a:extLst>
          </p:cNvPr>
          <p:cNvSpPr/>
          <p:nvPr/>
        </p:nvSpPr>
        <p:spPr>
          <a:xfrm>
            <a:off x="1158947" y="4742124"/>
            <a:ext cx="48910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C01356F-3B8B-4C3D-BE92-9443520D2322}"/>
              </a:ext>
            </a:extLst>
          </p:cNvPr>
          <p:cNvSpPr txBox="1"/>
          <p:nvPr/>
        </p:nvSpPr>
        <p:spPr>
          <a:xfrm>
            <a:off x="437712" y="2890236"/>
            <a:ext cx="139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        )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D49894A-9A68-468F-BC18-1CAF7DD8BEAB}"/>
              </a:ext>
            </a:extLst>
          </p:cNvPr>
          <p:cNvSpPr txBox="1"/>
          <p:nvPr/>
        </p:nvSpPr>
        <p:spPr>
          <a:xfrm>
            <a:off x="1841936" y="2875192"/>
            <a:ext cx="53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0195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47" grpId="0"/>
      <p:bldP spid="48" grpId="0"/>
      <p:bldP spid="49" grpId="0"/>
      <p:bldP spid="50" grpId="0" animBg="1"/>
      <p:bldP spid="52" grpId="0"/>
      <p:bldP spid="53" grpId="0"/>
      <p:bldP spid="55" grpId="0"/>
      <p:bldP spid="57" grpId="0"/>
      <p:bldP spid="58" grpId="0"/>
      <p:bldP spid="59" grpId="0"/>
      <p:bldP spid="60" grpId="0"/>
      <p:bldP spid="68" grpId="0"/>
      <p:bldP spid="74" grpId="0"/>
      <p:bldP spid="75" grpId="0"/>
      <p:bldP spid="38" grpId="0"/>
      <p:bldP spid="4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5496" y="620687"/>
            <a:ext cx="8964488" cy="144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Př. V E-shopu jsme objednali 10 počítačových myší a 5 klávesnic za celkovou cenu 1 600 Kč. Protože nakonec neměli na skladě požadované množství zboží, doručili nám pouze 8 myší a 3 klávesnice, přičemž jsme ušetřili celkem 440 Kč. Jaká byla cena 1 myši?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56417" y="3055476"/>
            <a:ext cx="278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10x + 5y  = 1 600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527" y="2263388"/>
            <a:ext cx="30150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cena 1 myši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cena 1 klávesnice …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21247" y="3487524"/>
                <a:ext cx="2217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x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  <a:cs typeface="Times New Roman" pitchFamily="18" charset="0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44</m:t>
                      </m:r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7" y="3487524"/>
                <a:ext cx="2217650" cy="461665"/>
              </a:xfrm>
              <a:prstGeom prst="rect">
                <a:avLst/>
              </a:prstGeom>
              <a:blipFill>
                <a:blip r:embed="rId2"/>
                <a:stretch>
                  <a:fillRect l="-824"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 flipH="1">
            <a:off x="323528" y="3991580"/>
            <a:ext cx="25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323528" y="3089463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019956" y="546234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 = 120 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594249" y="3506886"/>
            <a:ext cx="23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+ 2.120 = 440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133306" y="5022614"/>
            <a:ext cx="99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/:(-5)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6910579" y="348789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/-240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117404" y="2263388"/>
            <a:ext cx="139080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Kč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 Kč</a:t>
            </a: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4220172" y="6269903"/>
            <a:ext cx="4583586" cy="4498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Cena jedné myši byla 100 Kč.</a:t>
            </a: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4008473" y="4843137"/>
            <a:ext cx="5231219" cy="1419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10.100 + 5.120 = 1 000 + 600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1 600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2.100 + 2.120 = 200 + 240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440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3260900" y="34914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/.(-5)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456911" y="4063588"/>
            <a:ext cx="292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10x + 5y = 1 600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31729" y="4495636"/>
            <a:ext cx="298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-10x - 10 y = -2 200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5116679" y="437259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100</a:t>
            </a:r>
          </a:p>
        </p:txBody>
      </p:sp>
      <p:cxnSp>
        <p:nvCxnSpPr>
          <p:cNvPr id="77" name="Přímá spojnice 76"/>
          <p:cNvCxnSpPr/>
          <p:nvPr/>
        </p:nvCxnSpPr>
        <p:spPr>
          <a:xfrm flipH="1">
            <a:off x="281487" y="4927684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1207964" y="499969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-5y = -600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4989092" y="3045936"/>
            <a:ext cx="219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+ 2y = 440</a:t>
            </a:r>
          </a:p>
        </p:txBody>
      </p:sp>
      <p:sp>
        <p:nvSpPr>
          <p:cNvPr id="108" name="Obdélník 107">
            <a:extLst>
              <a:ext uri="{FF2B5EF4-FFF2-40B4-BE49-F238E27FC236}">
                <a16:creationId xmlns:a16="http://schemas.microsoft.com/office/drawing/2014/main" id="{DFC9015C-E211-47B6-92A3-708CF21C8DF2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C40274-FD84-4AC2-A75E-BA03BED3109A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A43900-1AE8-4D0A-943F-77DED12C3D2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8B54024F-DA79-4708-8E4E-93A3EBB8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12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80AF89-D5F7-43DE-9B1B-B41A33C35185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13" name="Šipka: doprava 112">
            <a:extLst>
              <a:ext uri="{FF2B5EF4-FFF2-40B4-BE49-F238E27FC236}">
                <a16:creationId xmlns:a16="http://schemas.microsoft.com/office/drawing/2014/main" id="{9BD6B3A6-6142-4598-8709-A60F349BDF2B}"/>
              </a:ext>
            </a:extLst>
          </p:cNvPr>
          <p:cNvSpPr/>
          <p:nvPr/>
        </p:nvSpPr>
        <p:spPr>
          <a:xfrm>
            <a:off x="158242" y="365134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bdélník 113">
            <a:extLst>
              <a:ext uri="{FF2B5EF4-FFF2-40B4-BE49-F238E27FC236}">
                <a16:creationId xmlns:a16="http://schemas.microsoft.com/office/drawing/2014/main" id="{248DA118-78B9-4421-AC70-09F5F7085DB6}"/>
              </a:ext>
            </a:extLst>
          </p:cNvPr>
          <p:cNvSpPr/>
          <p:nvPr/>
        </p:nvSpPr>
        <p:spPr>
          <a:xfrm>
            <a:off x="446565" y="3157876"/>
            <a:ext cx="669851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F9B1C1-E634-4508-988B-82FDBB67A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1" b="14187"/>
          <a:stretch/>
        </p:blipFill>
        <p:spPr>
          <a:xfrm>
            <a:off x="6666438" y="1850065"/>
            <a:ext cx="2403134" cy="11270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301906-8872-4D57-8EDB-1B645F111F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/>
          <a:stretch/>
        </p:blipFill>
        <p:spPr>
          <a:xfrm>
            <a:off x="7945180" y="2913321"/>
            <a:ext cx="1198820" cy="1081862"/>
          </a:xfrm>
          <a:prstGeom prst="rect">
            <a:avLst/>
          </a:prstGeom>
        </p:spPr>
      </p:pic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69A4F143-EA1B-4E50-BD54-32FF58F97B8C}"/>
              </a:ext>
            </a:extLst>
          </p:cNvPr>
          <p:cNvSpPr txBox="1"/>
          <p:nvPr/>
        </p:nvSpPr>
        <p:spPr>
          <a:xfrm>
            <a:off x="5572446" y="3974719"/>
            <a:ext cx="135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= 200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D7D03E0D-75A6-4BE7-A0A1-C9826DC4F47E}"/>
              </a:ext>
            </a:extLst>
          </p:cNvPr>
          <p:cNvSpPr txBox="1"/>
          <p:nvPr/>
        </p:nvSpPr>
        <p:spPr>
          <a:xfrm>
            <a:off x="6889315" y="3966364"/>
            <a:ext cx="6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</p:spTree>
    <p:extLst>
      <p:ext uri="{BB962C8B-B14F-4D97-AF65-F5344CB8AC3E}">
        <p14:creationId xmlns:p14="http://schemas.microsoft.com/office/powerpoint/2010/main" val="3154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6" grpId="0"/>
      <p:bldP spid="69" grpId="0"/>
      <p:bldP spid="70" grpId="0"/>
      <p:bldP spid="71" grpId="0" animBg="1"/>
      <p:bldP spid="72" grpId="0" animBg="1"/>
      <p:bldP spid="73" grpId="0"/>
      <p:bldP spid="74" grpId="0"/>
      <p:bldP spid="75" grpId="0"/>
      <p:bldP spid="76" grpId="0"/>
      <p:bldP spid="78" grpId="0"/>
      <p:bldP spid="79" grpId="0"/>
      <p:bldP spid="113" grpId="0" animBg="1"/>
      <p:bldP spid="114" grpId="0" animBg="1"/>
      <p:bldP spid="115" grpId="0"/>
      <p:bldP spid="1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véPole 39"/>
          <p:cNvSpPr txBox="1"/>
          <p:nvPr/>
        </p:nvSpPr>
        <p:spPr>
          <a:xfrm>
            <a:off x="431540" y="2895327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+ 1) = y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59532" y="206084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letos … x  gólů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loni … y  gólů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349534" y="5988076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11</a:t>
            </a:r>
          </a:p>
        </p:txBody>
      </p:sp>
      <p:cxnSp>
        <p:nvCxnSpPr>
          <p:cNvPr id="43" name="Přímá spojnice 42"/>
          <p:cNvCxnSpPr/>
          <p:nvPr/>
        </p:nvCxnSpPr>
        <p:spPr>
          <a:xfrm flipH="1">
            <a:off x="359532" y="375942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359532" y="285293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807804" y="375942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-2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660232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/-11</a:t>
            </a: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591781" y="2060848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4283968" y="5661248"/>
            <a:ext cx="432048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zatím letos vstřelil 11 gólů.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07499" y="378004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 = y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383518" y="4212040"/>
            <a:ext cx="235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+ y = 35</a:t>
            </a:r>
          </a:p>
        </p:txBody>
      </p:sp>
      <p:cxnSp>
        <p:nvCxnSpPr>
          <p:cNvPr id="77" name="Přímá spojnice 59"/>
          <p:cNvCxnSpPr/>
          <p:nvPr/>
        </p:nvCxnSpPr>
        <p:spPr>
          <a:xfrm flipH="1">
            <a:off x="359532" y="551557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4644008" y="256490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24</a:t>
            </a:r>
          </a:p>
        </p:txBody>
      </p:sp>
      <p:cxnSp>
        <p:nvCxnSpPr>
          <p:cNvPr id="79" name="Přímá spojnice 62"/>
          <p:cNvCxnSpPr/>
          <p:nvPr/>
        </p:nvCxnSpPr>
        <p:spPr>
          <a:xfrm flipH="1">
            <a:off x="317491" y="467725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780947" y="467725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-2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840866" y="509436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35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4499992" y="21328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11 +  y  = 35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4572000" y="352762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2.(11 + 1) = 24</a:t>
            </a:r>
          </a:p>
        </p:txBody>
      </p:sp>
      <p:graphicFrame>
        <p:nvGraphicFramePr>
          <p:cNvPr id="84" name="Objek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18603"/>
              </p:ext>
            </p:extLst>
          </p:nvPr>
        </p:nvGraphicFramePr>
        <p:xfrm>
          <a:off x="4514850" y="341967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1967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ovéPole 84"/>
          <p:cNvSpPr txBox="1"/>
          <p:nvPr/>
        </p:nvSpPr>
        <p:spPr>
          <a:xfrm>
            <a:off x="4572000" y="44667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11 + 24  = 35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1187624" y="5556028"/>
            <a:ext cx="13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33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2699792" y="555962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863588" y="3327375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35</a:t>
            </a:r>
          </a:p>
        </p:txBody>
      </p:sp>
      <p:pic>
        <p:nvPicPr>
          <p:cNvPr id="11271" name="Picture 7" descr="C:\Users\predji\AppData\Local\Microsoft\Windows\Temporary Internet Files\Content.IE5\A5QVTU36\MC9004336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3899" y="1536142"/>
            <a:ext cx="17875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B11F884-E87D-4F18-A982-CABF1DF14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856984" cy="1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18) Petr říká klukům na fotbalovém tréninku: „ když dám letos ještě jeden gól, budu mít polovinu střelených gólů než loni“. Kolik gólů zatím Petr letos vstřelil, když dohromady s loňským rokem jich má 35?  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A8DA8080-C70A-4BE1-BF96-4B83DEF977DD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D0CB8F-4EC2-4D97-8F7B-E59A57ACF444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805B5AC-2241-47D2-A745-DA709F41C2C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6E0211DC-FA38-4BD5-ADD1-7EFAD89D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65B93C-9CC0-4B1E-A8C3-6C8FC8E7A9E1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AE8717A-32DC-412E-92BE-B1AD6EAF0A5D}"/>
              </a:ext>
            </a:extLst>
          </p:cNvPr>
          <p:cNvSpPr/>
          <p:nvPr/>
        </p:nvSpPr>
        <p:spPr>
          <a:xfrm>
            <a:off x="1158947" y="4742124"/>
            <a:ext cx="48910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00134C34-3158-4A5A-A94F-12F880EDE3AF}"/>
              </a:ext>
            </a:extLst>
          </p:cNvPr>
          <p:cNvSpPr/>
          <p:nvPr/>
        </p:nvSpPr>
        <p:spPr>
          <a:xfrm>
            <a:off x="243308" y="349184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153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19) Jirka je o 12 let starší než jeho sestra Lenka. Kolik je Jirkovi let, jestliže za rok bude jeho věk trojnásobkem věku Lenky?</a:t>
            </a:r>
          </a:p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3FC141B2-B4E6-4957-BF26-4B0D0978D8B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079F37-BAE2-4A2F-B58D-4390D7A5609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E62941-B056-4189-BEE5-D82FE716A52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36C31935-EBB9-4FDD-803E-5F437BC1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BE2B7E-F7DC-4C72-8AC7-2F4D9D46F57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7" name="TextovéPole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719A63-0F30-452F-B2A5-DB0D13FD1EC6}"/>
              </a:ext>
            </a:extLst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83EEE0FB-5DC2-402D-88C3-A53B8931288B}"/>
              </a:ext>
            </a:extLst>
          </p:cNvPr>
          <p:cNvSpPr txBox="1"/>
          <p:nvPr/>
        </p:nvSpPr>
        <p:spPr>
          <a:xfrm>
            <a:off x="431540" y="2247255"/>
            <a:ext cx="84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</a:t>
            </a: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F06F6B2E-277B-439E-9F6C-DBD50A60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141277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Lenka … y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0DBDEB8-D38E-4ACE-86D9-0B15EA76E4F0}"/>
              </a:ext>
            </a:extLst>
          </p:cNvPr>
          <p:cNvSpPr txBox="1"/>
          <p:nvPr/>
        </p:nvSpPr>
        <p:spPr>
          <a:xfrm>
            <a:off x="1157496" y="6350099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5</a:t>
            </a:r>
          </a:p>
        </p:txBody>
      </p: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1DF98CA6-0EF0-41C5-8A65-32094A0F86BF}"/>
              </a:ext>
            </a:extLst>
          </p:cNvPr>
          <p:cNvCxnSpPr/>
          <p:nvPr/>
        </p:nvCxnSpPr>
        <p:spPr>
          <a:xfrm flipH="1">
            <a:off x="359532" y="3111351"/>
            <a:ext cx="27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B6321A11-903D-4621-B802-173D65B0F3AD}"/>
              </a:ext>
            </a:extLst>
          </p:cNvPr>
          <p:cNvCxnSpPr/>
          <p:nvPr/>
        </p:nvCxnSpPr>
        <p:spPr>
          <a:xfrm flipH="1">
            <a:off x="359532" y="220486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2EEB27A5-FA75-4E11-8F29-8BDFA43624F0}"/>
              </a:ext>
            </a:extLst>
          </p:cNvPr>
          <p:cNvSpPr txBox="1"/>
          <p:nvPr/>
        </p:nvSpPr>
        <p:spPr>
          <a:xfrm>
            <a:off x="2807804" y="458311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9D671906-050A-42C2-B5A5-57A204B7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781" y="141277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CA123C9F-6525-4463-B842-10D09351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442" y="6228661"/>
            <a:ext cx="252028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Jirkovi je 17 let.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0EA55F0A-8A96-45A6-87C7-14A009B47403}"/>
              </a:ext>
            </a:extLst>
          </p:cNvPr>
          <p:cNvSpPr txBox="1"/>
          <p:nvPr/>
        </p:nvSpPr>
        <p:spPr>
          <a:xfrm>
            <a:off x="579908" y="4142063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 y  = 12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C5FDF8A5-FC93-4BD7-A101-D5988F20B63E}"/>
              </a:ext>
            </a:extLst>
          </p:cNvPr>
          <p:cNvSpPr txBox="1"/>
          <p:nvPr/>
        </p:nvSpPr>
        <p:spPr>
          <a:xfrm>
            <a:off x="107504" y="4574063"/>
            <a:ext cx="235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- 3y = 2</a:t>
            </a:r>
          </a:p>
        </p:txBody>
      </p:sp>
      <p:cxnSp>
        <p:nvCxnSpPr>
          <p:cNvPr id="85" name="Přímá spojnice 59">
            <a:extLst>
              <a:ext uri="{FF2B5EF4-FFF2-40B4-BE49-F238E27FC236}">
                <a16:creationId xmlns:a16="http://schemas.microsoft.com/office/drawing/2014/main" id="{023C2215-0EE3-4060-A1AD-B427E2A2B2BF}"/>
              </a:ext>
            </a:extLst>
          </p:cNvPr>
          <p:cNvCxnSpPr/>
          <p:nvPr/>
        </p:nvCxnSpPr>
        <p:spPr>
          <a:xfrm flipH="1">
            <a:off x="359532" y="587759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BB91DFA6-A814-4F8E-AB32-BFE43260E2F8}"/>
              </a:ext>
            </a:extLst>
          </p:cNvPr>
          <p:cNvSpPr txBox="1"/>
          <p:nvPr/>
        </p:nvSpPr>
        <p:spPr>
          <a:xfrm>
            <a:off x="4023712" y="308765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17</a:t>
            </a:r>
          </a:p>
        </p:txBody>
      </p:sp>
      <p:cxnSp>
        <p:nvCxnSpPr>
          <p:cNvPr id="87" name="Přímá spojnice 62">
            <a:extLst>
              <a:ext uri="{FF2B5EF4-FFF2-40B4-BE49-F238E27FC236}">
                <a16:creationId xmlns:a16="http://schemas.microsoft.com/office/drawing/2014/main" id="{CC2C84F1-839A-4EB9-B16C-15D6B6761475}"/>
              </a:ext>
            </a:extLst>
          </p:cNvPr>
          <p:cNvCxnSpPr/>
          <p:nvPr/>
        </p:nvCxnSpPr>
        <p:spPr>
          <a:xfrm flipH="1">
            <a:off x="317491" y="503927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4D19293C-57FD-46D7-B34E-828360653C27}"/>
              </a:ext>
            </a:extLst>
          </p:cNvPr>
          <p:cNvSpPr txBox="1"/>
          <p:nvPr/>
        </p:nvSpPr>
        <p:spPr>
          <a:xfrm>
            <a:off x="755576" y="50392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12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19334FC4-85EA-4BE5-B342-B3BE415430D7}"/>
              </a:ext>
            </a:extLst>
          </p:cNvPr>
          <p:cNvSpPr txBox="1"/>
          <p:nvPr/>
        </p:nvSpPr>
        <p:spPr>
          <a:xfrm>
            <a:off x="467544" y="5456386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+ 3y = -2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C6FF2C30-9F67-490C-BD25-A5A79B690026}"/>
              </a:ext>
            </a:extLst>
          </p:cNvPr>
          <p:cNvSpPr txBox="1"/>
          <p:nvPr/>
        </p:nvSpPr>
        <p:spPr>
          <a:xfrm>
            <a:off x="4657729" y="2655607"/>
            <a:ext cx="161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5 + 12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E8F69FE8-68B7-4BEB-B089-9AE87220CB9A}"/>
              </a:ext>
            </a:extLst>
          </p:cNvPr>
          <p:cNvSpPr txBox="1"/>
          <p:nvPr/>
        </p:nvSpPr>
        <p:spPr>
          <a:xfrm>
            <a:off x="6570925" y="3861123"/>
            <a:ext cx="209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17 - 5 = 12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71D534CF-320D-4252-8517-DA547AB055B7}"/>
              </a:ext>
            </a:extLst>
          </p:cNvPr>
          <p:cNvSpPr txBox="1"/>
          <p:nvPr/>
        </p:nvSpPr>
        <p:spPr>
          <a:xfrm>
            <a:off x="6570925" y="4947723"/>
            <a:ext cx="2381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+ 1 = (5 + 1).3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18 = 18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79624684-E009-451D-8CB2-E388967FAFB0}"/>
              </a:ext>
            </a:extLst>
          </p:cNvPr>
          <p:cNvSpPr txBox="1"/>
          <p:nvPr/>
        </p:nvSpPr>
        <p:spPr>
          <a:xfrm>
            <a:off x="995586" y="5918051"/>
            <a:ext cx="13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2y = 10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6E048235-D670-49FA-83F2-8D0D310BB412}"/>
              </a:ext>
            </a:extLst>
          </p:cNvPr>
          <p:cNvSpPr txBox="1"/>
          <p:nvPr/>
        </p:nvSpPr>
        <p:spPr>
          <a:xfrm>
            <a:off x="2699792" y="587925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7B8DF951-F1E5-485B-A7DB-F53BD5915442}"/>
              </a:ext>
            </a:extLst>
          </p:cNvPr>
          <p:cNvSpPr txBox="1"/>
          <p:nvPr/>
        </p:nvSpPr>
        <p:spPr>
          <a:xfrm>
            <a:off x="395536" y="2679303"/>
            <a:ext cx="261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 =  y + 1</a:t>
            </a:r>
          </a:p>
        </p:txBody>
      </p:sp>
      <p:pic>
        <p:nvPicPr>
          <p:cNvPr id="98" name="Picture 2" descr="K:\Obrázky\Cliparty\PEOPLE\PEOP0765.WMF">
            <a:extLst>
              <a:ext uri="{FF2B5EF4-FFF2-40B4-BE49-F238E27FC236}">
                <a16:creationId xmlns:a16="http://schemas.microsoft.com/office/drawing/2014/main" id="{71D315F5-FBBC-4023-910E-03E54EF0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65" y="1195073"/>
            <a:ext cx="1634415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76CED56C-488E-4D05-9E4A-AFD0D0C7580B}"/>
              </a:ext>
            </a:extLst>
          </p:cNvPr>
          <p:cNvSpPr/>
          <p:nvPr/>
        </p:nvSpPr>
        <p:spPr>
          <a:xfrm>
            <a:off x="136981" y="241795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CA28527-9161-4F8F-BA76-4E034F8106A5}"/>
              </a:ext>
            </a:extLst>
          </p:cNvPr>
          <p:cNvSpPr/>
          <p:nvPr/>
        </p:nvSpPr>
        <p:spPr>
          <a:xfrm>
            <a:off x="574156" y="4231763"/>
            <a:ext cx="318979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DE44C93-2CAA-4333-99E3-20AEAF2E2551}"/>
              </a:ext>
            </a:extLst>
          </p:cNvPr>
          <p:cNvSpPr txBox="1"/>
          <p:nvPr/>
        </p:nvSpPr>
        <p:spPr>
          <a:xfrm>
            <a:off x="399642" y="318292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12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D1C282CE-9C56-4537-947D-751DDC1EB01D}"/>
              </a:ext>
            </a:extLst>
          </p:cNvPr>
          <p:cNvCxnSpPr/>
          <p:nvPr/>
        </p:nvCxnSpPr>
        <p:spPr>
          <a:xfrm flipH="1">
            <a:off x="327634" y="4047016"/>
            <a:ext cx="27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133CA01-4C03-4DB8-B5EC-AEB375F4A959}"/>
              </a:ext>
            </a:extLst>
          </p:cNvPr>
          <p:cNvSpPr txBox="1"/>
          <p:nvPr/>
        </p:nvSpPr>
        <p:spPr>
          <a:xfrm>
            <a:off x="363638" y="3614968"/>
            <a:ext cx="261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 = 3y + 3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A702E80-84E5-41BD-AFBF-566E105D4899}"/>
              </a:ext>
            </a:extLst>
          </p:cNvPr>
          <p:cNvSpPr txBox="1"/>
          <p:nvPr/>
        </p:nvSpPr>
        <p:spPr>
          <a:xfrm>
            <a:off x="2871599" y="2265213"/>
            <a:ext cx="65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FA4E921-61C0-495D-9D6F-238DF09F1199}"/>
              </a:ext>
            </a:extLst>
          </p:cNvPr>
          <p:cNvSpPr txBox="1"/>
          <p:nvPr/>
        </p:nvSpPr>
        <p:spPr>
          <a:xfrm>
            <a:off x="2839700" y="3594283"/>
            <a:ext cx="111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/-3y - 1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7F6E853-29E8-4BAA-894F-8B6F64056727}"/>
              </a:ext>
            </a:extLst>
          </p:cNvPr>
          <p:cNvSpPr txBox="1"/>
          <p:nvPr/>
        </p:nvSpPr>
        <p:spPr>
          <a:xfrm>
            <a:off x="1133287" y="2257886"/>
            <a:ext cx="80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+ 12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6FCDB9F-1C40-49A8-9687-6E57788DF016}"/>
              </a:ext>
            </a:extLst>
          </p:cNvPr>
          <p:cNvSpPr txBox="1"/>
          <p:nvPr/>
        </p:nvSpPr>
        <p:spPr>
          <a:xfrm>
            <a:off x="1331201" y="2679303"/>
            <a:ext cx="14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        ).3</a:t>
            </a:r>
          </a:p>
        </p:txBody>
      </p:sp>
    </p:spTree>
    <p:extLst>
      <p:ext uri="{BB962C8B-B14F-4D97-AF65-F5344CB8AC3E}">
        <p14:creationId xmlns:p14="http://schemas.microsoft.com/office/powerpoint/2010/main" val="33675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9" grpId="0"/>
      <p:bldP spid="61" grpId="0"/>
      <p:bldP spid="68" grpId="0" animBg="1"/>
      <p:bldP spid="74" grpId="0"/>
      <p:bldP spid="75" grpId="0"/>
      <p:bldP spid="86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6" grpId="0"/>
      <p:bldP spid="32" grpId="0" animBg="1"/>
      <p:bldP spid="33" grpId="0" animBg="1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19) Jirka je o 12 let starší než jeho sestra Lenka. Kolik je Jirkovi let, jestliže za rok bude jeho věk trojnásobkem věku Lenky?</a:t>
            </a:r>
          </a:p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3FC141B2-B4E6-4957-BF26-4B0D0978D8B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079F37-BAE2-4A2F-B58D-4390D7A5609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E62941-B056-4189-BEE5-D82FE716A52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36C31935-EBB9-4FDD-803E-5F437BC1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BE2B7E-F7DC-4C72-8AC7-2F4D9D46F57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83EEE0FB-5DC2-402D-88C3-A53B8931288B}"/>
              </a:ext>
            </a:extLst>
          </p:cNvPr>
          <p:cNvSpPr txBox="1"/>
          <p:nvPr/>
        </p:nvSpPr>
        <p:spPr>
          <a:xfrm>
            <a:off x="431540" y="2247255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+ 12</a:t>
            </a: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F06F6B2E-277B-439E-9F6C-DBD50A60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141277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Lenka … y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0DBDEB8-D38E-4ACE-86D9-0B15EA76E4F0}"/>
              </a:ext>
            </a:extLst>
          </p:cNvPr>
          <p:cNvSpPr txBox="1"/>
          <p:nvPr/>
        </p:nvSpPr>
        <p:spPr>
          <a:xfrm>
            <a:off x="1157496" y="6350099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5</a:t>
            </a:r>
          </a:p>
        </p:txBody>
      </p: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B6321A11-903D-4621-B802-173D65B0F3AD}"/>
              </a:ext>
            </a:extLst>
          </p:cNvPr>
          <p:cNvCxnSpPr/>
          <p:nvPr/>
        </p:nvCxnSpPr>
        <p:spPr>
          <a:xfrm flipH="1">
            <a:off x="359532" y="220486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2EEB27A5-FA75-4E11-8F29-8BDFA43624F0}"/>
              </a:ext>
            </a:extLst>
          </p:cNvPr>
          <p:cNvSpPr txBox="1"/>
          <p:nvPr/>
        </p:nvSpPr>
        <p:spPr>
          <a:xfrm>
            <a:off x="2807804" y="458311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9D671906-050A-42C2-B5A5-57A204B7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781" y="141277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CA123C9F-6525-4463-B842-10D09351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442" y="6228661"/>
            <a:ext cx="252028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Jirkovi je 17 let.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0EA55F0A-8A96-45A6-87C7-14A009B47403}"/>
              </a:ext>
            </a:extLst>
          </p:cNvPr>
          <p:cNvSpPr txBox="1"/>
          <p:nvPr/>
        </p:nvSpPr>
        <p:spPr>
          <a:xfrm>
            <a:off x="579908" y="4142063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 y  = 12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C5FDF8A5-FC93-4BD7-A101-D5988F20B63E}"/>
              </a:ext>
            </a:extLst>
          </p:cNvPr>
          <p:cNvSpPr txBox="1"/>
          <p:nvPr/>
        </p:nvSpPr>
        <p:spPr>
          <a:xfrm>
            <a:off x="107504" y="4574063"/>
            <a:ext cx="235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x - 3y = 2</a:t>
            </a:r>
          </a:p>
        </p:txBody>
      </p:sp>
      <p:cxnSp>
        <p:nvCxnSpPr>
          <p:cNvPr id="85" name="Přímá spojnice 59">
            <a:extLst>
              <a:ext uri="{FF2B5EF4-FFF2-40B4-BE49-F238E27FC236}">
                <a16:creationId xmlns:a16="http://schemas.microsoft.com/office/drawing/2014/main" id="{023C2215-0EE3-4060-A1AD-B427E2A2B2BF}"/>
              </a:ext>
            </a:extLst>
          </p:cNvPr>
          <p:cNvCxnSpPr/>
          <p:nvPr/>
        </p:nvCxnSpPr>
        <p:spPr>
          <a:xfrm flipH="1">
            <a:off x="359532" y="587759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BB91DFA6-A814-4F8E-AB32-BFE43260E2F8}"/>
              </a:ext>
            </a:extLst>
          </p:cNvPr>
          <p:cNvSpPr txBox="1"/>
          <p:nvPr/>
        </p:nvSpPr>
        <p:spPr>
          <a:xfrm>
            <a:off x="4023712" y="308765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x = 17</a:t>
            </a:r>
          </a:p>
        </p:txBody>
      </p:sp>
      <p:cxnSp>
        <p:nvCxnSpPr>
          <p:cNvPr id="87" name="Přímá spojnice 62">
            <a:extLst>
              <a:ext uri="{FF2B5EF4-FFF2-40B4-BE49-F238E27FC236}">
                <a16:creationId xmlns:a16="http://schemas.microsoft.com/office/drawing/2014/main" id="{CC2C84F1-839A-4EB9-B16C-15D6B6761475}"/>
              </a:ext>
            </a:extLst>
          </p:cNvPr>
          <p:cNvCxnSpPr/>
          <p:nvPr/>
        </p:nvCxnSpPr>
        <p:spPr>
          <a:xfrm flipH="1">
            <a:off x="317491" y="503927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4D19293C-57FD-46D7-B34E-828360653C27}"/>
              </a:ext>
            </a:extLst>
          </p:cNvPr>
          <p:cNvSpPr txBox="1"/>
          <p:nvPr/>
        </p:nvSpPr>
        <p:spPr>
          <a:xfrm>
            <a:off x="755576" y="50392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12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19334FC4-85EA-4BE5-B342-B3BE415430D7}"/>
              </a:ext>
            </a:extLst>
          </p:cNvPr>
          <p:cNvSpPr txBox="1"/>
          <p:nvPr/>
        </p:nvSpPr>
        <p:spPr>
          <a:xfrm>
            <a:off x="467544" y="5456386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+ 3y = -2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C6FF2C30-9F67-490C-BD25-A5A79B690026}"/>
              </a:ext>
            </a:extLst>
          </p:cNvPr>
          <p:cNvSpPr txBox="1"/>
          <p:nvPr/>
        </p:nvSpPr>
        <p:spPr>
          <a:xfrm>
            <a:off x="4657729" y="2655607"/>
            <a:ext cx="161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5 + 12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E8F69FE8-68B7-4BEB-B089-9AE87220CB9A}"/>
              </a:ext>
            </a:extLst>
          </p:cNvPr>
          <p:cNvSpPr txBox="1"/>
          <p:nvPr/>
        </p:nvSpPr>
        <p:spPr>
          <a:xfrm>
            <a:off x="6570925" y="3861123"/>
            <a:ext cx="209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17 - 5 = 12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71D534CF-320D-4252-8517-DA547AB055B7}"/>
              </a:ext>
            </a:extLst>
          </p:cNvPr>
          <p:cNvSpPr txBox="1"/>
          <p:nvPr/>
        </p:nvSpPr>
        <p:spPr>
          <a:xfrm>
            <a:off x="6570925" y="4947723"/>
            <a:ext cx="2381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+ 1 = (5 + 1).3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18 = 18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79624684-E009-451D-8CB2-E388967FAFB0}"/>
              </a:ext>
            </a:extLst>
          </p:cNvPr>
          <p:cNvSpPr txBox="1"/>
          <p:nvPr/>
        </p:nvSpPr>
        <p:spPr>
          <a:xfrm>
            <a:off x="995586" y="5918051"/>
            <a:ext cx="13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2y = 10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6E048235-D670-49FA-83F2-8D0D310BB412}"/>
              </a:ext>
            </a:extLst>
          </p:cNvPr>
          <p:cNvSpPr txBox="1"/>
          <p:nvPr/>
        </p:nvSpPr>
        <p:spPr>
          <a:xfrm>
            <a:off x="2699792" y="587925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pic>
        <p:nvPicPr>
          <p:cNvPr id="98" name="Picture 2" descr="K:\Obrázky\Cliparty\PEOPLE\PEOP0765.WMF">
            <a:extLst>
              <a:ext uri="{FF2B5EF4-FFF2-40B4-BE49-F238E27FC236}">
                <a16:creationId xmlns:a16="http://schemas.microsoft.com/office/drawing/2014/main" id="{71D315F5-FBBC-4023-910E-03E54EF0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65" y="1195073"/>
            <a:ext cx="1634415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76CED56C-488E-4D05-9E4A-AFD0D0C7580B}"/>
              </a:ext>
            </a:extLst>
          </p:cNvPr>
          <p:cNvSpPr/>
          <p:nvPr/>
        </p:nvSpPr>
        <p:spPr>
          <a:xfrm>
            <a:off x="136981" y="241795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CA28527-9161-4F8F-BA76-4E034F8106A5}"/>
              </a:ext>
            </a:extLst>
          </p:cNvPr>
          <p:cNvSpPr/>
          <p:nvPr/>
        </p:nvSpPr>
        <p:spPr>
          <a:xfrm>
            <a:off x="574156" y="4231763"/>
            <a:ext cx="318979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DE44C93-2CAA-4333-99E3-20AEAF2E2551}"/>
              </a:ext>
            </a:extLst>
          </p:cNvPr>
          <p:cNvSpPr txBox="1"/>
          <p:nvPr/>
        </p:nvSpPr>
        <p:spPr>
          <a:xfrm>
            <a:off x="399642" y="318292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12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D1C282CE-9C56-4537-947D-751DDC1EB01D}"/>
              </a:ext>
            </a:extLst>
          </p:cNvPr>
          <p:cNvCxnSpPr/>
          <p:nvPr/>
        </p:nvCxnSpPr>
        <p:spPr>
          <a:xfrm flipH="1">
            <a:off x="327634" y="4047016"/>
            <a:ext cx="27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133CA01-4C03-4DB8-B5EC-AEB375F4A959}"/>
              </a:ext>
            </a:extLst>
          </p:cNvPr>
          <p:cNvSpPr txBox="1"/>
          <p:nvPr/>
        </p:nvSpPr>
        <p:spPr>
          <a:xfrm>
            <a:off x="363638" y="3614968"/>
            <a:ext cx="261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 = 3y + 3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A702E80-84E5-41BD-AFBF-566E105D4899}"/>
              </a:ext>
            </a:extLst>
          </p:cNvPr>
          <p:cNvSpPr txBox="1"/>
          <p:nvPr/>
        </p:nvSpPr>
        <p:spPr>
          <a:xfrm>
            <a:off x="2871599" y="2265213"/>
            <a:ext cx="65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FA4E921-61C0-495D-9D6F-238DF09F1199}"/>
              </a:ext>
            </a:extLst>
          </p:cNvPr>
          <p:cNvSpPr txBox="1"/>
          <p:nvPr/>
        </p:nvSpPr>
        <p:spPr>
          <a:xfrm>
            <a:off x="2839700" y="3594283"/>
            <a:ext cx="111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/-3y - 1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633AC436-D2E0-4013-BC47-CDD131BDDCDF}"/>
              </a:ext>
            </a:extLst>
          </p:cNvPr>
          <p:cNvCxnSpPr/>
          <p:nvPr/>
        </p:nvCxnSpPr>
        <p:spPr>
          <a:xfrm flipH="1">
            <a:off x="359532" y="3111351"/>
            <a:ext cx="27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6ACC93A7-642E-452F-A3D8-4E1D4A0BCF8E}"/>
              </a:ext>
            </a:extLst>
          </p:cNvPr>
          <p:cNvSpPr txBox="1"/>
          <p:nvPr/>
        </p:nvSpPr>
        <p:spPr>
          <a:xfrm>
            <a:off x="395536" y="2679303"/>
            <a:ext cx="261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 =  y + 1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2739C0E-3D38-483F-8D96-E14C89784DC5}"/>
              </a:ext>
            </a:extLst>
          </p:cNvPr>
          <p:cNvSpPr txBox="1"/>
          <p:nvPr/>
        </p:nvSpPr>
        <p:spPr>
          <a:xfrm>
            <a:off x="1331201" y="2679303"/>
            <a:ext cx="14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        ).3</a:t>
            </a:r>
          </a:p>
        </p:txBody>
      </p:sp>
    </p:spTree>
    <p:extLst>
      <p:ext uri="{BB962C8B-B14F-4D97-AF65-F5344CB8AC3E}">
        <p14:creationId xmlns:p14="http://schemas.microsoft.com/office/powerpoint/2010/main" val="4123714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71495" y="2232000"/>
            <a:ext cx="107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2y = x 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41277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115616" y="6218794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14</a:t>
            </a:r>
          </a:p>
        </p:txBody>
      </p:sp>
      <p:cxnSp>
        <p:nvCxnSpPr>
          <p:cNvPr id="36" name="Přímá spojnice 35"/>
          <p:cNvCxnSpPr/>
          <p:nvPr/>
        </p:nvCxnSpPr>
        <p:spPr>
          <a:xfrm flipH="1">
            <a:off x="323528" y="339938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>
            <a:off x="323528" y="228124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4329868" y="1980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- 3.14 = -6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732240" y="1980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/+42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2555777" y="141277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3567850" y="6242774"/>
            <a:ext cx="324036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18 a 14.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771800" y="28233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32325" y="448326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+ 2y = 10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88660" y="4915260"/>
            <a:ext cx="268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2x - 3y = -6</a:t>
            </a:r>
          </a:p>
        </p:txBody>
      </p:sp>
      <p:cxnSp>
        <p:nvCxnSpPr>
          <p:cNvPr id="56" name="Přímá spojnice 59"/>
          <p:cNvCxnSpPr/>
          <p:nvPr/>
        </p:nvCxnSpPr>
        <p:spPr>
          <a:xfrm flipH="1">
            <a:off x="323528" y="621879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4596631" y="280754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18</a:t>
            </a:r>
          </a:p>
        </p:txBody>
      </p:sp>
      <p:cxnSp>
        <p:nvCxnSpPr>
          <p:cNvPr id="58" name="Přímá spojnice 62"/>
          <p:cNvCxnSpPr/>
          <p:nvPr/>
        </p:nvCxnSpPr>
        <p:spPr>
          <a:xfrm flipH="1">
            <a:off x="281487" y="538047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95536" y="538047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+ 4y = 20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44822" y="579758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- 3y = -6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499992" y="15567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- 3y  = -6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6783572" y="3484148"/>
            <a:ext cx="2562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2.14 = 18 + 10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28 = 28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Objek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33150"/>
              </p:ext>
            </p:extLst>
          </p:nvPr>
        </p:nvGraphicFramePr>
        <p:xfrm>
          <a:off x="6726422" y="337619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64" name="Objek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422" y="337619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kt 64"/>
              <p:cNvSpPr txBox="1"/>
              <p:nvPr/>
            </p:nvSpPr>
            <p:spPr bwMode="auto">
              <a:xfrm>
                <a:off x="718030" y="2661097"/>
                <a:ext cx="1706193" cy="8159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cs-CZ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5" name="Objekt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030" y="2661097"/>
                <a:ext cx="1706193" cy="815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ovéPole 65"/>
          <p:cNvSpPr txBox="1"/>
          <p:nvPr/>
        </p:nvSpPr>
        <p:spPr>
          <a:xfrm>
            <a:off x="4266069" y="2412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2x = 36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6732240" y="2412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735796" y="2232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/-x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771800" y="447262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33565"/>
              </p:ext>
            </p:extLst>
          </p:nvPr>
        </p:nvGraphicFramePr>
        <p:xfrm>
          <a:off x="6797827" y="4814966"/>
          <a:ext cx="14493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Rovnice" r:id="rId6" imgW="698197" imgH="393529" progId="Equation.3">
                  <p:embed/>
                </p:oleObj>
              </mc:Choice>
              <mc:Fallback>
                <p:oleObj name="Rovnice" r:id="rId6" imgW="698197" imgH="393529" progId="Equation.3">
                  <p:embed/>
                  <p:pic>
                    <p:nvPicPr>
                      <p:cNvPr id="39" name="Objek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827" y="4814966"/>
                        <a:ext cx="1449388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ovéPole 39"/>
          <p:cNvSpPr txBox="1"/>
          <p:nvPr/>
        </p:nvSpPr>
        <p:spPr>
          <a:xfrm>
            <a:off x="6821293" y="5631073"/>
            <a:ext cx="14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7 = 7</a:t>
            </a:r>
          </a:p>
        </p:txBody>
      </p:sp>
      <p:sp>
        <p:nvSpPr>
          <p:cNvPr id="121" name="Obdélník 120">
            <a:extLst>
              <a:ext uri="{FF2B5EF4-FFF2-40B4-BE49-F238E27FC236}">
                <a16:creationId xmlns:a16="http://schemas.microsoft.com/office/drawing/2014/main" id="{5FD53EBF-B3E4-4949-80C1-69F08DF6EA5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6CE322-7AC9-4441-9A5B-410B0B856997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09091B-61C9-4D5B-8E01-CEDAD23C06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Rectangle 10">
            <a:extLst>
              <a:ext uri="{FF2B5EF4-FFF2-40B4-BE49-F238E27FC236}">
                <a16:creationId xmlns:a16="http://schemas.microsoft.com/office/drawing/2014/main" id="{A5125554-9017-4637-848A-C7F3D9A5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2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D14624-B906-4F68-B4FC-87F9F29A51E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26" name="Rectangle 5">
            <a:extLst>
              <a:ext uri="{FF2B5EF4-FFF2-40B4-BE49-F238E27FC236}">
                <a16:creationId xmlns:a16="http://schemas.microsoft.com/office/drawing/2014/main" id="{6F9EBA1C-3795-4725-8264-73E972F2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856984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20) Dvojnásobek menšího čísla je o 10 větší než větší číslo. Třetina většího čísla je o 1 menší než polovina menšího čísla. Určete obě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čísla </a:t>
            </a:r>
          </a:p>
        </p:txBody>
      </p:sp>
      <p:grpSp>
        <p:nvGrpSpPr>
          <p:cNvPr id="127" name="Group 5">
            <a:extLst>
              <a:ext uri="{FF2B5EF4-FFF2-40B4-BE49-F238E27FC236}">
                <a16:creationId xmlns:a16="http://schemas.microsoft.com/office/drawing/2014/main" id="{125391CA-72A3-45F1-A152-044AE08621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0903" y="1403866"/>
            <a:ext cx="1641710" cy="1089030"/>
            <a:chOff x="3923" y="878"/>
            <a:chExt cx="1910" cy="1267"/>
          </a:xfrm>
        </p:grpSpPr>
        <p:sp>
          <p:nvSpPr>
            <p:cNvPr id="128" name="AutoShape 4">
              <a:extLst>
                <a:ext uri="{FF2B5EF4-FFF2-40B4-BE49-F238E27FC236}">
                  <a16:creationId xmlns:a16="http://schemas.microsoft.com/office/drawing/2014/main" id="{9110005E-3DC0-446F-866E-9F87060FCD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E741FB3C-8639-4DCA-8048-36D073BEA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4035795A-94A0-4B2A-92CE-641E94FC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BDE3DBB7-7683-437A-8575-EA1E4B4ED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3CDA64A8-AF27-4B2A-A46E-6CB6CAB02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EF77DE5F-13A6-4760-B9BB-4922B2D8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00177E52-04DE-487B-B166-752811DE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F5392092-7C59-40BE-9AE0-B323CF13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528F7657-E639-487D-82DA-EB2B55E2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84457958-17ED-49E4-8177-780E6E6C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2089D045-33DD-4F24-9636-4502230C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211EFE28-E848-4DB0-AE11-04D04E544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AC659C48-2D01-4221-99FE-02C97CA4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C3C57978-1FFC-4827-ACDA-3BF7EDE8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D0CFD7A9-CD62-4383-A010-ABF16057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4963A962-1045-4FFD-AADB-5153D7A0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79D12E99-9E80-4B25-8F9A-FB7984A1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9CE46AD6-BC02-4EF3-B8F0-E3DFDCC5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24">
              <a:extLst>
                <a:ext uri="{FF2B5EF4-FFF2-40B4-BE49-F238E27FC236}">
                  <a16:creationId xmlns:a16="http://schemas.microsoft.com/office/drawing/2014/main" id="{65BE6B5B-59C1-41F1-B464-2DDE224D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7C0D17CF-0193-4456-A96A-FE03AAE2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26">
              <a:extLst>
                <a:ext uri="{FF2B5EF4-FFF2-40B4-BE49-F238E27FC236}">
                  <a16:creationId xmlns:a16="http://schemas.microsoft.com/office/drawing/2014/main" id="{45BACF7C-0820-4326-80E9-EE7AEC75E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27">
              <a:extLst>
                <a:ext uri="{FF2B5EF4-FFF2-40B4-BE49-F238E27FC236}">
                  <a16:creationId xmlns:a16="http://schemas.microsoft.com/office/drawing/2014/main" id="{1DF906A5-3899-4C81-8653-40897DBE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28">
              <a:extLst>
                <a:ext uri="{FF2B5EF4-FFF2-40B4-BE49-F238E27FC236}">
                  <a16:creationId xmlns:a16="http://schemas.microsoft.com/office/drawing/2014/main" id="{8C0801C5-135C-4FED-AD33-9A2A4A391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FD33CF8-4138-4A37-8100-DEA23A76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80646F9E-287F-42F2-BDA6-40758646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31">
              <a:extLst>
                <a:ext uri="{FF2B5EF4-FFF2-40B4-BE49-F238E27FC236}">
                  <a16:creationId xmlns:a16="http://schemas.microsoft.com/office/drawing/2014/main" id="{8D06E053-F116-4CF2-92E5-2ABE314FE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32">
              <a:extLst>
                <a:ext uri="{FF2B5EF4-FFF2-40B4-BE49-F238E27FC236}">
                  <a16:creationId xmlns:a16="http://schemas.microsoft.com/office/drawing/2014/main" id="{D4B57BBD-8176-4006-A77A-FFBFB545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33">
              <a:extLst>
                <a:ext uri="{FF2B5EF4-FFF2-40B4-BE49-F238E27FC236}">
                  <a16:creationId xmlns:a16="http://schemas.microsoft.com/office/drawing/2014/main" id="{DAD5B24A-1B79-4D50-A967-819FDF391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47AD4921-08A7-4E51-A699-A3D300A8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35">
              <a:extLst>
                <a:ext uri="{FF2B5EF4-FFF2-40B4-BE49-F238E27FC236}">
                  <a16:creationId xmlns:a16="http://schemas.microsoft.com/office/drawing/2014/main" id="{43B7A7A8-0B17-4890-BE2B-516993DB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8C13D082-D16F-4194-B807-807F8CC20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5A5B2202-4885-4F68-9141-CDFCEFA3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38">
              <a:extLst>
                <a:ext uri="{FF2B5EF4-FFF2-40B4-BE49-F238E27FC236}">
                  <a16:creationId xmlns:a16="http://schemas.microsoft.com/office/drawing/2014/main" id="{583B2416-2428-418F-A9C0-3C9137F5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39">
              <a:extLst>
                <a:ext uri="{FF2B5EF4-FFF2-40B4-BE49-F238E27FC236}">
                  <a16:creationId xmlns:a16="http://schemas.microsoft.com/office/drawing/2014/main" id="{342520F7-EB1E-40D8-A2C1-DDEAC6B6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40">
              <a:extLst>
                <a:ext uri="{FF2B5EF4-FFF2-40B4-BE49-F238E27FC236}">
                  <a16:creationId xmlns:a16="http://schemas.microsoft.com/office/drawing/2014/main" id="{743CFF25-8399-447B-A39F-0446C126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41">
              <a:extLst>
                <a:ext uri="{FF2B5EF4-FFF2-40B4-BE49-F238E27FC236}">
                  <a16:creationId xmlns:a16="http://schemas.microsoft.com/office/drawing/2014/main" id="{B1E0F258-F7C4-4E42-91DB-65E3DD8E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42">
              <a:extLst>
                <a:ext uri="{FF2B5EF4-FFF2-40B4-BE49-F238E27FC236}">
                  <a16:creationId xmlns:a16="http://schemas.microsoft.com/office/drawing/2014/main" id="{36F4A589-A821-4857-9CE9-DF17013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43">
              <a:extLst>
                <a:ext uri="{FF2B5EF4-FFF2-40B4-BE49-F238E27FC236}">
                  <a16:creationId xmlns:a16="http://schemas.microsoft.com/office/drawing/2014/main" id="{C3A34692-0528-4A99-98F6-19EAACE4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44">
              <a:extLst>
                <a:ext uri="{FF2B5EF4-FFF2-40B4-BE49-F238E27FC236}">
                  <a16:creationId xmlns:a16="http://schemas.microsoft.com/office/drawing/2014/main" id="{1084DB6E-E4CE-4540-9173-9ED8CC10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8CEAF597-C00B-49CD-AB4E-7D6DDB0C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46">
              <a:extLst>
                <a:ext uri="{FF2B5EF4-FFF2-40B4-BE49-F238E27FC236}">
                  <a16:creationId xmlns:a16="http://schemas.microsoft.com/office/drawing/2014/main" id="{FF187C5B-B976-4B69-93DB-1E9EB5D5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47">
              <a:extLst>
                <a:ext uri="{FF2B5EF4-FFF2-40B4-BE49-F238E27FC236}">
                  <a16:creationId xmlns:a16="http://schemas.microsoft.com/office/drawing/2014/main" id="{50A99DA4-37E5-4FD3-978D-611DC3CB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48">
              <a:extLst>
                <a:ext uri="{FF2B5EF4-FFF2-40B4-BE49-F238E27FC236}">
                  <a16:creationId xmlns:a16="http://schemas.microsoft.com/office/drawing/2014/main" id="{96100BC8-3554-4DC6-80DF-E241B60D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49">
              <a:extLst>
                <a:ext uri="{FF2B5EF4-FFF2-40B4-BE49-F238E27FC236}">
                  <a16:creationId xmlns:a16="http://schemas.microsoft.com/office/drawing/2014/main" id="{3EA6ABE7-199A-401F-9D34-5A089B725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50">
              <a:extLst>
                <a:ext uri="{FF2B5EF4-FFF2-40B4-BE49-F238E27FC236}">
                  <a16:creationId xmlns:a16="http://schemas.microsoft.com/office/drawing/2014/main" id="{186F07F4-8BA8-497D-BA46-82E3BA47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A47C3D27-D3E4-4461-87E6-21D5FC30F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52">
              <a:extLst>
                <a:ext uri="{FF2B5EF4-FFF2-40B4-BE49-F238E27FC236}">
                  <a16:creationId xmlns:a16="http://schemas.microsoft.com/office/drawing/2014/main" id="{77DA2F9F-4DE0-487D-BA48-B71669B3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53">
              <a:extLst>
                <a:ext uri="{FF2B5EF4-FFF2-40B4-BE49-F238E27FC236}">
                  <a16:creationId xmlns:a16="http://schemas.microsoft.com/office/drawing/2014/main" id="{2829D5D6-81BE-4FDB-8CBB-29A44C14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54">
              <a:extLst>
                <a:ext uri="{FF2B5EF4-FFF2-40B4-BE49-F238E27FC236}">
                  <a16:creationId xmlns:a16="http://schemas.microsoft.com/office/drawing/2014/main" id="{AAD76FE7-9596-41C9-9F37-412B79A5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55">
              <a:extLst>
                <a:ext uri="{FF2B5EF4-FFF2-40B4-BE49-F238E27FC236}">
                  <a16:creationId xmlns:a16="http://schemas.microsoft.com/office/drawing/2014/main" id="{464A9495-23FB-4325-9B00-E7B041889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Freeform 56">
              <a:extLst>
                <a:ext uri="{FF2B5EF4-FFF2-40B4-BE49-F238E27FC236}">
                  <a16:creationId xmlns:a16="http://schemas.microsoft.com/office/drawing/2014/main" id="{25C350F4-9C46-45FD-8963-6C22D0951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Freeform 57">
              <a:extLst>
                <a:ext uri="{FF2B5EF4-FFF2-40B4-BE49-F238E27FC236}">
                  <a16:creationId xmlns:a16="http://schemas.microsoft.com/office/drawing/2014/main" id="{FC52DD01-130E-437F-90DD-0B950A84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0" name="Freeform 58">
              <a:extLst>
                <a:ext uri="{FF2B5EF4-FFF2-40B4-BE49-F238E27FC236}">
                  <a16:creationId xmlns:a16="http://schemas.microsoft.com/office/drawing/2014/main" id="{8E4764C2-E748-427A-A0CA-E6513245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1" name="Freeform 59">
              <a:extLst>
                <a:ext uri="{FF2B5EF4-FFF2-40B4-BE49-F238E27FC236}">
                  <a16:creationId xmlns:a16="http://schemas.microsoft.com/office/drawing/2014/main" id="{907354E9-E6CC-4993-9BB1-CF093EFF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2" name="Freeform 60">
              <a:extLst>
                <a:ext uri="{FF2B5EF4-FFF2-40B4-BE49-F238E27FC236}">
                  <a16:creationId xmlns:a16="http://schemas.microsoft.com/office/drawing/2014/main" id="{4A1EF92E-56E7-4D1C-BE6B-B9FDA59D8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3" name="Freeform 61">
              <a:extLst>
                <a:ext uri="{FF2B5EF4-FFF2-40B4-BE49-F238E27FC236}">
                  <a16:creationId xmlns:a16="http://schemas.microsoft.com/office/drawing/2014/main" id="{FFE909BF-2CCD-45C8-AF0B-8EF9FFBE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4" name="Freeform 62">
              <a:extLst>
                <a:ext uri="{FF2B5EF4-FFF2-40B4-BE49-F238E27FC236}">
                  <a16:creationId xmlns:a16="http://schemas.microsoft.com/office/drawing/2014/main" id="{1B7C29DE-4F4F-4E2E-A6D7-34AD7CCC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Freeform 65">
              <a:extLst>
                <a:ext uri="{FF2B5EF4-FFF2-40B4-BE49-F238E27FC236}">
                  <a16:creationId xmlns:a16="http://schemas.microsoft.com/office/drawing/2014/main" id="{1EF57138-6410-4107-B5C1-0E87CE83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Freeform 66">
              <a:extLst>
                <a:ext uri="{FF2B5EF4-FFF2-40B4-BE49-F238E27FC236}">
                  <a16:creationId xmlns:a16="http://schemas.microsoft.com/office/drawing/2014/main" id="{66FDE98F-8AC0-459B-801D-0E28D2ED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7" name="Šipka: doprava 96">
            <a:extLst>
              <a:ext uri="{FF2B5EF4-FFF2-40B4-BE49-F238E27FC236}">
                <a16:creationId xmlns:a16="http://schemas.microsoft.com/office/drawing/2014/main" id="{F75BE7BA-4EE9-4065-8467-8177995F7CA5}"/>
              </a:ext>
            </a:extLst>
          </p:cNvPr>
          <p:cNvSpPr/>
          <p:nvPr/>
        </p:nvSpPr>
        <p:spPr>
          <a:xfrm>
            <a:off x="126349" y="507610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>
            <a:extLst>
              <a:ext uri="{FF2B5EF4-FFF2-40B4-BE49-F238E27FC236}">
                <a16:creationId xmlns:a16="http://schemas.microsoft.com/office/drawing/2014/main" id="{1EE220BA-2CA2-4CB2-ACA6-FA46523D5285}"/>
              </a:ext>
            </a:extLst>
          </p:cNvPr>
          <p:cNvSpPr/>
          <p:nvPr/>
        </p:nvSpPr>
        <p:spPr>
          <a:xfrm>
            <a:off x="478466" y="4550743"/>
            <a:ext cx="520997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EBB35EB3-B177-4F8B-A919-6606F6AA4CF8}"/>
              </a:ext>
            </a:extLst>
          </p:cNvPr>
          <p:cNvSpPr txBox="1"/>
          <p:nvPr/>
        </p:nvSpPr>
        <p:spPr>
          <a:xfrm>
            <a:off x="512006" y="3433481"/>
            <a:ext cx="18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-x + 2y = 10</a:t>
            </a:r>
          </a:p>
        </p:txBody>
      </p: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94B078F9-2B46-4F94-96D4-7DA5EF2884F2}"/>
              </a:ext>
            </a:extLst>
          </p:cNvPr>
          <p:cNvCxnSpPr/>
          <p:nvPr/>
        </p:nvCxnSpPr>
        <p:spPr>
          <a:xfrm flipH="1">
            <a:off x="185305" y="44520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F1035B47-826E-432D-9A9B-E9C244E05483}"/>
              </a:ext>
            </a:extLst>
          </p:cNvPr>
          <p:cNvSpPr txBox="1"/>
          <p:nvPr/>
        </p:nvSpPr>
        <p:spPr>
          <a:xfrm>
            <a:off x="2633577" y="3929103"/>
            <a:ext cx="13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-3y - 6</a:t>
            </a:r>
          </a:p>
        </p:txBody>
      </p:sp>
      <p:sp>
        <p:nvSpPr>
          <p:cNvPr id="102" name="Objekt 101">
            <a:extLst>
              <a:ext uri="{FF2B5EF4-FFF2-40B4-BE49-F238E27FC236}">
                <a16:creationId xmlns:a16="http://schemas.microsoft.com/office/drawing/2014/main" id="{DE12E405-6D10-4977-BE32-89C2A8C0AFFD}"/>
              </a:ext>
            </a:extLst>
          </p:cNvPr>
          <p:cNvSpPr txBox="1"/>
          <p:nvPr/>
        </p:nvSpPr>
        <p:spPr bwMode="auto">
          <a:xfrm>
            <a:off x="590549" y="3904553"/>
            <a:ext cx="1823042" cy="44416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2x + 6 = 3y</a:t>
            </a: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91976B6-3272-41C0-84A0-696178A597B0}"/>
              </a:ext>
            </a:extLst>
          </p:cNvPr>
          <p:cNvSpPr txBox="1"/>
          <p:nvPr/>
        </p:nvSpPr>
        <p:spPr>
          <a:xfrm>
            <a:off x="1532732" y="2242631"/>
            <a:ext cx="77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+ 10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bjekt 64">
                <a:extLst>
                  <a:ext uri="{FF2B5EF4-FFF2-40B4-BE49-F238E27FC236}">
                    <a16:creationId xmlns:a16="http://schemas.microsoft.com/office/drawing/2014/main" id="{4C8B0853-EBBD-47FC-BDD0-A81A79F2961E}"/>
                  </a:ext>
                </a:extLst>
              </p:cNvPr>
              <p:cNvSpPr txBox="1"/>
              <p:nvPr/>
            </p:nvSpPr>
            <p:spPr bwMode="auto">
              <a:xfrm>
                <a:off x="983842" y="2788688"/>
                <a:ext cx="706733" cy="48614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4" name="Objekt 64">
                <a:extLst>
                  <a:ext uri="{FF2B5EF4-FFF2-40B4-BE49-F238E27FC236}">
                    <a16:creationId xmlns:a16="http://schemas.microsoft.com/office/drawing/2014/main" id="{4C8B0853-EBBD-47FC-BDD0-A81A79F2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842" y="2788688"/>
                <a:ext cx="706733" cy="486141"/>
              </a:xfrm>
              <a:prstGeom prst="rect">
                <a:avLst/>
              </a:prstGeom>
              <a:blipFill>
                <a:blip r:embed="rId8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3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8" grpId="0"/>
      <p:bldP spid="50" grpId="0"/>
      <p:bldP spid="51" grpId="0"/>
      <p:bldP spid="52" grpId="0" animBg="1"/>
      <p:bldP spid="53" grpId="0"/>
      <p:bldP spid="54" grpId="0"/>
      <p:bldP spid="55" grpId="0"/>
      <p:bldP spid="57" grpId="0"/>
      <p:bldP spid="59" grpId="0"/>
      <p:bldP spid="60" grpId="0"/>
      <p:bldP spid="62" grpId="0"/>
      <p:bldP spid="63" grpId="0"/>
      <p:bldP spid="65" grpId="0"/>
      <p:bldP spid="66" grpId="0"/>
      <p:bldP spid="67" grpId="0"/>
      <p:bldP spid="37" grpId="0"/>
      <p:bldP spid="38" grpId="0"/>
      <p:bldP spid="40" grpId="0"/>
      <p:bldP spid="97" grpId="0" animBg="1"/>
      <p:bldP spid="98" grpId="0" animBg="1"/>
      <p:bldP spid="99" grpId="0"/>
      <p:bldP spid="101" grpId="0"/>
      <p:bldP spid="102" grpId="0"/>
      <p:bldP spid="103" grpId="0"/>
      <p:bldP spid="10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71495" y="2232000"/>
            <a:ext cx="18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2y = x + 10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141277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115616" y="6218794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14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23528" y="228124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4329868" y="1980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- 3.14 = -6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732240" y="1980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/+42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2555777" y="141277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3567850" y="6242774"/>
            <a:ext cx="324036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18 a 14.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32325" y="448326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+ 2y = 10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88660" y="4915260"/>
            <a:ext cx="268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2x - 3y = -6</a:t>
            </a:r>
          </a:p>
        </p:txBody>
      </p:sp>
      <p:cxnSp>
        <p:nvCxnSpPr>
          <p:cNvPr id="56" name="Přímá spojnice 59"/>
          <p:cNvCxnSpPr/>
          <p:nvPr/>
        </p:nvCxnSpPr>
        <p:spPr>
          <a:xfrm flipH="1">
            <a:off x="323528" y="621879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4596631" y="280754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18</a:t>
            </a:r>
          </a:p>
        </p:txBody>
      </p:sp>
      <p:cxnSp>
        <p:nvCxnSpPr>
          <p:cNvPr id="58" name="Přímá spojnice 62"/>
          <p:cNvCxnSpPr/>
          <p:nvPr/>
        </p:nvCxnSpPr>
        <p:spPr>
          <a:xfrm flipH="1">
            <a:off x="281487" y="538047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95536" y="538047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-2x + 4y = 20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44822" y="5797583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- 3y = -6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499992" y="15567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- 3y  = -6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6783572" y="3484148"/>
            <a:ext cx="2562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2.14 = 18 + 10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28 = 28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Objekt 63"/>
          <p:cNvGraphicFramePr>
            <a:graphicFrameLocks noChangeAspect="1"/>
          </p:cNvGraphicFramePr>
          <p:nvPr/>
        </p:nvGraphicFramePr>
        <p:xfrm>
          <a:off x="6726422" y="337619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64" name="Objek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422" y="337619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ovéPole 65"/>
          <p:cNvSpPr txBox="1"/>
          <p:nvPr/>
        </p:nvSpPr>
        <p:spPr>
          <a:xfrm>
            <a:off x="4266069" y="2412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2x = 36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6732240" y="2412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735796" y="2232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/-x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771800" y="447262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</a:t>
            </a:r>
          </a:p>
        </p:txBody>
      </p:sp>
      <p:graphicFrame>
        <p:nvGraphicFramePr>
          <p:cNvPr id="39" name="Objekt 38"/>
          <p:cNvGraphicFramePr>
            <a:graphicFrameLocks noChangeAspect="1"/>
          </p:cNvGraphicFramePr>
          <p:nvPr/>
        </p:nvGraphicFramePr>
        <p:xfrm>
          <a:off x="6797827" y="4814966"/>
          <a:ext cx="14493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Rovnice" r:id="rId5" imgW="698197" imgH="393529" progId="Equation.3">
                  <p:embed/>
                </p:oleObj>
              </mc:Choice>
              <mc:Fallback>
                <p:oleObj name="Rovnice" r:id="rId5" imgW="698197" imgH="393529" progId="Equation.3">
                  <p:embed/>
                  <p:pic>
                    <p:nvPicPr>
                      <p:cNvPr id="39" name="Objek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827" y="4814966"/>
                        <a:ext cx="1449388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ovéPole 39"/>
          <p:cNvSpPr txBox="1"/>
          <p:nvPr/>
        </p:nvSpPr>
        <p:spPr>
          <a:xfrm>
            <a:off x="6821293" y="5631073"/>
            <a:ext cx="14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7 = 7</a:t>
            </a:r>
          </a:p>
        </p:txBody>
      </p:sp>
      <p:sp>
        <p:nvSpPr>
          <p:cNvPr id="121" name="Obdélník 120">
            <a:extLst>
              <a:ext uri="{FF2B5EF4-FFF2-40B4-BE49-F238E27FC236}">
                <a16:creationId xmlns:a16="http://schemas.microsoft.com/office/drawing/2014/main" id="{5FD53EBF-B3E4-4949-80C1-69F08DF6EA5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6CE322-7AC9-4441-9A5B-410B0B856997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09091B-61C9-4D5B-8E01-CEDAD23C06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Rectangle 10">
            <a:extLst>
              <a:ext uri="{FF2B5EF4-FFF2-40B4-BE49-F238E27FC236}">
                <a16:creationId xmlns:a16="http://schemas.microsoft.com/office/drawing/2014/main" id="{A5125554-9017-4637-848A-C7F3D9A5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2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D14624-B906-4F68-B4FC-87F9F29A51E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26" name="Rectangle 5">
            <a:extLst>
              <a:ext uri="{FF2B5EF4-FFF2-40B4-BE49-F238E27FC236}">
                <a16:creationId xmlns:a16="http://schemas.microsoft.com/office/drawing/2014/main" id="{6F9EBA1C-3795-4725-8264-73E972F2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8856984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20) Dvojnásobek menšího čísla je o 10 větší než větší číslo. Třetina většího čísla je o 1 menší než polovina menšího čísla. Určete obě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čísla</a:t>
            </a:r>
          </a:p>
        </p:txBody>
      </p:sp>
      <p:grpSp>
        <p:nvGrpSpPr>
          <p:cNvPr id="127" name="Group 5">
            <a:extLst>
              <a:ext uri="{FF2B5EF4-FFF2-40B4-BE49-F238E27FC236}">
                <a16:creationId xmlns:a16="http://schemas.microsoft.com/office/drawing/2014/main" id="{125391CA-72A3-45F1-A152-044AE08621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0903" y="1403866"/>
            <a:ext cx="1641710" cy="1089030"/>
            <a:chOff x="3923" y="878"/>
            <a:chExt cx="1910" cy="1267"/>
          </a:xfrm>
        </p:grpSpPr>
        <p:sp>
          <p:nvSpPr>
            <p:cNvPr id="128" name="AutoShape 4">
              <a:extLst>
                <a:ext uri="{FF2B5EF4-FFF2-40B4-BE49-F238E27FC236}">
                  <a16:creationId xmlns:a16="http://schemas.microsoft.com/office/drawing/2014/main" id="{9110005E-3DC0-446F-866E-9F87060FCD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E741FB3C-8639-4DCA-8048-36D073BEA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4035795A-94A0-4B2A-92CE-641E94FC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BDE3DBB7-7683-437A-8575-EA1E4B4ED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3CDA64A8-AF27-4B2A-A46E-6CB6CAB02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EF77DE5F-13A6-4760-B9BB-4922B2D8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00177E52-04DE-487B-B166-752811DE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F5392092-7C59-40BE-9AE0-B323CF13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528F7657-E639-487D-82DA-EB2B55E2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84457958-17ED-49E4-8177-780E6E6C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2089D045-33DD-4F24-9636-4502230C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211EFE28-E848-4DB0-AE11-04D04E544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AC659C48-2D01-4221-99FE-02C97CA4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C3C57978-1FFC-4827-ACDA-3BF7EDE8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D0CFD7A9-CD62-4383-A010-ABF16057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4963A962-1045-4FFD-AADB-5153D7A0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79D12E99-9E80-4B25-8F9A-FB7984A1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9CE46AD6-BC02-4EF3-B8F0-E3DFDCC5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24">
              <a:extLst>
                <a:ext uri="{FF2B5EF4-FFF2-40B4-BE49-F238E27FC236}">
                  <a16:creationId xmlns:a16="http://schemas.microsoft.com/office/drawing/2014/main" id="{65BE6B5B-59C1-41F1-B464-2DDE224D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7C0D17CF-0193-4456-A96A-FE03AAE2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26">
              <a:extLst>
                <a:ext uri="{FF2B5EF4-FFF2-40B4-BE49-F238E27FC236}">
                  <a16:creationId xmlns:a16="http://schemas.microsoft.com/office/drawing/2014/main" id="{45BACF7C-0820-4326-80E9-EE7AEC75E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27">
              <a:extLst>
                <a:ext uri="{FF2B5EF4-FFF2-40B4-BE49-F238E27FC236}">
                  <a16:creationId xmlns:a16="http://schemas.microsoft.com/office/drawing/2014/main" id="{1DF906A5-3899-4C81-8653-40897DBE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28">
              <a:extLst>
                <a:ext uri="{FF2B5EF4-FFF2-40B4-BE49-F238E27FC236}">
                  <a16:creationId xmlns:a16="http://schemas.microsoft.com/office/drawing/2014/main" id="{8C0801C5-135C-4FED-AD33-9A2A4A391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FD33CF8-4138-4A37-8100-DEA23A76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80646F9E-287F-42F2-BDA6-40758646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31">
              <a:extLst>
                <a:ext uri="{FF2B5EF4-FFF2-40B4-BE49-F238E27FC236}">
                  <a16:creationId xmlns:a16="http://schemas.microsoft.com/office/drawing/2014/main" id="{8D06E053-F116-4CF2-92E5-2ABE314FE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32">
              <a:extLst>
                <a:ext uri="{FF2B5EF4-FFF2-40B4-BE49-F238E27FC236}">
                  <a16:creationId xmlns:a16="http://schemas.microsoft.com/office/drawing/2014/main" id="{D4B57BBD-8176-4006-A77A-FFBFB545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33">
              <a:extLst>
                <a:ext uri="{FF2B5EF4-FFF2-40B4-BE49-F238E27FC236}">
                  <a16:creationId xmlns:a16="http://schemas.microsoft.com/office/drawing/2014/main" id="{DAD5B24A-1B79-4D50-A967-819FDF391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47AD4921-08A7-4E51-A699-A3D300A8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35">
              <a:extLst>
                <a:ext uri="{FF2B5EF4-FFF2-40B4-BE49-F238E27FC236}">
                  <a16:creationId xmlns:a16="http://schemas.microsoft.com/office/drawing/2014/main" id="{43B7A7A8-0B17-4890-BE2B-516993DB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8C13D082-D16F-4194-B807-807F8CC20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5A5B2202-4885-4F68-9141-CDFCEFA3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38">
              <a:extLst>
                <a:ext uri="{FF2B5EF4-FFF2-40B4-BE49-F238E27FC236}">
                  <a16:creationId xmlns:a16="http://schemas.microsoft.com/office/drawing/2014/main" id="{583B2416-2428-418F-A9C0-3C9137F5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39">
              <a:extLst>
                <a:ext uri="{FF2B5EF4-FFF2-40B4-BE49-F238E27FC236}">
                  <a16:creationId xmlns:a16="http://schemas.microsoft.com/office/drawing/2014/main" id="{342520F7-EB1E-40D8-A2C1-DDEAC6B6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40">
              <a:extLst>
                <a:ext uri="{FF2B5EF4-FFF2-40B4-BE49-F238E27FC236}">
                  <a16:creationId xmlns:a16="http://schemas.microsoft.com/office/drawing/2014/main" id="{743CFF25-8399-447B-A39F-0446C126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41">
              <a:extLst>
                <a:ext uri="{FF2B5EF4-FFF2-40B4-BE49-F238E27FC236}">
                  <a16:creationId xmlns:a16="http://schemas.microsoft.com/office/drawing/2014/main" id="{B1E0F258-F7C4-4E42-91DB-65E3DD8E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42">
              <a:extLst>
                <a:ext uri="{FF2B5EF4-FFF2-40B4-BE49-F238E27FC236}">
                  <a16:creationId xmlns:a16="http://schemas.microsoft.com/office/drawing/2014/main" id="{36F4A589-A821-4857-9CE9-DF17013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43">
              <a:extLst>
                <a:ext uri="{FF2B5EF4-FFF2-40B4-BE49-F238E27FC236}">
                  <a16:creationId xmlns:a16="http://schemas.microsoft.com/office/drawing/2014/main" id="{C3A34692-0528-4A99-98F6-19EAACE4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44">
              <a:extLst>
                <a:ext uri="{FF2B5EF4-FFF2-40B4-BE49-F238E27FC236}">
                  <a16:creationId xmlns:a16="http://schemas.microsoft.com/office/drawing/2014/main" id="{1084DB6E-E4CE-4540-9173-9ED8CC10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8CEAF597-C00B-49CD-AB4E-7D6DDB0C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46">
              <a:extLst>
                <a:ext uri="{FF2B5EF4-FFF2-40B4-BE49-F238E27FC236}">
                  <a16:creationId xmlns:a16="http://schemas.microsoft.com/office/drawing/2014/main" id="{FF187C5B-B976-4B69-93DB-1E9EB5D5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47">
              <a:extLst>
                <a:ext uri="{FF2B5EF4-FFF2-40B4-BE49-F238E27FC236}">
                  <a16:creationId xmlns:a16="http://schemas.microsoft.com/office/drawing/2014/main" id="{50A99DA4-37E5-4FD3-978D-611DC3CB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48">
              <a:extLst>
                <a:ext uri="{FF2B5EF4-FFF2-40B4-BE49-F238E27FC236}">
                  <a16:creationId xmlns:a16="http://schemas.microsoft.com/office/drawing/2014/main" id="{96100BC8-3554-4DC6-80DF-E241B60D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49">
              <a:extLst>
                <a:ext uri="{FF2B5EF4-FFF2-40B4-BE49-F238E27FC236}">
                  <a16:creationId xmlns:a16="http://schemas.microsoft.com/office/drawing/2014/main" id="{3EA6ABE7-199A-401F-9D34-5A089B725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50">
              <a:extLst>
                <a:ext uri="{FF2B5EF4-FFF2-40B4-BE49-F238E27FC236}">
                  <a16:creationId xmlns:a16="http://schemas.microsoft.com/office/drawing/2014/main" id="{186F07F4-8BA8-497D-BA46-82E3BA47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A47C3D27-D3E4-4461-87E6-21D5FC30F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52">
              <a:extLst>
                <a:ext uri="{FF2B5EF4-FFF2-40B4-BE49-F238E27FC236}">
                  <a16:creationId xmlns:a16="http://schemas.microsoft.com/office/drawing/2014/main" id="{77DA2F9F-4DE0-487D-BA48-B71669B3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53">
              <a:extLst>
                <a:ext uri="{FF2B5EF4-FFF2-40B4-BE49-F238E27FC236}">
                  <a16:creationId xmlns:a16="http://schemas.microsoft.com/office/drawing/2014/main" id="{2829D5D6-81BE-4FDB-8CBB-29A44C14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54">
              <a:extLst>
                <a:ext uri="{FF2B5EF4-FFF2-40B4-BE49-F238E27FC236}">
                  <a16:creationId xmlns:a16="http://schemas.microsoft.com/office/drawing/2014/main" id="{AAD76FE7-9596-41C9-9F37-412B79A5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55">
              <a:extLst>
                <a:ext uri="{FF2B5EF4-FFF2-40B4-BE49-F238E27FC236}">
                  <a16:creationId xmlns:a16="http://schemas.microsoft.com/office/drawing/2014/main" id="{464A9495-23FB-4325-9B00-E7B041889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Freeform 56">
              <a:extLst>
                <a:ext uri="{FF2B5EF4-FFF2-40B4-BE49-F238E27FC236}">
                  <a16:creationId xmlns:a16="http://schemas.microsoft.com/office/drawing/2014/main" id="{25C350F4-9C46-45FD-8963-6C22D0951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Freeform 57">
              <a:extLst>
                <a:ext uri="{FF2B5EF4-FFF2-40B4-BE49-F238E27FC236}">
                  <a16:creationId xmlns:a16="http://schemas.microsoft.com/office/drawing/2014/main" id="{FC52DD01-130E-437F-90DD-0B950A84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0" name="Freeform 58">
              <a:extLst>
                <a:ext uri="{FF2B5EF4-FFF2-40B4-BE49-F238E27FC236}">
                  <a16:creationId xmlns:a16="http://schemas.microsoft.com/office/drawing/2014/main" id="{8E4764C2-E748-427A-A0CA-E6513245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1" name="Freeform 59">
              <a:extLst>
                <a:ext uri="{FF2B5EF4-FFF2-40B4-BE49-F238E27FC236}">
                  <a16:creationId xmlns:a16="http://schemas.microsoft.com/office/drawing/2014/main" id="{907354E9-E6CC-4993-9BB1-CF093EFF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2" name="Freeform 60">
              <a:extLst>
                <a:ext uri="{FF2B5EF4-FFF2-40B4-BE49-F238E27FC236}">
                  <a16:creationId xmlns:a16="http://schemas.microsoft.com/office/drawing/2014/main" id="{4A1EF92E-56E7-4D1C-BE6B-B9FDA59D8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3" name="Freeform 61">
              <a:extLst>
                <a:ext uri="{FF2B5EF4-FFF2-40B4-BE49-F238E27FC236}">
                  <a16:creationId xmlns:a16="http://schemas.microsoft.com/office/drawing/2014/main" id="{FFE909BF-2CCD-45C8-AF0B-8EF9FFBE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4" name="Freeform 62">
              <a:extLst>
                <a:ext uri="{FF2B5EF4-FFF2-40B4-BE49-F238E27FC236}">
                  <a16:creationId xmlns:a16="http://schemas.microsoft.com/office/drawing/2014/main" id="{1B7C29DE-4F4F-4E2E-A6D7-34AD7CCC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Freeform 65">
              <a:extLst>
                <a:ext uri="{FF2B5EF4-FFF2-40B4-BE49-F238E27FC236}">
                  <a16:creationId xmlns:a16="http://schemas.microsoft.com/office/drawing/2014/main" id="{1EF57138-6410-4107-B5C1-0E87CE83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Freeform 66">
              <a:extLst>
                <a:ext uri="{FF2B5EF4-FFF2-40B4-BE49-F238E27FC236}">
                  <a16:creationId xmlns:a16="http://schemas.microsoft.com/office/drawing/2014/main" id="{66FDE98F-8AC0-459B-801D-0E28D2ED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7" name="Šipka: doprava 96">
            <a:extLst>
              <a:ext uri="{FF2B5EF4-FFF2-40B4-BE49-F238E27FC236}">
                <a16:creationId xmlns:a16="http://schemas.microsoft.com/office/drawing/2014/main" id="{F75BE7BA-4EE9-4065-8467-8177995F7CA5}"/>
              </a:ext>
            </a:extLst>
          </p:cNvPr>
          <p:cNvSpPr/>
          <p:nvPr/>
        </p:nvSpPr>
        <p:spPr>
          <a:xfrm>
            <a:off x="126349" y="507610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>
            <a:extLst>
              <a:ext uri="{FF2B5EF4-FFF2-40B4-BE49-F238E27FC236}">
                <a16:creationId xmlns:a16="http://schemas.microsoft.com/office/drawing/2014/main" id="{1EE220BA-2CA2-4CB2-ACA6-FA46523D5285}"/>
              </a:ext>
            </a:extLst>
          </p:cNvPr>
          <p:cNvSpPr/>
          <p:nvPr/>
        </p:nvSpPr>
        <p:spPr>
          <a:xfrm>
            <a:off x="478466" y="4550743"/>
            <a:ext cx="520997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EBB35EB3-B177-4F8B-A919-6606F6AA4CF8}"/>
              </a:ext>
            </a:extLst>
          </p:cNvPr>
          <p:cNvSpPr txBox="1"/>
          <p:nvPr/>
        </p:nvSpPr>
        <p:spPr>
          <a:xfrm>
            <a:off x="512006" y="3433481"/>
            <a:ext cx="18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-x + 2y = 10</a:t>
            </a:r>
          </a:p>
        </p:txBody>
      </p: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94B078F9-2B46-4F94-96D4-7DA5EF2884F2}"/>
              </a:ext>
            </a:extLst>
          </p:cNvPr>
          <p:cNvCxnSpPr/>
          <p:nvPr/>
        </p:nvCxnSpPr>
        <p:spPr>
          <a:xfrm flipH="1">
            <a:off x="185305" y="44520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F1035B47-826E-432D-9A9B-E9C244E05483}"/>
              </a:ext>
            </a:extLst>
          </p:cNvPr>
          <p:cNvSpPr txBox="1"/>
          <p:nvPr/>
        </p:nvSpPr>
        <p:spPr>
          <a:xfrm>
            <a:off x="2633577" y="3929103"/>
            <a:ext cx="13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-3y - 6</a:t>
            </a:r>
          </a:p>
        </p:txBody>
      </p:sp>
      <p:sp>
        <p:nvSpPr>
          <p:cNvPr id="102" name="Objekt 101">
            <a:extLst>
              <a:ext uri="{FF2B5EF4-FFF2-40B4-BE49-F238E27FC236}">
                <a16:creationId xmlns:a16="http://schemas.microsoft.com/office/drawing/2014/main" id="{DE12E405-6D10-4977-BE32-89C2A8C0AFFD}"/>
              </a:ext>
            </a:extLst>
          </p:cNvPr>
          <p:cNvSpPr txBox="1"/>
          <p:nvPr/>
        </p:nvSpPr>
        <p:spPr bwMode="auto">
          <a:xfrm>
            <a:off x="590549" y="3904553"/>
            <a:ext cx="1823042" cy="44416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2x + 6 = 3y</a:t>
            </a:r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CD336EE7-D802-4F5C-A5F7-07084BF9C085}"/>
              </a:ext>
            </a:extLst>
          </p:cNvPr>
          <p:cNvCxnSpPr/>
          <p:nvPr/>
        </p:nvCxnSpPr>
        <p:spPr>
          <a:xfrm flipH="1">
            <a:off x="323528" y="339938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7DEE1BFC-4B3D-405D-807B-AD96BB48591A}"/>
              </a:ext>
            </a:extLst>
          </p:cNvPr>
          <p:cNvSpPr txBox="1"/>
          <p:nvPr/>
        </p:nvSpPr>
        <p:spPr>
          <a:xfrm>
            <a:off x="2771800" y="28233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bjekt 64">
                <a:extLst>
                  <a:ext uri="{FF2B5EF4-FFF2-40B4-BE49-F238E27FC236}">
                    <a16:creationId xmlns:a16="http://schemas.microsoft.com/office/drawing/2014/main" id="{6AA9AED9-9703-452C-A110-96B8DCEAFC6F}"/>
                  </a:ext>
                </a:extLst>
              </p:cNvPr>
              <p:cNvSpPr txBox="1"/>
              <p:nvPr/>
            </p:nvSpPr>
            <p:spPr bwMode="auto">
              <a:xfrm>
                <a:off x="718030" y="2661097"/>
                <a:ext cx="1706193" cy="8159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cs-CZ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8" name="Objekt 64">
                <a:extLst>
                  <a:ext uri="{FF2B5EF4-FFF2-40B4-BE49-F238E27FC236}">
                    <a16:creationId xmlns:a16="http://schemas.microsoft.com/office/drawing/2014/main" id="{6AA9AED9-9703-452C-A110-96B8DCEAF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030" y="2661097"/>
                <a:ext cx="1706193" cy="815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bjekt 64">
                <a:extLst>
                  <a:ext uri="{FF2B5EF4-FFF2-40B4-BE49-F238E27FC236}">
                    <a16:creationId xmlns:a16="http://schemas.microsoft.com/office/drawing/2014/main" id="{528BDF67-6235-400E-A48D-E423A89EEB2E}"/>
                  </a:ext>
                </a:extLst>
              </p:cNvPr>
              <p:cNvSpPr txBox="1"/>
              <p:nvPr/>
            </p:nvSpPr>
            <p:spPr bwMode="auto">
              <a:xfrm>
                <a:off x="983842" y="2788688"/>
                <a:ext cx="706733" cy="48614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9" name="Objekt 64">
                <a:extLst>
                  <a:ext uri="{FF2B5EF4-FFF2-40B4-BE49-F238E27FC236}">
                    <a16:creationId xmlns:a16="http://schemas.microsoft.com/office/drawing/2014/main" id="{528BDF67-6235-400E-A48D-E423A89EE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842" y="2788688"/>
                <a:ext cx="706733" cy="486141"/>
              </a:xfrm>
              <a:prstGeom prst="rect">
                <a:avLst/>
              </a:prstGeom>
              <a:blipFill>
                <a:blip r:embed="rId8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93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21) Petr s Tomášem dostali od maminky týdenní kapesné. Petr říká: „když mi dáš 10 Kč, budeme mít stejně“. Tomáš mu na to odpovídá: „Když dáš 10 Kč ty mě, budeš mít polovinu toho, co já“. Kolik Kč kapesného chlapci dostali?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83463" y="2464191"/>
            <a:ext cx="224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+ 10 = y - 10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3528" y="167210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Tomáš … 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83462" y="2896239"/>
            <a:ext cx="267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- 10)  = y + 10 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76693" y="3370823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97971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490983" y="611149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50 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824550" y="43163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6088184" y="4159272"/>
            <a:ext cx="2896327" cy="1986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50 + 10 = 70 – 10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60 = 60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2.(50 - 10) = 70 + 10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80 = 80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542958" y="4330481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-20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383461" y="4762529"/>
            <a:ext cx="238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30</a:t>
            </a:r>
          </a:p>
        </p:txBody>
      </p:sp>
      <p:cxnSp>
        <p:nvCxnSpPr>
          <p:cNvPr id="80" name="Přímá spojnice 79"/>
          <p:cNvCxnSpPr/>
          <p:nvPr/>
        </p:nvCxnSpPr>
        <p:spPr>
          <a:xfrm flipH="1">
            <a:off x="323528" y="607235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>
            <a:off x="281487" y="5234035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395536" y="523403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y = 20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93113" y="5651148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30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3977355" y="332586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-50 + y = 20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4104949" y="371497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70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5700033" y="331254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/+50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2540743" y="6247148"/>
            <a:ext cx="4264095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dostal 50 Kč, Tomáš 70 Kč.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pic>
        <p:nvPicPr>
          <p:cNvPr id="35" name="Picture 2" descr="C:\Users\predji\AppData\Local\Microsoft\Windows\Temporary Internet Files\Content.IE5\A9CFHSPA\MP900442438[1].jpg">
            <a:extLst>
              <a:ext uri="{FF2B5EF4-FFF2-40B4-BE49-F238E27FC236}">
                <a16:creationId xmlns:a16="http://schemas.microsoft.com/office/drawing/2014/main" id="{C45A923D-A9F2-487D-AF00-060A78F6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39" y="1833341"/>
            <a:ext cx="2160240" cy="12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0357829F-B2E9-4E4F-BB1E-D200BD232B4F}"/>
              </a:ext>
            </a:extLst>
          </p:cNvPr>
          <p:cNvSpPr/>
          <p:nvPr/>
        </p:nvSpPr>
        <p:spPr>
          <a:xfrm>
            <a:off x="126349" y="5416349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17F9B41-F8EC-4630-83B0-0DFB38E6B4A6}"/>
              </a:ext>
            </a:extLst>
          </p:cNvPr>
          <p:cNvSpPr/>
          <p:nvPr/>
        </p:nvSpPr>
        <p:spPr>
          <a:xfrm>
            <a:off x="797449" y="4412520"/>
            <a:ext cx="457193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56FDFF5-EDAF-4FD3-BAEE-CEC1C2EDB82A}"/>
              </a:ext>
            </a:extLst>
          </p:cNvPr>
          <p:cNvSpPr txBox="1"/>
          <p:nvPr/>
        </p:nvSpPr>
        <p:spPr>
          <a:xfrm>
            <a:off x="3079731" y="2455612"/>
            <a:ext cx="14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- 10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DD6C8BAA-647C-4C9B-B005-6DEF392C0300}"/>
              </a:ext>
            </a:extLst>
          </p:cNvPr>
          <p:cNvSpPr txBox="1"/>
          <p:nvPr/>
        </p:nvSpPr>
        <p:spPr>
          <a:xfrm>
            <a:off x="691806" y="3421122"/>
            <a:ext cx="175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-20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E3B2B05-E7D5-4C1A-A51D-F5153F4C2526}"/>
              </a:ext>
            </a:extLst>
          </p:cNvPr>
          <p:cNvSpPr txBox="1"/>
          <p:nvPr/>
        </p:nvSpPr>
        <p:spPr>
          <a:xfrm>
            <a:off x="383462" y="3853170"/>
            <a:ext cx="267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- 20 = y + 10 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CBBD03F0-0EA9-4663-A057-0B265BAA675A}"/>
              </a:ext>
            </a:extLst>
          </p:cNvPr>
          <p:cNvCxnSpPr/>
          <p:nvPr/>
        </p:nvCxnSpPr>
        <p:spPr>
          <a:xfrm flipH="1">
            <a:off x="376693" y="4327754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91A605D-313E-4D4B-BF3C-008543B8CE4D}"/>
              </a:ext>
            </a:extLst>
          </p:cNvPr>
          <p:cNvSpPr txBox="1"/>
          <p:nvPr/>
        </p:nvSpPr>
        <p:spPr>
          <a:xfrm>
            <a:off x="2824550" y="3869742"/>
            <a:ext cx="14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+ 20</a:t>
            </a:r>
          </a:p>
        </p:txBody>
      </p:sp>
    </p:spTree>
    <p:extLst>
      <p:ext uri="{BB962C8B-B14F-4D97-AF65-F5344CB8AC3E}">
        <p14:creationId xmlns:p14="http://schemas.microsoft.com/office/powerpoint/2010/main" val="27537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5" grpId="0"/>
      <p:bldP spid="73" grpId="0"/>
      <p:bldP spid="76" grpId="0"/>
      <p:bldP spid="77" grpId="0" animBg="1"/>
      <p:bldP spid="78" grpId="0"/>
      <p:bldP spid="79" grpId="0"/>
      <p:bldP spid="82" grpId="0"/>
      <p:bldP spid="83" grpId="0"/>
      <p:bldP spid="85" grpId="0"/>
      <p:bldP spid="86" grpId="0"/>
      <p:bldP spid="87" grpId="0"/>
      <p:bldP spid="88" grpId="0" animBg="1"/>
      <p:bldP spid="29" grpId="0" animBg="1"/>
      <p:bldP spid="36" grpId="0" animBg="1"/>
      <p:bldP spid="37" grpId="0"/>
      <p:bldP spid="38" grpId="0"/>
      <p:bldP spid="45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21) Petr s Tomášem dostali od maminky týdenní kapesné. Petr říká: „když mi dáš 10 Kč, budeme mít stejně“. Tomáš mu na to odpovídá: „Když dáš 10 Kč ty mě, budeš mít polovinu toho, co já“. Kolik Kč kapesného chlapci dostali?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83463" y="2464191"/>
            <a:ext cx="224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+ 10 = y - 10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3528" y="167210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Tomáš … 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83462" y="2896239"/>
            <a:ext cx="267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- 10)  = y + 10 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76693" y="3370823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97971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490983" y="611149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50 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824550" y="43163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6088184" y="4159272"/>
            <a:ext cx="2896327" cy="1986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50 + 10 = 70 – 10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60 = 60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2.(50 - 10) = 70 + 10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80 = 80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542958" y="4330481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-20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383461" y="4762529"/>
            <a:ext cx="238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30</a:t>
            </a:r>
          </a:p>
        </p:txBody>
      </p:sp>
      <p:cxnSp>
        <p:nvCxnSpPr>
          <p:cNvPr id="80" name="Přímá spojnice 79"/>
          <p:cNvCxnSpPr/>
          <p:nvPr/>
        </p:nvCxnSpPr>
        <p:spPr>
          <a:xfrm flipH="1">
            <a:off x="323528" y="607235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>
            <a:off x="281487" y="5234035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395536" y="5234035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y = 20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93113" y="5651148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30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3977355" y="3325864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-50 + y = 20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4104949" y="371497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70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5700033" y="331254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/+50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2540743" y="6247148"/>
            <a:ext cx="4264095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Petr dostal 50 Kč, Tomáš 70 Kč.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pic>
        <p:nvPicPr>
          <p:cNvPr id="35" name="Picture 2" descr="C:\Users\predji\AppData\Local\Microsoft\Windows\Temporary Internet Files\Content.IE5\A9CFHSPA\MP900442438[1].jpg">
            <a:extLst>
              <a:ext uri="{FF2B5EF4-FFF2-40B4-BE49-F238E27FC236}">
                <a16:creationId xmlns:a16="http://schemas.microsoft.com/office/drawing/2014/main" id="{C45A923D-A9F2-487D-AF00-060A78F6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39" y="1833341"/>
            <a:ext cx="2160240" cy="12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0357829F-B2E9-4E4F-BB1E-D200BD232B4F}"/>
              </a:ext>
            </a:extLst>
          </p:cNvPr>
          <p:cNvSpPr/>
          <p:nvPr/>
        </p:nvSpPr>
        <p:spPr>
          <a:xfrm>
            <a:off x="126349" y="5416349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17F9B41-F8EC-4630-83B0-0DFB38E6B4A6}"/>
              </a:ext>
            </a:extLst>
          </p:cNvPr>
          <p:cNvSpPr/>
          <p:nvPr/>
        </p:nvSpPr>
        <p:spPr>
          <a:xfrm>
            <a:off x="797449" y="4412520"/>
            <a:ext cx="457193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56FDFF5-EDAF-4FD3-BAEE-CEC1C2EDB82A}"/>
              </a:ext>
            </a:extLst>
          </p:cNvPr>
          <p:cNvSpPr txBox="1"/>
          <p:nvPr/>
        </p:nvSpPr>
        <p:spPr>
          <a:xfrm>
            <a:off x="3079731" y="2455612"/>
            <a:ext cx="14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- 10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DD6C8BAA-647C-4C9B-B005-6DEF392C0300}"/>
              </a:ext>
            </a:extLst>
          </p:cNvPr>
          <p:cNvSpPr txBox="1"/>
          <p:nvPr/>
        </p:nvSpPr>
        <p:spPr>
          <a:xfrm>
            <a:off x="691806" y="3421122"/>
            <a:ext cx="175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-20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E3B2B05-E7D5-4C1A-A51D-F5153F4C2526}"/>
              </a:ext>
            </a:extLst>
          </p:cNvPr>
          <p:cNvSpPr txBox="1"/>
          <p:nvPr/>
        </p:nvSpPr>
        <p:spPr>
          <a:xfrm>
            <a:off x="383462" y="3853170"/>
            <a:ext cx="267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- 20 = y + 10 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CBBD03F0-0EA9-4663-A057-0B265BAA675A}"/>
              </a:ext>
            </a:extLst>
          </p:cNvPr>
          <p:cNvCxnSpPr/>
          <p:nvPr/>
        </p:nvCxnSpPr>
        <p:spPr>
          <a:xfrm flipH="1">
            <a:off x="376693" y="4327754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91A605D-313E-4D4B-BF3C-008543B8CE4D}"/>
              </a:ext>
            </a:extLst>
          </p:cNvPr>
          <p:cNvSpPr txBox="1"/>
          <p:nvPr/>
        </p:nvSpPr>
        <p:spPr>
          <a:xfrm>
            <a:off x="2824550" y="3869742"/>
            <a:ext cx="142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+ 20</a:t>
            </a:r>
          </a:p>
        </p:txBody>
      </p:sp>
    </p:spTree>
    <p:extLst>
      <p:ext uri="{BB962C8B-B14F-4D97-AF65-F5344CB8AC3E}">
        <p14:creationId xmlns:p14="http://schemas.microsoft.com/office/powerpoint/2010/main" val="946788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véPole 26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22) Pokud zvětšíme délku zahrady o 8 m a zároveň její šířku zmenšíme o 5 m, výměra zahrady se nezmění. Pokud však délku zmenšíme o 4 m a šířku zvětšíme o 6 m, zvětší se výměra o 96 m</a:t>
            </a:r>
            <a:r>
              <a:rPr lang="cs-CZ" sz="21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. Jaké jsou rozměry zahrady?</a:t>
            </a:r>
          </a:p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31540" y="25649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(x + 8).(y – 5)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59532" y="177281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délka … x  m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šířka … y  m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997606" y="6423719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40</a:t>
            </a:r>
          </a:p>
        </p:txBody>
      </p:sp>
      <p:cxnSp>
        <p:nvCxnSpPr>
          <p:cNvPr id="40" name="Přímá spojnice 39"/>
          <p:cNvCxnSpPr/>
          <p:nvPr/>
        </p:nvCxnSpPr>
        <p:spPr>
          <a:xfrm flipH="1">
            <a:off x="179512" y="3471391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179512" y="2564904"/>
            <a:ext cx="3276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56030" y="4775748"/>
            <a:ext cx="70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.2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020272" y="23488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/+200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1781" y="177281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644008" y="5743863"/>
            <a:ext cx="432048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Zahrada má rozměry 40 x 30 m.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79512" y="34290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-5x + 8y - 40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Přímá spojnice 59"/>
          <p:cNvCxnSpPr/>
          <p:nvPr/>
        </p:nvCxnSpPr>
        <p:spPr>
          <a:xfrm flipH="1">
            <a:off x="1043608" y="522920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5135991" y="332737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30</a:t>
            </a:r>
          </a:p>
        </p:txBody>
      </p:sp>
      <p:cxnSp>
        <p:nvCxnSpPr>
          <p:cNvPr id="63" name="Přímá spojnice 62"/>
          <p:cNvCxnSpPr/>
          <p:nvPr/>
        </p:nvCxnSpPr>
        <p:spPr>
          <a:xfrm flipH="1">
            <a:off x="317492" y="4365104"/>
            <a:ext cx="3246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1187624" y="43651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-5x +8y = 40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308918" y="4767535"/>
            <a:ext cx="196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- 4y = 120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860032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-5x + 8y = 40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148064" y="38610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(40 + 8).(30 – 5) = 40.30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  1200 = 1200</a:t>
            </a:r>
          </a:p>
        </p:txBody>
      </p:sp>
      <p:graphicFrame>
        <p:nvGraphicFramePr>
          <p:cNvPr id="69" name="Objekt 68"/>
          <p:cNvGraphicFramePr>
            <a:graphicFrameLocks noChangeAspect="1"/>
          </p:cNvGraphicFramePr>
          <p:nvPr/>
        </p:nvGraphicFramePr>
        <p:xfrm>
          <a:off x="5306938" y="341967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69" name="Objek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938" y="341967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ovéPole 69"/>
          <p:cNvSpPr txBox="1"/>
          <p:nvPr/>
        </p:nvSpPr>
        <p:spPr>
          <a:xfrm>
            <a:off x="5292080" y="4983559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(40 - 4).(30 + 6) = 40.30 + 96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1296 = 1296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1187624" y="606367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7x          = 280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779912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/:7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467544" y="299695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(x - 4).(y + 6)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+ 96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3905926" y="343695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+40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887924" y="3861048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+24</a:t>
            </a:r>
          </a:p>
        </p:txBody>
      </p:sp>
      <p:cxnSp>
        <p:nvCxnSpPr>
          <p:cNvPr id="78" name="Přímá spojnice 59"/>
          <p:cNvCxnSpPr/>
          <p:nvPr/>
        </p:nvCxnSpPr>
        <p:spPr>
          <a:xfrm flipH="1">
            <a:off x="1043608" y="609329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1115616" y="52292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-5x + 8y = 40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1115616" y="563163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12x - 8y = 240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4644008" y="23816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-5.40 + 8y = 40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5580112" y="28433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8y = 240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7020272" y="28433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:8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203498" y="3861048"/>
            <a:ext cx="35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+ 6x - 4y -24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+ 96</a:t>
            </a:r>
          </a:p>
        </p:txBody>
      </p:sp>
      <p:pic>
        <p:nvPicPr>
          <p:cNvPr id="38" name="Picture 6" descr="C:\Users\predji\AppData\Local\Microsoft\Windows\Temporary Internet Files\Content.IE5\A9CFHSPA\MC9003964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8752" y="1399600"/>
            <a:ext cx="1017744" cy="10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>
            <a:extLst>
              <a:ext uri="{FF2B5EF4-FFF2-40B4-BE49-F238E27FC236}">
                <a16:creationId xmlns:a16="http://schemas.microsoft.com/office/drawing/2014/main" id="{3FC141B2-B4E6-4957-BF26-4B0D0978D8B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079F37-BAE2-4A2F-B58D-4390D7A5609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E62941-B056-4189-BEE5-D82FE716A52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36C31935-EBB9-4FDD-803E-5F437BC1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BE2B7E-F7DC-4C72-8AC7-2F4D9D46F57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47" name="Šipka: doprava 46">
            <a:extLst>
              <a:ext uri="{FF2B5EF4-FFF2-40B4-BE49-F238E27FC236}">
                <a16:creationId xmlns:a16="http://schemas.microsoft.com/office/drawing/2014/main" id="{39E118A8-042A-4947-9C52-CA0581BCE370}"/>
              </a:ext>
            </a:extLst>
          </p:cNvPr>
          <p:cNvSpPr/>
          <p:nvPr/>
        </p:nvSpPr>
        <p:spPr>
          <a:xfrm>
            <a:off x="785567" y="4523202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44F34236-2756-44AF-92B7-05608A65BC75}"/>
              </a:ext>
            </a:extLst>
          </p:cNvPr>
          <p:cNvSpPr/>
          <p:nvPr/>
        </p:nvSpPr>
        <p:spPr>
          <a:xfrm>
            <a:off x="1733105" y="4423146"/>
            <a:ext cx="563528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8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9" grpId="0"/>
      <p:bldP spid="42" grpId="0"/>
      <p:bldP spid="43" grpId="0"/>
      <p:bldP spid="44" grpId="0"/>
      <p:bldP spid="45" grpId="0" animBg="1"/>
      <p:bldP spid="46" grpId="0"/>
      <p:bldP spid="62" grpId="0"/>
      <p:bldP spid="64" grpId="0"/>
      <p:bldP spid="65" grpId="0"/>
      <p:bldP spid="66" grpId="0"/>
      <p:bldP spid="67" grpId="0"/>
      <p:bldP spid="70" grpId="0"/>
      <p:bldP spid="71" grpId="0"/>
      <p:bldP spid="72" grpId="0"/>
      <p:bldP spid="73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47" grpId="0" animBg="1"/>
      <p:bldP spid="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véPole 39"/>
          <p:cNvSpPr txBox="1"/>
          <p:nvPr/>
        </p:nvSpPr>
        <p:spPr>
          <a:xfrm>
            <a:off x="431540" y="25649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(x + 8).(y – 5)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59532" y="1772816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délka … x  m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šířka … y  m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997606" y="6423719"/>
            <a:ext cx="113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40</a:t>
            </a:r>
          </a:p>
        </p:txBody>
      </p:sp>
      <p:cxnSp>
        <p:nvCxnSpPr>
          <p:cNvPr id="43" name="Přímá spojnice 42"/>
          <p:cNvCxnSpPr/>
          <p:nvPr/>
        </p:nvCxnSpPr>
        <p:spPr>
          <a:xfrm flipH="1">
            <a:off x="179512" y="3471391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179512" y="2564904"/>
            <a:ext cx="3276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7020272" y="23488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/+200</a:t>
            </a: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591781" y="1772816"/>
            <a:ext cx="64807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4644008" y="5743863"/>
            <a:ext cx="4320480" cy="49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Zahrada má rozměry 40 x 30 m.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179512" y="34290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-5x + 8y - 40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203498" y="3861048"/>
            <a:ext cx="350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+ 6x - 4y -24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+ 96</a:t>
            </a:r>
          </a:p>
        </p:txBody>
      </p:sp>
      <p:cxnSp>
        <p:nvCxnSpPr>
          <p:cNvPr id="77" name="Přímá spojnice 59"/>
          <p:cNvCxnSpPr/>
          <p:nvPr/>
        </p:nvCxnSpPr>
        <p:spPr>
          <a:xfrm flipH="1">
            <a:off x="1043608" y="522920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5135991" y="332737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30</a:t>
            </a:r>
          </a:p>
        </p:txBody>
      </p:sp>
      <p:cxnSp>
        <p:nvCxnSpPr>
          <p:cNvPr id="79" name="Přímá spojnice 62"/>
          <p:cNvCxnSpPr/>
          <p:nvPr/>
        </p:nvCxnSpPr>
        <p:spPr>
          <a:xfrm flipH="1">
            <a:off x="317492" y="4365104"/>
            <a:ext cx="3246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1187624" y="43651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-5x +8y = 40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1308918" y="4767535"/>
            <a:ext cx="196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6x - 4y = 120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4860032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-5x + 8y = 40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5148064" y="38610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(40 + 8).(30 – 5) = 40.30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    1200 = 1200</a:t>
            </a:r>
          </a:p>
        </p:txBody>
      </p:sp>
      <p:graphicFrame>
        <p:nvGraphicFramePr>
          <p:cNvPr id="84" name="Objekt 83"/>
          <p:cNvGraphicFramePr>
            <a:graphicFrameLocks noChangeAspect="1"/>
          </p:cNvGraphicFramePr>
          <p:nvPr/>
        </p:nvGraphicFramePr>
        <p:xfrm>
          <a:off x="5306938" y="341967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84" name="Objek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938" y="341967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ovéPole 84"/>
          <p:cNvSpPr txBox="1"/>
          <p:nvPr/>
        </p:nvSpPr>
        <p:spPr>
          <a:xfrm>
            <a:off x="5292080" y="4983559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(40 - 4).(30 + 6) = 40.30 + 96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   1296 = 1296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1187624" y="606367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7x          = 280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3779912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/:7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467544" y="299695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(x - 4).(y + 6) 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+ 96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905926" y="343695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+40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887924" y="3861048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+24</a:t>
            </a:r>
          </a:p>
        </p:txBody>
      </p:sp>
      <p:cxnSp>
        <p:nvCxnSpPr>
          <p:cNvPr id="35" name="Přímá spojnice 59"/>
          <p:cNvCxnSpPr/>
          <p:nvPr/>
        </p:nvCxnSpPr>
        <p:spPr>
          <a:xfrm flipH="1">
            <a:off x="1043608" y="609329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115616" y="52292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-5x + 8y = 40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115616" y="563163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12x - 8y = 240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644008" y="23816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-5.40 + 8y = 40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580112" y="28433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8y = 240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020272" y="28433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:8</a:t>
            </a:r>
          </a:p>
        </p:txBody>
      </p:sp>
      <p:pic>
        <p:nvPicPr>
          <p:cNvPr id="13318" name="Picture 6" descr="C:\Users\predji\AppData\Local\Microsoft\Windows\Temporary Internet Files\Content.IE5\A9CFHSPA\MC9003964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8752" y="1399600"/>
            <a:ext cx="1017744" cy="10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5">
            <a:extLst>
              <a:ext uri="{FF2B5EF4-FFF2-40B4-BE49-F238E27FC236}">
                <a16:creationId xmlns:a16="http://schemas.microsoft.com/office/drawing/2014/main" id="{C247D175-4FEC-4AEA-98F9-AE58B0430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22) Pokud zvětšíme délku zahrady o 8 m a zároveň její šířku zmenšíme o 5 m, výměra zahrady se nezmění. Pokud však délku zmenšíme o 4 m a šířku zvětšíme o 6 m, zvětší se výměra o 96 m</a:t>
            </a:r>
            <a:r>
              <a:rPr lang="cs-CZ" sz="21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. Jaké jsou rozměry zahrady?</a:t>
            </a:r>
          </a:p>
          <a:p>
            <a:pPr marL="342900" indent="-342900"/>
            <a:r>
              <a:rPr lang="cs-CZ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84E134EF-2F1C-40C3-9C60-0551D43966B3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D3EB91-48C7-44C5-BF31-C23253371833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6FA271-7A90-4DC3-A054-A0A6A36E41DB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D186DDB4-BAF5-443A-A854-BDA7C77B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5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4EC719-533B-44AF-9127-509A474C169D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F29CED57-B011-41F4-B118-D64D3EF77D1C}"/>
              </a:ext>
            </a:extLst>
          </p:cNvPr>
          <p:cNvSpPr txBox="1"/>
          <p:nvPr/>
        </p:nvSpPr>
        <p:spPr>
          <a:xfrm>
            <a:off x="3856030" y="4775748"/>
            <a:ext cx="70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.2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16590E66-F8A3-4A51-B94E-751E63FA522E}"/>
              </a:ext>
            </a:extLst>
          </p:cNvPr>
          <p:cNvSpPr/>
          <p:nvPr/>
        </p:nvSpPr>
        <p:spPr>
          <a:xfrm>
            <a:off x="1733105" y="4423146"/>
            <a:ext cx="563528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Šipka: doprava 56">
            <a:extLst>
              <a:ext uri="{FF2B5EF4-FFF2-40B4-BE49-F238E27FC236}">
                <a16:creationId xmlns:a16="http://schemas.microsoft.com/office/drawing/2014/main" id="{54CC3B19-CB7A-4DFA-A710-EF421B9069AA}"/>
              </a:ext>
            </a:extLst>
          </p:cNvPr>
          <p:cNvSpPr/>
          <p:nvPr/>
        </p:nvSpPr>
        <p:spPr>
          <a:xfrm>
            <a:off x="785567" y="4523202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66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23) Do tanečního kroužku chodí celkem 39 dětí. Dnes chyběla jedna dívka a dva chlapci a při nácviku společné skladby vycházely na každého chlapce dvě dívky. Kolik chodí do kroužku chlapců a kolik dívek?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55618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39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3528" y="167210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chlapci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dívky … 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83462" y="2896239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- 2) = y - 1 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97971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383463" y="5097958"/>
            <a:ext cx="17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     = 42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455470" y="544522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14 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71800" y="381035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+4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4663422" y="3212976"/>
            <a:ext cx="3364962" cy="18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 + 25 = 39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2.(14 – 2)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= 25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– 1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24 = 24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457894" y="3341648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39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383461" y="3773696"/>
            <a:ext cx="205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- 4 = y - 1</a:t>
            </a:r>
          </a:p>
        </p:txBody>
      </p:sp>
      <p:cxnSp>
        <p:nvCxnSpPr>
          <p:cNvPr id="80" name="Přímá spojnice 79"/>
          <p:cNvCxnSpPr/>
          <p:nvPr/>
        </p:nvCxnSpPr>
        <p:spPr>
          <a:xfrm flipH="1">
            <a:off x="323528" y="511542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>
            <a:off x="281487" y="42452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501866" y="424520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39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72814" y="4662315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3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2771800" y="51275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362281" y="592021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 + y = 39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362281" y="630932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25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2722912" y="590688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/-14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 kroužku chodí 14 chlapců a 25 dívek.</a:t>
            </a:r>
          </a:p>
        </p:txBody>
      </p:sp>
      <p:pic>
        <p:nvPicPr>
          <p:cNvPr id="14338" name="Picture 2" descr="C:\Users\predji\AppData\Local\Microsoft\Windows\Temporary Internet Files\Content.IE5\6MVBMHI1\MC900397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1" y="1445800"/>
            <a:ext cx="1663294" cy="1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E90FD79C-5DCC-497A-95E9-C3E2BA73185C}"/>
              </a:ext>
            </a:extLst>
          </p:cNvPr>
          <p:cNvSpPr/>
          <p:nvPr/>
        </p:nvSpPr>
        <p:spPr>
          <a:xfrm>
            <a:off x="126349" y="352374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DFD5C7B-92D5-4E05-8D76-D8AEF0164623}"/>
              </a:ext>
            </a:extLst>
          </p:cNvPr>
          <p:cNvSpPr/>
          <p:nvPr/>
        </p:nvSpPr>
        <p:spPr>
          <a:xfrm>
            <a:off x="776174" y="4348719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4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5" grpId="0"/>
      <p:bldP spid="66" grpId="0"/>
      <p:bldP spid="73" grpId="0"/>
      <p:bldP spid="76" grpId="0"/>
      <p:bldP spid="77" grpId="0" animBg="1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5496" y="648000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1) Určete čísla, jejichž součet je 23 a rozdíl 9.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3463" y="2132856"/>
            <a:ext cx="15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23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Hledaná čísla jsou 16 a 7</a:t>
            </a:r>
          </a:p>
        </p:txBody>
      </p:sp>
      <p:sp>
        <p:nvSpPr>
          <p:cNvPr id="20" name="TextovéPole 19">
            <a:hlinkClick r:id="" action="ppaction://hlinkshowjump?jump=nextslide"/>
          </p:cNvPr>
          <p:cNvSpPr txBox="1"/>
          <p:nvPr/>
        </p:nvSpPr>
        <p:spPr>
          <a:xfrm>
            <a:off x="7092280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23528" y="1340768"/>
            <a:ext cx="16561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83463" y="256490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9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83463" y="3039343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= 32 </a:t>
            </a:r>
          </a:p>
        </p:txBody>
      </p:sp>
      <p:cxnSp>
        <p:nvCxnSpPr>
          <p:cNvPr id="4" name="Přímá spojnice 3"/>
          <p:cNvCxnSpPr/>
          <p:nvPr/>
        </p:nvCxnSpPr>
        <p:spPr>
          <a:xfrm flipH="1">
            <a:off x="323528" y="29969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323528" y="21668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383463" y="3471391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16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3528" y="414908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 + y = 23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69240" y="30394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307849" y="414907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/-16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99592" y="45802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7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3943342" y="3875321"/>
            <a:ext cx="2860906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 + 7 = 23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 – 7 = 9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979713" y="1340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21" name="Group 5"/>
          <p:cNvGrpSpPr>
            <a:grpSpLocks noChangeAspect="1"/>
          </p:cNvGrpSpPr>
          <p:nvPr/>
        </p:nvGrpSpPr>
        <p:grpSpPr bwMode="auto">
          <a:xfrm>
            <a:off x="7452320" y="620688"/>
            <a:ext cx="1641710" cy="1089030"/>
            <a:chOff x="3923" y="878"/>
            <a:chExt cx="1910" cy="1267"/>
          </a:xfrm>
        </p:grpSpPr>
        <p:sp>
          <p:nvSpPr>
            <p:cNvPr id="22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6" name="Obdélník 95">
            <a:extLst>
              <a:ext uri="{FF2B5EF4-FFF2-40B4-BE49-F238E27FC236}">
                <a16:creationId xmlns:a16="http://schemas.microsoft.com/office/drawing/2014/main" id="{43CB0947-4416-400B-9060-7F0B250E25D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78C643-36A4-499E-A12E-2DCDF1243E20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A773F7-8ECE-499C-9A38-303A457AAC5F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Rectangle 10">
            <a:extLst>
              <a:ext uri="{FF2B5EF4-FFF2-40B4-BE49-F238E27FC236}">
                <a16:creationId xmlns:a16="http://schemas.microsoft.com/office/drawing/2014/main" id="{A832F5F8-EE14-4E07-8545-AC7C15A0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100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BD50D5-7182-465F-BF90-F12F4931F63B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C68EB18-2740-4A70-9646-80331DB5F1C4}"/>
              </a:ext>
            </a:extLst>
          </p:cNvPr>
          <p:cNvSpPr/>
          <p:nvPr/>
        </p:nvSpPr>
        <p:spPr>
          <a:xfrm>
            <a:off x="179512" y="2312896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76D726-B10D-4A64-A177-47393D9F982A}"/>
              </a:ext>
            </a:extLst>
          </p:cNvPr>
          <p:cNvSpPr/>
          <p:nvPr/>
        </p:nvSpPr>
        <p:spPr>
          <a:xfrm>
            <a:off x="659217" y="2200940"/>
            <a:ext cx="49973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25" grpId="0"/>
      <p:bldP spid="26" grpId="0"/>
      <p:bldP spid="27" grpId="0"/>
      <p:bldP spid="29" grpId="0"/>
      <p:bldP spid="30" grpId="0"/>
      <p:bldP spid="5" grpId="0"/>
      <p:bldP spid="33" grpId="0"/>
      <p:bldP spid="35" grpId="0" animBg="1"/>
      <p:bldP spid="36" grpId="0"/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/>
          <p:cNvSpPr txBox="1"/>
          <p:nvPr/>
        </p:nvSpPr>
        <p:spPr>
          <a:xfrm>
            <a:off x="755618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39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23528" y="167210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chlapci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dívky … y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83462" y="2896239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- 2) = y - 1 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97971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83463" y="5097958"/>
            <a:ext cx="17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     = 42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455470" y="544522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14 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2771800" y="381035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+4</a:t>
            </a: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4663422" y="3212976"/>
            <a:ext cx="3364962" cy="18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 + 25 = 39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2.(14 – 2) = 35 – 1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24 = 24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57894" y="3341648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39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383461" y="3773696"/>
            <a:ext cx="205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- 4 = y - 1</a:t>
            </a:r>
          </a:p>
        </p:txBody>
      </p:sp>
      <p:cxnSp>
        <p:nvCxnSpPr>
          <p:cNvPr id="77" name="Přímá spojnice 76"/>
          <p:cNvCxnSpPr/>
          <p:nvPr/>
        </p:nvCxnSpPr>
        <p:spPr>
          <a:xfrm flipH="1">
            <a:off x="323528" y="511542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>
            <a:off x="281487" y="42452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501866" y="424520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39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372814" y="4662315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3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2771800" y="51275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362281" y="592021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14 + y = 39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62281" y="630932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25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2722912" y="590688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/-14</a:t>
            </a: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 kroužku chodí 14 chlapců a 25 dívek.</a:t>
            </a:r>
          </a:p>
        </p:txBody>
      </p:sp>
      <p:pic>
        <p:nvPicPr>
          <p:cNvPr id="26" name="Picture 2" descr="C:\Users\predji\AppData\Local\Microsoft\Windows\Temporary Internet Files\Content.IE5\6MVBMHI1\MC900397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1" y="1445800"/>
            <a:ext cx="1663294" cy="1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5">
            <a:extLst>
              <a:ext uri="{FF2B5EF4-FFF2-40B4-BE49-F238E27FC236}">
                <a16:creationId xmlns:a16="http://schemas.microsoft.com/office/drawing/2014/main" id="{7C125FD1-6125-409D-9689-4599EE8B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23) Do tanečního kroužku chodí celkem 39 dětí. Dnes chyběla jedna dívka a dva chlapci a při nácviku společné skladby vycházely na každého chlapce dvě dívky. Kolik chodí do kroužku chlapců a kolik dívek?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C478B005-0DD1-44DE-A74A-D78D99FFF40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C546A5-63F8-4009-A6CD-FBECBC5A3C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D21E412-8CF9-46C9-808B-2CC1B3D7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5F568B-F3D9-446A-8CAB-BB8018B239D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7951D348-BE19-44AE-8700-2D11DEBCEF2D}"/>
              </a:ext>
            </a:extLst>
          </p:cNvPr>
          <p:cNvSpPr/>
          <p:nvPr/>
        </p:nvSpPr>
        <p:spPr>
          <a:xfrm>
            <a:off x="776174" y="4348719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A79C59C1-63CE-4C9C-9ABA-79852C57BC24}"/>
              </a:ext>
            </a:extLst>
          </p:cNvPr>
          <p:cNvSpPr/>
          <p:nvPr/>
        </p:nvSpPr>
        <p:spPr>
          <a:xfrm>
            <a:off x="126349" y="352374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54972F-898E-44F1-9E18-36C534A7712B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881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1CBB110-EF1F-464A-BBF2-59B1ED70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24) Určete čísla, pro která platí, že dvojnásobek menšího čísla zvětšený o 2 se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    rovná většímu číslu a zároveň jejich rozdíl je 7.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A42421A-EE4A-461C-AACE-893294C71256}"/>
              </a:ext>
            </a:extLst>
          </p:cNvPr>
          <p:cNvSpPr txBox="1"/>
          <p:nvPr/>
        </p:nvSpPr>
        <p:spPr>
          <a:xfrm>
            <a:off x="277133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  = y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F33D9788-0941-4F83-97C5-C0FA0075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34A69AA-73B2-474F-9C53-C8D62218A49F}"/>
              </a:ext>
            </a:extLst>
          </p:cNvPr>
          <p:cNvSpPr txBox="1"/>
          <p:nvPr/>
        </p:nvSpPr>
        <p:spPr>
          <a:xfrm>
            <a:off x="457893" y="2896239"/>
            <a:ext cx="14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- x  = 7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3637FE6-DB42-4992-AA2B-8FBD5EB7F96D}"/>
              </a:ext>
            </a:extLst>
          </p:cNvPr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DD8CA414-76DF-49EF-9FE5-052BA0B64B70}"/>
              </a:ext>
            </a:extLst>
          </p:cNvPr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>
            <a:extLst>
              <a:ext uri="{FF2B5EF4-FFF2-40B4-BE49-F238E27FC236}">
                <a16:creationId xmlns:a16="http://schemas.microsoft.com/office/drawing/2014/main" id="{406B7F48-58D8-43F6-A830-86FD8E7D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BEA4B50-8BEA-4AF6-8378-AAEFA1ABDE13}"/>
              </a:ext>
            </a:extLst>
          </p:cNvPr>
          <p:cNvSpPr txBox="1"/>
          <p:nvPr/>
        </p:nvSpPr>
        <p:spPr>
          <a:xfrm>
            <a:off x="440486" y="424520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5 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B6A04F47-B476-47A8-8E1A-FFB76F05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2" y="3212976"/>
            <a:ext cx="3364962" cy="149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2.5 + 2 = 12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 – 5 = 7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26CD17F-FFE7-495E-B879-285A8A4BFD8C}"/>
              </a:ext>
            </a:extLst>
          </p:cNvPr>
          <p:cNvSpPr txBox="1"/>
          <p:nvPr/>
        </p:nvSpPr>
        <p:spPr>
          <a:xfrm>
            <a:off x="383463" y="3341648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-2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9E7F889-8DA2-4499-9290-7156EF022D04}"/>
              </a:ext>
            </a:extLst>
          </p:cNvPr>
          <p:cNvSpPr txBox="1"/>
          <p:nvPr/>
        </p:nvSpPr>
        <p:spPr>
          <a:xfrm>
            <a:off x="353495" y="3773696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y = 7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0998D222-6602-4550-9E9B-498CFECB6826}"/>
              </a:ext>
            </a:extLst>
          </p:cNvPr>
          <p:cNvCxnSpPr/>
          <p:nvPr/>
        </p:nvCxnSpPr>
        <p:spPr>
          <a:xfrm flipH="1">
            <a:off x="281487" y="42452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BED7C1F-4661-4468-BD9B-48359B18DD63}"/>
              </a:ext>
            </a:extLst>
          </p:cNvPr>
          <p:cNvSpPr txBox="1"/>
          <p:nvPr/>
        </p:nvSpPr>
        <p:spPr>
          <a:xfrm>
            <a:off x="362281" y="515719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 + y = 7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BEC1E5F-8977-4016-892C-679F119C3122}"/>
              </a:ext>
            </a:extLst>
          </p:cNvPr>
          <p:cNvSpPr txBox="1"/>
          <p:nvPr/>
        </p:nvSpPr>
        <p:spPr>
          <a:xfrm>
            <a:off x="296470" y="5566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12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F0539B3-5B5C-4C8A-860C-437877D35139}"/>
              </a:ext>
            </a:extLst>
          </p:cNvPr>
          <p:cNvSpPr txBox="1"/>
          <p:nvPr/>
        </p:nvSpPr>
        <p:spPr>
          <a:xfrm>
            <a:off x="2204326" y="515719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/+5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6E685C38-E17A-498E-8AD8-6A3395E7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5 a 12.</a:t>
            </a:r>
          </a:p>
        </p:txBody>
      </p:sp>
      <p:grpSp>
        <p:nvGrpSpPr>
          <p:cNvPr id="52" name="Group 5">
            <a:extLst>
              <a:ext uri="{FF2B5EF4-FFF2-40B4-BE49-F238E27FC236}">
                <a16:creationId xmlns:a16="http://schemas.microsoft.com/office/drawing/2014/main" id="{6BEF275C-52FE-4662-BB4F-ED839EDA88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0903" y="1403866"/>
            <a:ext cx="1641710" cy="1089030"/>
            <a:chOff x="3923" y="878"/>
            <a:chExt cx="1910" cy="1267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7DCC810F-F7AF-4720-B7FF-45963829B5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2E6D02D-F4EE-4E91-A1A7-E85F804E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3205EB45-1435-4BA4-8C82-58A76BA60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D2FBCF5-139B-4414-BC3C-F258B7B2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D0120294-6711-4FB1-BFA0-992CCB8D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FD768026-3ABD-450A-8A91-1814296F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044C1B81-368A-45B6-809A-4DE88933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66F87D23-C31B-4682-93EB-E441ADD4D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981A817A-87E3-4104-A7AA-0E660AFD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7EED97AC-55FE-4328-A660-F586556A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192D014E-0732-4512-AD7E-F73993AA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A9AE978B-2505-4024-9119-C842EB37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126B1490-CB33-4F1C-8EDC-8AB3647B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42B0EB3F-BA05-459C-B774-F3221FE60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F5565FD3-535F-452D-8FF8-F85FB8AF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450670BF-85A0-4DA6-80C1-B86F913A4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BD4E6F15-4BC1-4ED7-AAEC-DBF4871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9E46306-C312-4CCE-8C78-0EAE01B6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7B1B44E1-3E0B-4B81-AD09-4027E2D7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2F6A3A0C-739E-4C02-A9D8-DC023330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03CE9F1B-B132-4B1E-A2F8-96867459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65CA2F6F-2C9F-4088-836F-C192367A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A7444EE6-26ED-4C61-96C3-962CF37D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7260F7B0-6BD8-4BDD-9518-94E6AD0D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AFEDBA17-79E9-4F2B-A9BC-0298C6C8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12683767-11C0-4FF6-BDC6-14CAE506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E8E82F90-5863-44B3-9143-EB549010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05B194C3-47A4-41FA-BFD9-8C5E5C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95E42F92-7A34-45D0-B668-B3BF2DD5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61E4D024-04C8-4CE0-A74C-9CE1345E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CA73DFA8-78FA-4B76-8B2E-D94367AB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16846829-CD8B-472A-B5F6-5E82978FB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1C2BC65F-062F-43E2-8ED7-38D9E1FC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9802359-67A5-4623-A877-1146A97BF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CCA1F144-0E34-4C5C-BC73-5CFDF3EE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F0ABEAEB-C819-4438-A905-CBC5B257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3B0C1B21-088A-454E-B383-36276217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98C81327-E696-4FC9-8C3B-C079D82A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D3A87FB1-C00F-4029-8729-52485593D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A70DCA07-CE1A-4B9F-AA85-EBE7DA26C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888DD7F9-A9FF-488E-B25D-EEFE26AE0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672F457C-473B-456E-89E2-FA1202A3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EE916BAC-0ED6-4CF2-86CD-769323F7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A47F0BA2-B40D-42BA-8E6B-F1D7CBD1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4D452CF4-609D-4BBF-BB0F-01A7C45F1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BA0303DC-C576-497D-A935-69447D58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72E317B7-47F4-4C85-B285-E26F8CF6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5080734F-B185-4F02-A467-AA55BCE8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B9F7552F-F36B-4692-BD8E-EF14FFA3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5F3FCAD3-2E89-4C1C-90D8-25F69DCC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A343D94E-88D1-44F0-8DA1-DD0F7834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B1D9A558-3ED2-40C5-AC7D-23897CE1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3903B1BC-FF0E-42E6-81A4-9F29E958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9">
              <a:extLst>
                <a:ext uri="{FF2B5EF4-FFF2-40B4-BE49-F238E27FC236}">
                  <a16:creationId xmlns:a16="http://schemas.microsoft.com/office/drawing/2014/main" id="{C6CCC1B0-6FE7-4D24-B5CA-4DFBD686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60">
              <a:extLst>
                <a:ext uri="{FF2B5EF4-FFF2-40B4-BE49-F238E27FC236}">
                  <a16:creationId xmlns:a16="http://schemas.microsoft.com/office/drawing/2014/main" id="{8D721EEB-F9B4-4DD7-BA8E-28DD6F4F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39B3C101-64DD-4F96-B4B8-E07F19B9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6940D90A-3CDE-48B0-A016-7005E2F82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41BB0A63-4848-4353-B2DD-F509E935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6274A5C7-DC66-4763-85FF-398B42695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5" name="Šipka: doprava 84">
            <a:extLst>
              <a:ext uri="{FF2B5EF4-FFF2-40B4-BE49-F238E27FC236}">
                <a16:creationId xmlns:a16="http://schemas.microsoft.com/office/drawing/2014/main" id="{3657B41E-3229-4DAC-B000-D364638CD0C9}"/>
              </a:ext>
            </a:extLst>
          </p:cNvPr>
          <p:cNvSpPr/>
          <p:nvPr/>
        </p:nvSpPr>
        <p:spPr>
          <a:xfrm>
            <a:off x="190144" y="3927778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29F18335-5AE2-4D88-A180-4321D7606B49}"/>
              </a:ext>
            </a:extLst>
          </p:cNvPr>
          <p:cNvSpPr/>
          <p:nvPr/>
        </p:nvSpPr>
        <p:spPr>
          <a:xfrm>
            <a:off x="744276" y="3455586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1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5" grpId="0"/>
      <p:bldP spid="36" grpId="0"/>
      <p:bldP spid="37" grpId="0" animBg="1"/>
      <p:bldP spid="38" grpId="0"/>
      <p:bldP spid="45" grpId="0"/>
      <p:bldP spid="48" grpId="0"/>
      <p:bldP spid="49" grpId="0"/>
      <p:bldP spid="50" grpId="0"/>
      <p:bldP spid="51" grpId="0" animBg="1"/>
      <p:bldP spid="85" grpId="0" animBg="1"/>
      <p:bldP spid="8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C478B005-0DD1-44DE-A74A-D78D99FFF40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C546A5-63F8-4009-A6CD-FBECBC5A3C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D21E412-8CF9-46C9-808B-2CC1B3D7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5F568B-F3D9-446A-8CAB-BB8018B239D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103C8AA7-9291-4193-AA84-896CB1C56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24) Určete čísla, pro která platí, že dvojnásobek menšího čísla zvětšený o 2 se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    rovná většímu číslu a zároveň jejich rozdíl je 7.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E84FBDE7-D1C0-4020-B3DF-0EE43275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y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DC61F577-8E3C-4170-AAF4-BC06690E7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1862261-A7D9-4B7E-A88C-3214E7C67A5A}"/>
              </a:ext>
            </a:extLst>
          </p:cNvPr>
          <p:cNvSpPr txBox="1"/>
          <p:nvPr/>
        </p:nvSpPr>
        <p:spPr>
          <a:xfrm>
            <a:off x="440486" y="4245202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5 </a:t>
            </a: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94E01893-5205-4120-84C3-F85DC7BF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2" y="3212976"/>
            <a:ext cx="3364962" cy="149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2.5 + 2 = 12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12 – 5 = 7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051C00B-CD27-435C-A8F7-37A4A7D0A78E}"/>
              </a:ext>
            </a:extLst>
          </p:cNvPr>
          <p:cNvSpPr txBox="1"/>
          <p:nvPr/>
        </p:nvSpPr>
        <p:spPr>
          <a:xfrm>
            <a:off x="383463" y="3341648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-2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D0C5662-83F0-4C8C-8280-B46B329EE3A7}"/>
              </a:ext>
            </a:extLst>
          </p:cNvPr>
          <p:cNvSpPr txBox="1"/>
          <p:nvPr/>
        </p:nvSpPr>
        <p:spPr>
          <a:xfrm>
            <a:off x="353495" y="3773696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y = 7</a:t>
            </a:r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9923BA74-C210-49D7-8CC1-4741CE9525D6}"/>
              </a:ext>
            </a:extLst>
          </p:cNvPr>
          <p:cNvCxnSpPr/>
          <p:nvPr/>
        </p:nvCxnSpPr>
        <p:spPr>
          <a:xfrm flipH="1">
            <a:off x="281487" y="424520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046760A-AAFB-46EC-8A39-962D06B23FD2}"/>
              </a:ext>
            </a:extLst>
          </p:cNvPr>
          <p:cNvSpPr txBox="1"/>
          <p:nvPr/>
        </p:nvSpPr>
        <p:spPr>
          <a:xfrm>
            <a:off x="362281" y="515719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-5 + y = 7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F1A3DD8-1293-44D4-A832-AA49984A5744}"/>
              </a:ext>
            </a:extLst>
          </p:cNvPr>
          <p:cNvSpPr txBox="1"/>
          <p:nvPr/>
        </p:nvSpPr>
        <p:spPr>
          <a:xfrm>
            <a:off x="296470" y="5566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12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BCF3E3E-76A3-4DBC-94B4-328C3D649A1F}"/>
              </a:ext>
            </a:extLst>
          </p:cNvPr>
          <p:cNvSpPr txBox="1"/>
          <p:nvPr/>
        </p:nvSpPr>
        <p:spPr>
          <a:xfrm>
            <a:off x="2204326" y="515719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/+5</a:t>
            </a:r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B30B058D-59C2-4B6A-856A-704F679D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5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a 12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45A35D09-911F-4CEB-B435-0D34462B3D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0903" y="1403866"/>
            <a:ext cx="1641710" cy="1089030"/>
            <a:chOff x="3923" y="878"/>
            <a:chExt cx="1910" cy="1267"/>
          </a:xfrm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2FA5DE0-2631-4CD9-8685-D254E8F7B3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0D2E37D-671E-472B-8E8E-0D4777F4F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D9835A74-3B53-40A7-B9A5-6B241DA3F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364AF10-A9B6-49A7-AAA0-283B52C1A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9C0BA75-9BFE-46C3-B51F-675F4003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E9498DE-6178-46A3-847A-67A44E325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C75E62F1-F6A0-46B8-87E7-A8ECDA37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1AFD77-461F-40CD-A4C9-F3823147B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B0DF9483-7BF2-4280-8474-C693EAA1A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899EBCE2-40DC-476B-8DFE-AA160F32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470BE08B-A78B-4DFD-A56E-17D1023A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955D1666-0EDE-490D-85EE-61E6766C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5B69EE5-69D6-460B-817A-33D9DDFD5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C3257CA7-4516-406A-84DC-9325D77DA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A37DC447-5197-45A3-84CC-28EC54E3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3C55189C-7282-4CDF-A3E8-A2D8236B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F243599-453E-45C8-9EBC-70AB9450B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C8EA65A9-6614-49AE-9525-C169715E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A99DFBC4-8193-417A-844C-4646120E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CDC8815D-C371-4CCB-9CE0-0FB8221C4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0BD958FC-602D-40A1-A2C7-145562C9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01A0C040-5D9C-4A20-9AEB-50D6CA274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AB5CCA62-D7F5-4D1E-8A7D-AF9ED46AA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93CDEFE9-E639-4210-BF6E-B7C251791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F599E3BF-1E04-48DD-AE61-F0A4241E8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0F54A1F5-4110-467A-B816-5EA812E8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C6B21CFD-E282-4AAB-B4E4-D1A98D24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6CA4E0C0-DCAE-40D8-8A77-A082FEFB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9099C1DF-5969-430E-97DC-33892882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B1DD6321-51E9-4F06-9D8A-66E8B995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507A75D6-C6AF-4E15-86E8-ED7F2F98A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9A483CDF-F275-4799-A826-6EEA9D44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C9EBE8C6-DA5E-47C8-8410-AB50367C0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791D5B2F-BFA6-45C4-A8A0-6496E0F46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7DBE25F5-E883-4A30-AAB4-6C3933A7A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B242C996-8247-45E9-9BE5-E5E1FD489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4AF830FC-B4C2-4FB9-B537-CC54E4EE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2EDDD270-6F3E-4434-895B-FA405CC7D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794D8D0A-4C9B-4FA6-A26B-2167437A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45D47D26-C4CD-4151-9DD8-674E564E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7B9CFA51-B3F7-4C1C-BCD7-3A3F793E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CD812A7F-BBF2-4FFE-AB20-42CFD010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975E02CA-9710-4A6F-8772-91B859199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8B7805AC-0EC5-43A4-A264-C85D10B3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497F69D0-1228-4ED0-8E68-16F7FA439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8C4EB147-A6B8-49ED-AB73-423C5330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1F10709B-73F3-4818-A021-81B5A1121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A7943026-D5B4-4826-BE32-03450B887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A8EB5DF8-BA71-4F3A-A12B-AA30548B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F1540FAB-BC32-4C52-954C-A3C71C4FF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C1A36398-4A4A-43D9-A491-8A0EE62E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DCDD8FF7-48CA-42E7-AEE2-A5276A522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8A857B65-254B-4310-A040-1D065E17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59">
              <a:extLst>
                <a:ext uri="{FF2B5EF4-FFF2-40B4-BE49-F238E27FC236}">
                  <a16:creationId xmlns:a16="http://schemas.microsoft.com/office/drawing/2014/main" id="{690683EB-B930-45C7-B188-6B1A378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60">
              <a:extLst>
                <a:ext uri="{FF2B5EF4-FFF2-40B4-BE49-F238E27FC236}">
                  <a16:creationId xmlns:a16="http://schemas.microsoft.com/office/drawing/2014/main" id="{0B05A822-E586-4CFF-86D2-76ED3AE3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61">
              <a:extLst>
                <a:ext uri="{FF2B5EF4-FFF2-40B4-BE49-F238E27FC236}">
                  <a16:creationId xmlns:a16="http://schemas.microsoft.com/office/drawing/2014/main" id="{A783B9A5-5B77-47E8-9B39-9D1C3BC6B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62">
              <a:extLst>
                <a:ext uri="{FF2B5EF4-FFF2-40B4-BE49-F238E27FC236}">
                  <a16:creationId xmlns:a16="http://schemas.microsoft.com/office/drawing/2014/main" id="{2C685FA6-D227-4594-97C0-014D91A5E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65">
              <a:extLst>
                <a:ext uri="{FF2B5EF4-FFF2-40B4-BE49-F238E27FC236}">
                  <a16:creationId xmlns:a16="http://schemas.microsoft.com/office/drawing/2014/main" id="{432D0CE8-A491-40DD-832E-6051393F3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id="{7EB80D6B-8057-493E-9E39-9D6D8089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C72221D6-60ED-4941-B998-38127C79C6F1}"/>
              </a:ext>
            </a:extLst>
          </p:cNvPr>
          <p:cNvSpPr/>
          <p:nvPr/>
        </p:nvSpPr>
        <p:spPr>
          <a:xfrm>
            <a:off x="744276" y="3455586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: doprava 102">
            <a:extLst>
              <a:ext uri="{FF2B5EF4-FFF2-40B4-BE49-F238E27FC236}">
                <a16:creationId xmlns:a16="http://schemas.microsoft.com/office/drawing/2014/main" id="{946EB0F0-268D-4A10-BB24-955E724FB6D9}"/>
              </a:ext>
            </a:extLst>
          </p:cNvPr>
          <p:cNvSpPr/>
          <p:nvPr/>
        </p:nvSpPr>
        <p:spPr>
          <a:xfrm>
            <a:off x="190144" y="3927778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0869E756-0C1A-465D-9575-7B0A161B02B3}"/>
              </a:ext>
            </a:extLst>
          </p:cNvPr>
          <p:cNvSpPr txBox="1"/>
          <p:nvPr/>
        </p:nvSpPr>
        <p:spPr>
          <a:xfrm>
            <a:off x="277133" y="2464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+ 2  = y</a:t>
            </a:r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F1F14BEA-B91C-40D4-8E98-7C880D57AAAF}"/>
              </a:ext>
            </a:extLst>
          </p:cNvPr>
          <p:cNvSpPr txBox="1"/>
          <p:nvPr/>
        </p:nvSpPr>
        <p:spPr>
          <a:xfrm>
            <a:off x="457893" y="2896239"/>
            <a:ext cx="140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- x  = 7</a:t>
            </a:r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5FB9800F-DC4A-4CF3-9B4F-AEC646887A69}"/>
              </a:ext>
            </a:extLst>
          </p:cNvPr>
          <p:cNvCxnSpPr/>
          <p:nvPr/>
        </p:nvCxnSpPr>
        <p:spPr>
          <a:xfrm flipH="1">
            <a:off x="323528" y="3328287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>
            <a:extLst>
              <a:ext uri="{FF2B5EF4-FFF2-40B4-BE49-F238E27FC236}">
                <a16:creationId xmlns:a16="http://schemas.microsoft.com/office/drawing/2014/main" id="{8FA435D0-0C90-4BD8-B80F-759203298EDB}"/>
              </a:ext>
            </a:extLst>
          </p:cNvPr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29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25) Test z matematiky obsahoval celkem 30 otázek. Za správnou odpověď byly 2 body, za špatnou odpověď byl -1 bod a za chybějící odpověď bylo 0 bodů.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Jirka odpověděl na 24 otázek a získal 27 bodů. Na kolik otázek Jirka odpověděl správně?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89793" y="290629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 = 24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3528" y="2114205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správně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špatně … 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83462" y="3338341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 = 27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23528" y="377038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323528" y="294028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699793" y="2114205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506296" y="4191471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17 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4663422" y="3519286"/>
            <a:ext cx="3364962" cy="149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+ 7 = 24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2.17 - 7.1 = 34 - 7 = 27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819857" y="3794412"/>
            <a:ext cx="124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51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362281" y="515719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+ y = 24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296470" y="5566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7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2204326" y="515719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/- 17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odpověděl správně na 17 otázek.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0C3BF9F-A56F-45DD-99AC-AF4360A975DD}"/>
              </a:ext>
            </a:extLst>
          </p:cNvPr>
          <p:cNvSpPr txBox="1"/>
          <p:nvPr/>
        </p:nvSpPr>
        <p:spPr>
          <a:xfrm>
            <a:off x="2106893" y="37791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A539BD-7E7C-49DD-88BF-9C267F7C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7" y="1851744"/>
            <a:ext cx="1476285" cy="2150145"/>
          </a:xfrm>
          <a:prstGeom prst="rect">
            <a:avLst/>
          </a:prstGeom>
        </p:spPr>
      </p:pic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42C2039C-8BEB-406B-92B3-C750B8C6FE12}"/>
              </a:ext>
            </a:extLst>
          </p:cNvPr>
          <p:cNvSpPr/>
          <p:nvPr/>
        </p:nvSpPr>
        <p:spPr>
          <a:xfrm>
            <a:off x="105083" y="306654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EEDCC17-2112-438F-8FBB-89218FA1B69F}"/>
              </a:ext>
            </a:extLst>
          </p:cNvPr>
          <p:cNvSpPr/>
          <p:nvPr/>
        </p:nvSpPr>
        <p:spPr>
          <a:xfrm>
            <a:off x="765542" y="3019648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5" grpId="0"/>
      <p:bldP spid="73" grpId="0"/>
      <p:bldP spid="77" grpId="0" animBg="1"/>
      <p:bldP spid="78" grpId="0"/>
      <p:bldP spid="85" grpId="0"/>
      <p:bldP spid="86" grpId="0"/>
      <p:bldP spid="87" grpId="0"/>
      <p:bldP spid="88" grpId="0" animBg="1"/>
      <p:bldP spid="24" grpId="0"/>
      <p:bldP spid="25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C478B005-0DD1-44DE-A74A-D78D99FFF40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C546A5-63F8-4009-A6CD-FBECBC5A3C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D21E412-8CF9-46C9-808B-2CC1B3D7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5F568B-F3D9-446A-8CAB-BB8018B239D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B82454D8-B1FB-4E9B-9CE1-D204C774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25) Test z matematiky obsahoval celkem 30 otázek. Za správnou odpověď byly 2 body, za špatnou odpověď byl -1 bod a za chybějící odpověď bylo 0 bodů.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Jirka odpověděl na 24 otázek a získal 27 bodů. Na kolik otázek Jirka odpověděl správně?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7ABBA0D-36D2-4501-B40D-27A91E3F7EAE}"/>
              </a:ext>
            </a:extLst>
          </p:cNvPr>
          <p:cNvSpPr txBox="1"/>
          <p:nvPr/>
        </p:nvSpPr>
        <p:spPr>
          <a:xfrm>
            <a:off x="489793" y="290629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 = 24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A7AABD66-B46B-4F7F-9232-ECAEF8D2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114205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správně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špatně … 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063A2B1-56C3-4CDA-AF99-D304EB952487}"/>
              </a:ext>
            </a:extLst>
          </p:cNvPr>
          <p:cNvSpPr txBox="1"/>
          <p:nvPr/>
        </p:nvSpPr>
        <p:spPr>
          <a:xfrm>
            <a:off x="383462" y="3338341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 = 27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DBB7155-B688-4892-B1B5-E53CEE1F0EEA}"/>
              </a:ext>
            </a:extLst>
          </p:cNvPr>
          <p:cNvCxnSpPr/>
          <p:nvPr/>
        </p:nvCxnSpPr>
        <p:spPr>
          <a:xfrm flipH="1">
            <a:off x="323528" y="377038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AC5BB7A-04F2-451F-A3EF-92AAFC7D2B63}"/>
              </a:ext>
            </a:extLst>
          </p:cNvPr>
          <p:cNvCxnSpPr/>
          <p:nvPr/>
        </p:nvCxnSpPr>
        <p:spPr>
          <a:xfrm flipH="1">
            <a:off x="323528" y="294028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">
            <a:extLst>
              <a:ext uri="{FF2B5EF4-FFF2-40B4-BE49-F238E27FC236}">
                <a16:creationId xmlns:a16="http://schemas.microsoft.com/office/drawing/2014/main" id="{B4250150-2FBD-4A1C-927E-4C633A7B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2114205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E68BC0F-28E9-4B26-A595-85746D85383D}"/>
              </a:ext>
            </a:extLst>
          </p:cNvPr>
          <p:cNvSpPr txBox="1"/>
          <p:nvPr/>
        </p:nvSpPr>
        <p:spPr>
          <a:xfrm>
            <a:off x="506296" y="4191471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17 </a:t>
            </a:r>
          </a:p>
        </p:txBody>
      </p:sp>
      <p:sp>
        <p:nvSpPr>
          <p:cNvPr id="39" name="Rectangle 18">
            <a:extLst>
              <a:ext uri="{FF2B5EF4-FFF2-40B4-BE49-F238E27FC236}">
                <a16:creationId xmlns:a16="http://schemas.microsoft.com/office/drawing/2014/main" id="{3C0FA517-E2BC-44BF-8EB9-CA0857FD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2" y="3519286"/>
            <a:ext cx="3364962" cy="149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+ 7 = 24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2.17 - 7.1 = 34 - 7 = 27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FD2B4B-14D3-4097-93AA-93E9161DC7F2}"/>
              </a:ext>
            </a:extLst>
          </p:cNvPr>
          <p:cNvSpPr txBox="1"/>
          <p:nvPr/>
        </p:nvSpPr>
        <p:spPr>
          <a:xfrm>
            <a:off x="819857" y="3794412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= 51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D6F8A2C-588D-4B2A-AA0E-2CDE981D620D}"/>
              </a:ext>
            </a:extLst>
          </p:cNvPr>
          <p:cNvSpPr txBox="1"/>
          <p:nvPr/>
        </p:nvSpPr>
        <p:spPr>
          <a:xfrm>
            <a:off x="362281" y="515719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17 + y = 24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7945D69-A769-451C-BFF3-6B4E3ADC1D9B}"/>
              </a:ext>
            </a:extLst>
          </p:cNvPr>
          <p:cNvSpPr txBox="1"/>
          <p:nvPr/>
        </p:nvSpPr>
        <p:spPr>
          <a:xfrm>
            <a:off x="296470" y="556619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7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09C987E-9649-4A65-BE93-34041D5668EC}"/>
              </a:ext>
            </a:extLst>
          </p:cNvPr>
          <p:cNvSpPr txBox="1"/>
          <p:nvPr/>
        </p:nvSpPr>
        <p:spPr>
          <a:xfrm>
            <a:off x="2204326" y="515719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/-17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42ED274-E8D8-4F04-8D27-A5C57F9D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odpověděl správně na 17 otázek.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80629069-4D70-4CA9-A86F-88DBB3A0282E}"/>
              </a:ext>
            </a:extLst>
          </p:cNvPr>
          <p:cNvSpPr txBox="1"/>
          <p:nvPr/>
        </p:nvSpPr>
        <p:spPr>
          <a:xfrm>
            <a:off x="2106893" y="37791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pic>
        <p:nvPicPr>
          <p:cNvPr id="57" name="Obrázek 56">
            <a:extLst>
              <a:ext uri="{FF2B5EF4-FFF2-40B4-BE49-F238E27FC236}">
                <a16:creationId xmlns:a16="http://schemas.microsoft.com/office/drawing/2014/main" id="{581F3B59-94ED-40F6-A233-D35A8D2A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7" y="1851744"/>
            <a:ext cx="1476285" cy="2150145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9EA1953D-E292-4434-91D2-B846C612DAF0}"/>
              </a:ext>
            </a:extLst>
          </p:cNvPr>
          <p:cNvSpPr/>
          <p:nvPr/>
        </p:nvSpPr>
        <p:spPr>
          <a:xfrm>
            <a:off x="765542" y="3019648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BD9CBDB4-35A0-4046-B980-DF9896055E27}"/>
              </a:ext>
            </a:extLst>
          </p:cNvPr>
          <p:cNvSpPr/>
          <p:nvPr/>
        </p:nvSpPr>
        <p:spPr>
          <a:xfrm>
            <a:off x="105083" y="3066541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B7D898-115E-4A2F-AB04-AB5510AAF95D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487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5496" y="620687"/>
            <a:ext cx="9001000" cy="131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26) Za výhru ve volejbalovém zápase získá družstvo 3 body, za prohru 1 bod.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   Aero získalo v 22 zápasech 42 bodů. Kolik zápasů vyhrálo?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42958" y="290629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 = 22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23528" y="2060848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výhry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prohry … 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83462" y="3338341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+ y  = 42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23528" y="378904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323528" y="288692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699793" y="206084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506296" y="505556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10 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4663422" y="3212976"/>
            <a:ext cx="3553428" cy="149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 + 12 = 22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10.3 + 12.1 = 30 + 12 = 42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819857" y="4653136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= 20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362281" y="594271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 + y = 22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296470" y="635171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12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2204326" y="59427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/-10</a:t>
            </a: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Aero vyhrálo v 10 zápasech.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0C3BF9F-A56F-45DD-99AC-AF4360A975DD}"/>
              </a:ext>
            </a:extLst>
          </p:cNvPr>
          <p:cNvSpPr txBox="1"/>
          <p:nvPr/>
        </p:nvSpPr>
        <p:spPr>
          <a:xfrm>
            <a:off x="2106893" y="46531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0DFD1C-C72B-4643-ADD6-749712D7C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46" y="1237346"/>
            <a:ext cx="1940525" cy="194052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1DE0B20-00EF-4ADC-AA25-45EEA3F1ACE5}"/>
              </a:ext>
            </a:extLst>
          </p:cNvPr>
          <p:cNvSpPr txBox="1"/>
          <p:nvPr/>
        </p:nvSpPr>
        <p:spPr>
          <a:xfrm>
            <a:off x="489793" y="377558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- y  = -22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B1437C7-91DF-443D-A50E-27E72092CBA2}"/>
              </a:ext>
            </a:extLst>
          </p:cNvPr>
          <p:cNvSpPr txBox="1"/>
          <p:nvPr/>
        </p:nvSpPr>
        <p:spPr>
          <a:xfrm>
            <a:off x="383462" y="4207633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+ y  = 42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C9E305EC-A173-4D01-8C0B-FFF5F49E91BE}"/>
              </a:ext>
            </a:extLst>
          </p:cNvPr>
          <p:cNvCxnSpPr/>
          <p:nvPr/>
        </p:nvCxnSpPr>
        <p:spPr>
          <a:xfrm flipH="1">
            <a:off x="323528" y="465313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B4CD7BD-06F6-4FE9-A984-42FB10081CE0}"/>
              </a:ext>
            </a:extLst>
          </p:cNvPr>
          <p:cNvSpPr txBox="1"/>
          <p:nvPr/>
        </p:nvSpPr>
        <p:spPr>
          <a:xfrm>
            <a:off x="2352085" y="28806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6ABF91AA-9695-4BF8-93C1-5F8C4C02E382}"/>
              </a:ext>
            </a:extLst>
          </p:cNvPr>
          <p:cNvSpPr/>
          <p:nvPr/>
        </p:nvSpPr>
        <p:spPr>
          <a:xfrm>
            <a:off x="136981" y="3077174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5741FCD-5785-4449-B367-5410880D616A}"/>
              </a:ext>
            </a:extLst>
          </p:cNvPr>
          <p:cNvSpPr/>
          <p:nvPr/>
        </p:nvSpPr>
        <p:spPr>
          <a:xfrm>
            <a:off x="808074" y="3019648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65" grpId="0"/>
      <p:bldP spid="73" grpId="0"/>
      <p:bldP spid="77" grpId="0" animBg="1"/>
      <p:bldP spid="78" grpId="0"/>
      <p:bldP spid="85" grpId="0"/>
      <p:bldP spid="86" grpId="0"/>
      <p:bldP spid="87" grpId="0"/>
      <p:bldP spid="88" grpId="0" animBg="1"/>
      <p:bldP spid="24" grpId="0"/>
      <p:bldP spid="25" grpId="0"/>
      <p:bldP spid="26" grpId="0"/>
      <p:bldP spid="28" grpId="0"/>
      <p:bldP spid="29" grpId="0" animBg="1"/>
      <p:bldP spid="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>
            <a:extLst>
              <a:ext uri="{FF2B5EF4-FFF2-40B4-BE49-F238E27FC236}">
                <a16:creationId xmlns:a16="http://schemas.microsoft.com/office/drawing/2014/main" id="{C478B005-0DD1-44DE-A74A-D78D99FFF40C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C546A5-63F8-4009-A6CD-FBECBC5A3C6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D21E412-8CF9-46C9-808B-2CC1B3D7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3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5F568B-F3D9-446A-8CAB-BB8018B239D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C74266B7-AC0B-4C01-84BA-AD5F2E37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31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26) Za výhru ve volejbalovém zápase získá družstvo 3 body, za prohru 1 bod.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   Aero získalo v 22 zápasech 42 bodů. Kolik zápasů vyhrálo?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F59C8D8-A361-4079-8B32-6E697CA4FE5C}"/>
              </a:ext>
            </a:extLst>
          </p:cNvPr>
          <p:cNvSpPr txBox="1"/>
          <p:nvPr/>
        </p:nvSpPr>
        <p:spPr>
          <a:xfrm>
            <a:off x="542958" y="2906293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 = 22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6C7E851D-9289-47F3-84AE-C7BBDB73A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060848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výhry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prohry … 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0BB8EB3-49E7-497A-B9D4-67231EF5C68F}"/>
              </a:ext>
            </a:extLst>
          </p:cNvPr>
          <p:cNvSpPr txBox="1"/>
          <p:nvPr/>
        </p:nvSpPr>
        <p:spPr>
          <a:xfrm>
            <a:off x="383462" y="3338341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+ y  = 42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DD7499CE-3DF8-46A8-B381-9026F86D39D8}"/>
              </a:ext>
            </a:extLst>
          </p:cNvPr>
          <p:cNvCxnSpPr/>
          <p:nvPr/>
        </p:nvCxnSpPr>
        <p:spPr>
          <a:xfrm flipH="1">
            <a:off x="323528" y="378904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A214AAE2-1F7D-443C-979F-C65D78B4FBBE}"/>
              </a:ext>
            </a:extLst>
          </p:cNvPr>
          <p:cNvCxnSpPr/>
          <p:nvPr/>
        </p:nvCxnSpPr>
        <p:spPr>
          <a:xfrm flipH="1">
            <a:off x="323528" y="288692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">
            <a:extLst>
              <a:ext uri="{FF2B5EF4-FFF2-40B4-BE49-F238E27FC236}">
                <a16:creationId xmlns:a16="http://schemas.microsoft.com/office/drawing/2014/main" id="{32860E42-B52C-460A-AA48-E44044DE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206084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8DFA578-FD6C-406B-B695-065FD9A6B77D}"/>
              </a:ext>
            </a:extLst>
          </p:cNvPr>
          <p:cNvSpPr txBox="1"/>
          <p:nvPr/>
        </p:nvSpPr>
        <p:spPr>
          <a:xfrm>
            <a:off x="506296" y="505556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10 </a:t>
            </a: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47DCBBD0-1552-4AFF-AC6F-E7B904C4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2" y="3212976"/>
            <a:ext cx="3553428" cy="1493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 + 12 = 22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10.3 + 12.1 = 30 + 12 = 42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4F6B69D-B42A-4A47-91D4-FA2F72DCADA8}"/>
              </a:ext>
            </a:extLst>
          </p:cNvPr>
          <p:cNvSpPr txBox="1"/>
          <p:nvPr/>
        </p:nvSpPr>
        <p:spPr>
          <a:xfrm>
            <a:off x="819857" y="4653136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= 20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9B41D90-63C6-43C4-8FF2-DBF39A711D7F}"/>
              </a:ext>
            </a:extLst>
          </p:cNvPr>
          <p:cNvSpPr txBox="1"/>
          <p:nvPr/>
        </p:nvSpPr>
        <p:spPr>
          <a:xfrm>
            <a:off x="362281" y="594271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10 + y = 22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A01606E-E14B-488B-851F-AB86AF7BB86E}"/>
              </a:ext>
            </a:extLst>
          </p:cNvPr>
          <p:cNvSpPr txBox="1"/>
          <p:nvPr/>
        </p:nvSpPr>
        <p:spPr>
          <a:xfrm>
            <a:off x="296470" y="6351711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12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EB2CE29C-3701-426C-BBC9-9140530E253E}"/>
              </a:ext>
            </a:extLst>
          </p:cNvPr>
          <p:cNvSpPr txBox="1"/>
          <p:nvPr/>
        </p:nvSpPr>
        <p:spPr>
          <a:xfrm>
            <a:off x="2204326" y="59427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/-10</a:t>
            </a:r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BA9AE5C2-8EA8-4C65-AB1D-72F07FC76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Aero vyhrálo v 10 zápasech.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37BF3B6-82AA-411B-BFED-69F6F29FD3A4}"/>
              </a:ext>
            </a:extLst>
          </p:cNvPr>
          <p:cNvSpPr txBox="1"/>
          <p:nvPr/>
        </p:nvSpPr>
        <p:spPr>
          <a:xfrm>
            <a:off x="2106893" y="46531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pic>
        <p:nvPicPr>
          <p:cNvPr id="56" name="Obrázek 55">
            <a:extLst>
              <a:ext uri="{FF2B5EF4-FFF2-40B4-BE49-F238E27FC236}">
                <a16:creationId xmlns:a16="http://schemas.microsoft.com/office/drawing/2014/main" id="{EFC998D4-E848-4B04-A19F-99B4ED16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46" y="1237346"/>
            <a:ext cx="1940525" cy="1940525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28B3CAB7-DADF-4235-991E-AD6ECD9FE48C}"/>
              </a:ext>
            </a:extLst>
          </p:cNvPr>
          <p:cNvSpPr txBox="1"/>
          <p:nvPr/>
        </p:nvSpPr>
        <p:spPr>
          <a:xfrm>
            <a:off x="489793" y="377558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- y  = -22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74798E71-024A-4D3A-85F8-3D5FAFCEBC4F}"/>
              </a:ext>
            </a:extLst>
          </p:cNvPr>
          <p:cNvSpPr txBox="1"/>
          <p:nvPr/>
        </p:nvSpPr>
        <p:spPr>
          <a:xfrm>
            <a:off x="383462" y="4207633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3x + y  = 42</a:t>
            </a: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02A57B7D-7A2A-4335-BA2A-1775122EDC71}"/>
              </a:ext>
            </a:extLst>
          </p:cNvPr>
          <p:cNvCxnSpPr/>
          <p:nvPr/>
        </p:nvCxnSpPr>
        <p:spPr>
          <a:xfrm flipH="1">
            <a:off x="323528" y="465313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8C68408C-2879-4570-95DD-E0E228E6BD84}"/>
              </a:ext>
            </a:extLst>
          </p:cNvPr>
          <p:cNvSpPr txBox="1"/>
          <p:nvPr/>
        </p:nvSpPr>
        <p:spPr>
          <a:xfrm>
            <a:off x="2352085" y="28806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78FDED95-3989-40BF-81A6-9D8D5A0EB2F8}"/>
              </a:ext>
            </a:extLst>
          </p:cNvPr>
          <p:cNvSpPr/>
          <p:nvPr/>
        </p:nvSpPr>
        <p:spPr>
          <a:xfrm>
            <a:off x="808074" y="3019648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436FD4A6-B4A6-4278-A531-D4E0E0CE3252}"/>
              </a:ext>
            </a:extLst>
          </p:cNvPr>
          <p:cNvSpPr/>
          <p:nvPr/>
        </p:nvSpPr>
        <p:spPr>
          <a:xfrm>
            <a:off x="136981" y="3077174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296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>
            <a:hlinkClick r:id="" action="ppaction://hlinkshowjump?jump=nextslide"/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1CBB110-EF1F-464A-BBF2-59B1ED70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27) Určete čísla, pro která platí, že menší číslo zvětšené o 2 se rovná polovině většího čísla a zároveň větší číslo zvětšené o 3 se rovná trojnásobku menšího čísla.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A42421A-EE4A-461C-AACE-893294C71256}"/>
                  </a:ext>
                </a:extLst>
              </p:cNvPr>
              <p:cNvSpPr txBox="1"/>
              <p:nvPr/>
            </p:nvSpPr>
            <p:spPr>
              <a:xfrm>
                <a:off x="596123" y="2516275"/>
                <a:ext cx="1884281" cy="66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+ 2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cs-CZ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A42421A-EE4A-461C-AACE-893294C71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23" y="2516275"/>
                <a:ext cx="1884281" cy="663836"/>
              </a:xfrm>
              <a:prstGeom prst="rect">
                <a:avLst/>
              </a:prstGeom>
              <a:blipFill>
                <a:blip r:embed="rId2"/>
                <a:stretch>
                  <a:fillRect l="-5178" b="-4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>
            <a:extLst>
              <a:ext uri="{FF2B5EF4-FFF2-40B4-BE49-F238E27FC236}">
                <a16:creationId xmlns:a16="http://schemas.microsoft.com/office/drawing/2014/main" id="{F33D9788-0941-4F83-97C5-C0FA0075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34A69AA-73B2-474F-9C53-C8D62218A49F}"/>
              </a:ext>
            </a:extLst>
          </p:cNvPr>
          <p:cNvSpPr txBox="1"/>
          <p:nvPr/>
        </p:nvSpPr>
        <p:spPr>
          <a:xfrm>
            <a:off x="649287" y="3130335"/>
            <a:ext cx="15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+ 3 = 3x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3637FE6-DB42-4992-AA2B-8FBD5EB7F96D}"/>
              </a:ext>
            </a:extLst>
          </p:cNvPr>
          <p:cNvCxnSpPr/>
          <p:nvPr/>
        </p:nvCxnSpPr>
        <p:spPr>
          <a:xfrm flipH="1">
            <a:off x="323528" y="357301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DD8CA414-76DF-49EF-9FE5-052BA0B64B70}"/>
              </a:ext>
            </a:extLst>
          </p:cNvPr>
          <p:cNvCxnSpPr/>
          <p:nvPr/>
        </p:nvCxnSpPr>
        <p:spPr>
          <a:xfrm flipH="1">
            <a:off x="31289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>
            <a:extLst>
              <a:ext uri="{FF2B5EF4-FFF2-40B4-BE49-F238E27FC236}">
                <a16:creationId xmlns:a16="http://schemas.microsoft.com/office/drawing/2014/main" id="{406B7F48-58D8-43F6-A830-86FD8E7D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BEA4B50-8BEA-4AF6-8378-AAEFA1ABDE13}"/>
              </a:ext>
            </a:extLst>
          </p:cNvPr>
          <p:cNvSpPr txBox="1"/>
          <p:nvPr/>
        </p:nvSpPr>
        <p:spPr>
          <a:xfrm>
            <a:off x="611560" y="542560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7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B6A04F47-B476-47A8-8E1A-FFB76F055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422" y="3212976"/>
                <a:ext cx="3364962" cy="17386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7 + 2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18</m:t>
                        </m:r>
                      </m:num>
                      <m:den>
                        <m:r>
                          <a:rPr lang="cs-CZ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18 + 3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21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3.7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21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B6A04F47-B476-47A8-8E1A-FFB76F055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3422" y="3212976"/>
                <a:ext cx="3364962" cy="1738620"/>
              </a:xfrm>
              <a:prstGeom prst="rect">
                <a:avLst/>
              </a:prstGeom>
              <a:blipFill>
                <a:blip r:embed="rId3"/>
                <a:stretch>
                  <a:fillRect l="-2899" t="-28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>
            <a:extLst>
              <a:ext uri="{FF2B5EF4-FFF2-40B4-BE49-F238E27FC236}">
                <a16:creationId xmlns:a16="http://schemas.microsoft.com/office/drawing/2014/main" id="{E26CD17F-FFE7-495E-B879-285A8A4BFD8C}"/>
              </a:ext>
            </a:extLst>
          </p:cNvPr>
          <p:cNvSpPr txBox="1"/>
          <p:nvPr/>
        </p:nvSpPr>
        <p:spPr>
          <a:xfrm>
            <a:off x="527479" y="452205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9E7F889-8DA2-4499-9290-7156EF022D04}"/>
              </a:ext>
            </a:extLst>
          </p:cNvPr>
          <p:cNvSpPr txBox="1"/>
          <p:nvPr/>
        </p:nvSpPr>
        <p:spPr>
          <a:xfrm>
            <a:off x="353495" y="4954098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-3x + y = -3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0998D222-6602-4550-9E9B-498CFECB6826}"/>
              </a:ext>
            </a:extLst>
          </p:cNvPr>
          <p:cNvCxnSpPr/>
          <p:nvPr/>
        </p:nvCxnSpPr>
        <p:spPr>
          <a:xfrm flipH="1">
            <a:off x="281487" y="542560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BED7C1F-4661-4468-BD9B-48359B18DD63}"/>
              </a:ext>
            </a:extLst>
          </p:cNvPr>
          <p:cNvSpPr txBox="1"/>
          <p:nvPr/>
        </p:nvSpPr>
        <p:spPr>
          <a:xfrm>
            <a:off x="362281" y="59654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+ 3 = 21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BEC1E5F-8977-4016-892C-679F119C3122}"/>
              </a:ext>
            </a:extLst>
          </p:cNvPr>
          <p:cNvSpPr txBox="1"/>
          <p:nvPr/>
        </p:nvSpPr>
        <p:spPr>
          <a:xfrm>
            <a:off x="296470" y="637445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= 18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F0539B3-5B5C-4C8A-860C-437877D35139}"/>
              </a:ext>
            </a:extLst>
          </p:cNvPr>
          <p:cNvSpPr txBox="1"/>
          <p:nvPr/>
        </p:nvSpPr>
        <p:spPr>
          <a:xfrm>
            <a:off x="2204326" y="59654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6E685C38-E17A-498E-8AD8-6A3395E7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7 a 18.</a:t>
            </a:r>
          </a:p>
        </p:txBody>
      </p:sp>
      <p:grpSp>
        <p:nvGrpSpPr>
          <p:cNvPr id="52" name="Group 5">
            <a:extLst>
              <a:ext uri="{FF2B5EF4-FFF2-40B4-BE49-F238E27FC236}">
                <a16:creationId xmlns:a16="http://schemas.microsoft.com/office/drawing/2014/main" id="{6BEF275C-52FE-4662-BB4F-ED839EDA88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0903" y="1403866"/>
            <a:ext cx="1641710" cy="1089030"/>
            <a:chOff x="3923" y="878"/>
            <a:chExt cx="1910" cy="1267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7DCC810F-F7AF-4720-B7FF-45963829B5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2E6D02D-F4EE-4E91-A1A7-E85F804E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3205EB45-1435-4BA4-8C82-58A76BA60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D2FBCF5-139B-4414-BC3C-F258B7B2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D0120294-6711-4FB1-BFA0-992CCB8D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FD768026-3ABD-450A-8A91-1814296F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044C1B81-368A-45B6-809A-4DE88933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66F87D23-C31B-4682-93EB-E441ADD4D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981A817A-87E3-4104-A7AA-0E660AFD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7EED97AC-55FE-4328-A660-F586556A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192D014E-0732-4512-AD7E-F73993AA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A9AE978B-2505-4024-9119-C842EB37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126B1490-CB33-4F1C-8EDC-8AB3647B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42B0EB3F-BA05-459C-B774-F3221FE60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F5565FD3-535F-452D-8FF8-F85FB8AF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450670BF-85A0-4DA6-80C1-B86F913A4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BD4E6F15-4BC1-4ED7-AAEC-DBF4871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9E46306-C312-4CCE-8C78-0EAE01B6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7B1B44E1-3E0B-4B81-AD09-4027E2D7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2F6A3A0C-739E-4C02-A9D8-DC023330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03CE9F1B-B132-4B1E-A2F8-96867459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65CA2F6F-2C9F-4088-836F-C192367A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A7444EE6-26ED-4C61-96C3-962CF37D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7260F7B0-6BD8-4BDD-9518-94E6AD0D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AFEDBA17-79E9-4F2B-A9BC-0298C6C8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12683767-11C0-4FF6-BDC6-14CAE506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E8E82F90-5863-44B3-9143-EB549010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05B194C3-47A4-41FA-BFD9-8C5E5C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95E42F92-7A34-45D0-B668-B3BF2DD5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61E4D024-04C8-4CE0-A74C-9CE1345E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CA73DFA8-78FA-4B76-8B2E-D94367AB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16846829-CD8B-472A-B5F6-5E82978FB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1C2BC65F-062F-43E2-8ED7-38D9E1FC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9802359-67A5-4623-A877-1146A97BF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CCA1F144-0E34-4C5C-BC73-5CFDF3EE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F0ABEAEB-C819-4438-A905-CBC5B257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3B0C1B21-088A-454E-B383-36276217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98C81327-E696-4FC9-8C3B-C079D82A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D3A87FB1-C00F-4029-8729-52485593D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A70DCA07-CE1A-4B9F-AA85-EBE7DA26C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888DD7F9-A9FF-488E-B25D-EEFE26AE0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672F457C-473B-456E-89E2-FA1202A3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EE916BAC-0ED6-4CF2-86CD-769323F7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A47F0BA2-B40D-42BA-8E6B-F1D7CBD1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4D452CF4-609D-4BBF-BB0F-01A7C45F1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BA0303DC-C576-497D-A935-69447D58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72E317B7-47F4-4C85-B285-E26F8CF6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5080734F-B185-4F02-A467-AA55BCE8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B9F7552F-F36B-4692-BD8E-EF14FFA3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5F3FCAD3-2E89-4C1C-90D8-25F69DCC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A343D94E-88D1-44F0-8DA1-DD0F7834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B1D9A558-3ED2-40C5-AC7D-23897CE1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3903B1BC-FF0E-42E6-81A4-9F29E958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9">
              <a:extLst>
                <a:ext uri="{FF2B5EF4-FFF2-40B4-BE49-F238E27FC236}">
                  <a16:creationId xmlns:a16="http://schemas.microsoft.com/office/drawing/2014/main" id="{C6CCC1B0-6FE7-4D24-B5CA-4DFBD686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60">
              <a:extLst>
                <a:ext uri="{FF2B5EF4-FFF2-40B4-BE49-F238E27FC236}">
                  <a16:creationId xmlns:a16="http://schemas.microsoft.com/office/drawing/2014/main" id="{8D721EEB-F9B4-4DD7-BA8E-28DD6F4F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39B3C101-64DD-4F96-B4B8-E07F19B9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6940D90A-3CDE-48B0-A016-7005E2F82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41BB0A63-4848-4353-B2DD-F509E935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6274A5C7-DC66-4763-85FF-398B42695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4D3EA1FE-1421-4BF8-A549-4DE1FA5EC9CE}"/>
              </a:ext>
            </a:extLst>
          </p:cNvPr>
          <p:cNvSpPr txBox="1"/>
          <p:nvPr/>
        </p:nvSpPr>
        <p:spPr>
          <a:xfrm>
            <a:off x="2342259" y="259965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 </a:t>
            </a:r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AAE56D9E-14D7-45D5-AB2B-B1FEE038EC29}"/>
              </a:ext>
            </a:extLst>
          </p:cNvPr>
          <p:cNvSpPr/>
          <p:nvPr/>
        </p:nvSpPr>
        <p:spPr>
          <a:xfrm>
            <a:off x="914399" y="4646438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FB3D344B-5355-4C9D-88C0-EEAC0BE7DB30}"/>
              </a:ext>
            </a:extLst>
          </p:cNvPr>
          <p:cNvSpPr txBox="1"/>
          <p:nvPr/>
        </p:nvSpPr>
        <p:spPr>
          <a:xfrm>
            <a:off x="404730" y="363269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+ 4  = y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8D79C67D-E1C1-4523-922F-5FFBC4F4B26C}"/>
              </a:ext>
            </a:extLst>
          </p:cNvPr>
          <p:cNvSpPr txBox="1"/>
          <p:nvPr/>
        </p:nvSpPr>
        <p:spPr>
          <a:xfrm>
            <a:off x="596123" y="4119163"/>
            <a:ext cx="16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+ 3 = 3x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92B205C3-4B10-40F2-99FF-B76ABFD39118}"/>
              </a:ext>
            </a:extLst>
          </p:cNvPr>
          <p:cNvCxnSpPr/>
          <p:nvPr/>
        </p:nvCxnSpPr>
        <p:spPr>
          <a:xfrm flipH="1">
            <a:off x="302263" y="455121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Šipka: doprava 121">
            <a:extLst>
              <a:ext uri="{FF2B5EF4-FFF2-40B4-BE49-F238E27FC236}">
                <a16:creationId xmlns:a16="http://schemas.microsoft.com/office/drawing/2014/main" id="{DF2BE79C-8A48-4306-A661-2D8AAFEE80D6}"/>
              </a:ext>
            </a:extLst>
          </p:cNvPr>
          <p:cNvSpPr/>
          <p:nvPr/>
        </p:nvSpPr>
        <p:spPr>
          <a:xfrm>
            <a:off x="307111" y="428928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098DDE2-A6BE-4E0F-ACE1-A1D6F165DF44}"/>
              </a:ext>
            </a:extLst>
          </p:cNvPr>
          <p:cNvSpPr txBox="1"/>
          <p:nvPr/>
        </p:nvSpPr>
        <p:spPr>
          <a:xfrm>
            <a:off x="2374159" y="3673537"/>
            <a:ext cx="123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-y - 4 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7FD23456-4E64-4A42-8EAF-9E647E1AA158}"/>
              </a:ext>
            </a:extLst>
          </p:cNvPr>
          <p:cNvSpPr txBox="1"/>
          <p:nvPr/>
        </p:nvSpPr>
        <p:spPr>
          <a:xfrm>
            <a:off x="2374159" y="4088207"/>
            <a:ext cx="123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-3x - 3 </a:t>
            </a:r>
          </a:p>
        </p:txBody>
      </p:sp>
    </p:spTree>
    <p:extLst>
      <p:ext uri="{BB962C8B-B14F-4D97-AF65-F5344CB8AC3E}">
        <p14:creationId xmlns:p14="http://schemas.microsoft.com/office/powerpoint/2010/main" val="30064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5" grpId="0"/>
      <p:bldP spid="36" grpId="0"/>
      <p:bldP spid="37" grpId="0" animBg="1"/>
      <p:bldP spid="38" grpId="0"/>
      <p:bldP spid="45" grpId="0"/>
      <p:bldP spid="48" grpId="0"/>
      <p:bldP spid="49" grpId="0"/>
      <p:bldP spid="50" grpId="0"/>
      <p:bldP spid="51" grpId="0" animBg="1"/>
      <p:bldP spid="85" grpId="0"/>
      <p:bldP spid="87" grpId="0" animBg="1"/>
      <p:bldP spid="88" grpId="0"/>
      <p:bldP spid="120" grpId="0"/>
      <p:bldP spid="122" grpId="0" animBg="1"/>
      <p:bldP spid="123" grpId="0"/>
      <p:bldP spid="1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1CBB110-EF1F-464A-BBF2-59B1ED70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27) Určete čísla, pro která platí, že menší číslo zvětšené o 2 se rovná polovině většího čísla a zároveň větší číslo zvětšené o 3 se rovná trojnásobku menšího čísla.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A42421A-EE4A-461C-AACE-893294C71256}"/>
                  </a:ext>
                </a:extLst>
              </p:cNvPr>
              <p:cNvSpPr txBox="1"/>
              <p:nvPr/>
            </p:nvSpPr>
            <p:spPr>
              <a:xfrm>
                <a:off x="596123" y="2516275"/>
                <a:ext cx="1884281" cy="66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x + 2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cs-CZ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A42421A-EE4A-461C-AACE-893294C71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23" y="2516275"/>
                <a:ext cx="1884281" cy="663836"/>
              </a:xfrm>
              <a:prstGeom prst="rect">
                <a:avLst/>
              </a:prstGeom>
              <a:blipFill>
                <a:blip r:embed="rId2"/>
                <a:stretch>
                  <a:fillRect l="-5178" b="-4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>
            <a:extLst>
              <a:ext uri="{FF2B5EF4-FFF2-40B4-BE49-F238E27FC236}">
                <a16:creationId xmlns:a16="http://schemas.microsoft.com/office/drawing/2014/main" id="{F33D9788-0941-4F83-97C5-C0FA0075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menší 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větší číslo … 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34A69AA-73B2-474F-9C53-C8D62218A49F}"/>
              </a:ext>
            </a:extLst>
          </p:cNvPr>
          <p:cNvSpPr txBox="1"/>
          <p:nvPr/>
        </p:nvSpPr>
        <p:spPr>
          <a:xfrm>
            <a:off x="649287" y="3130335"/>
            <a:ext cx="15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+ 3 = 3x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3637FE6-DB42-4992-AA2B-8FBD5EB7F96D}"/>
              </a:ext>
            </a:extLst>
          </p:cNvPr>
          <p:cNvCxnSpPr/>
          <p:nvPr/>
        </p:nvCxnSpPr>
        <p:spPr>
          <a:xfrm flipH="1">
            <a:off x="323528" y="357301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DD8CA414-76DF-49EF-9FE5-052BA0B64B70}"/>
              </a:ext>
            </a:extLst>
          </p:cNvPr>
          <p:cNvCxnSpPr/>
          <p:nvPr/>
        </p:nvCxnSpPr>
        <p:spPr>
          <a:xfrm flipH="1">
            <a:off x="344797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>
            <a:extLst>
              <a:ext uri="{FF2B5EF4-FFF2-40B4-BE49-F238E27FC236}">
                <a16:creationId xmlns:a16="http://schemas.microsoft.com/office/drawing/2014/main" id="{406B7F48-58D8-43F6-A830-86FD8E7D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BEA4B50-8BEA-4AF6-8378-AAEFA1ABDE13}"/>
              </a:ext>
            </a:extLst>
          </p:cNvPr>
          <p:cNvSpPr txBox="1"/>
          <p:nvPr/>
        </p:nvSpPr>
        <p:spPr>
          <a:xfrm>
            <a:off x="611560" y="542560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7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B6A04F47-B476-47A8-8E1A-FFB76F055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422" y="3212976"/>
                <a:ext cx="3364962" cy="17386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t"/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Zk.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7 + 2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18</m:t>
                        </m:r>
                      </m:num>
                      <m:den>
                        <m:r>
                          <a:rPr lang="cs-CZ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18 + 3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21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3.7 = </a:t>
                </a: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21</a:t>
                </a:r>
              </a:p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B6A04F47-B476-47A8-8E1A-FFB76F055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3422" y="3212976"/>
                <a:ext cx="3364962" cy="1738620"/>
              </a:xfrm>
              <a:prstGeom prst="rect">
                <a:avLst/>
              </a:prstGeom>
              <a:blipFill>
                <a:blip r:embed="rId3"/>
                <a:stretch>
                  <a:fillRect l="-2899" t="-28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>
            <a:extLst>
              <a:ext uri="{FF2B5EF4-FFF2-40B4-BE49-F238E27FC236}">
                <a16:creationId xmlns:a16="http://schemas.microsoft.com/office/drawing/2014/main" id="{E26CD17F-FFE7-495E-B879-285A8A4BFD8C}"/>
              </a:ext>
            </a:extLst>
          </p:cNvPr>
          <p:cNvSpPr txBox="1"/>
          <p:nvPr/>
        </p:nvSpPr>
        <p:spPr>
          <a:xfrm>
            <a:off x="527479" y="452205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-4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9E7F889-8DA2-4499-9290-7156EF022D04}"/>
              </a:ext>
            </a:extLst>
          </p:cNvPr>
          <p:cNvSpPr txBox="1"/>
          <p:nvPr/>
        </p:nvSpPr>
        <p:spPr>
          <a:xfrm>
            <a:off x="353495" y="4954098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-3x + y = -3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0998D222-6602-4550-9E9B-498CFECB6826}"/>
              </a:ext>
            </a:extLst>
          </p:cNvPr>
          <p:cNvCxnSpPr/>
          <p:nvPr/>
        </p:nvCxnSpPr>
        <p:spPr>
          <a:xfrm flipH="1">
            <a:off x="281487" y="542560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BED7C1F-4661-4468-BD9B-48359B18DD63}"/>
              </a:ext>
            </a:extLst>
          </p:cNvPr>
          <p:cNvSpPr txBox="1"/>
          <p:nvPr/>
        </p:nvSpPr>
        <p:spPr>
          <a:xfrm>
            <a:off x="362281" y="59654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+ 3 = 21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BEC1E5F-8977-4016-892C-679F119C3122}"/>
              </a:ext>
            </a:extLst>
          </p:cNvPr>
          <p:cNvSpPr txBox="1"/>
          <p:nvPr/>
        </p:nvSpPr>
        <p:spPr>
          <a:xfrm>
            <a:off x="296470" y="6374455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= 18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F0539B3-5B5C-4C8A-860C-437877D35139}"/>
              </a:ext>
            </a:extLst>
          </p:cNvPr>
          <p:cNvSpPr txBox="1"/>
          <p:nvPr/>
        </p:nvSpPr>
        <p:spPr>
          <a:xfrm>
            <a:off x="2204326" y="59654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6E685C38-E17A-498E-8AD8-6A3395E7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653073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Jsou to čísla 7 a 18.</a:t>
            </a:r>
          </a:p>
        </p:txBody>
      </p:sp>
      <p:grpSp>
        <p:nvGrpSpPr>
          <p:cNvPr id="52" name="Group 5">
            <a:extLst>
              <a:ext uri="{FF2B5EF4-FFF2-40B4-BE49-F238E27FC236}">
                <a16:creationId xmlns:a16="http://schemas.microsoft.com/office/drawing/2014/main" id="{6BEF275C-52FE-4662-BB4F-ED839EDA88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70903" y="1403866"/>
            <a:ext cx="1641710" cy="1089030"/>
            <a:chOff x="3923" y="878"/>
            <a:chExt cx="1910" cy="1267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7DCC810F-F7AF-4720-B7FF-45963829B5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02E6D02D-F4EE-4E91-A1A7-E85F804E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3205EB45-1435-4BA4-8C82-58A76BA60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D2FBCF5-139B-4414-BC3C-F258B7B2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D0120294-6711-4FB1-BFA0-992CCB8D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FD768026-3ABD-450A-8A91-1814296F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044C1B81-368A-45B6-809A-4DE88933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66F87D23-C31B-4682-93EB-E441ADD4D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981A817A-87E3-4104-A7AA-0E660AFD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7EED97AC-55FE-4328-A660-F586556A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192D014E-0732-4512-AD7E-F73993AA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A9AE978B-2505-4024-9119-C842EB37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126B1490-CB33-4F1C-8EDC-8AB3647B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42B0EB3F-BA05-459C-B774-F3221FE60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F5565FD3-535F-452D-8FF8-F85FB8AF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450670BF-85A0-4DA6-80C1-B86F913A4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BD4E6F15-4BC1-4ED7-AAEC-DBF4871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9E46306-C312-4CCE-8C78-0EAE01B6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7B1B44E1-3E0B-4B81-AD09-4027E2D7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2F6A3A0C-739E-4C02-A9D8-DC023330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03CE9F1B-B132-4B1E-A2F8-96867459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65CA2F6F-2C9F-4088-836F-C192367A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A7444EE6-26ED-4C61-96C3-962CF37D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7260F7B0-6BD8-4BDD-9518-94E6AD0D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AFEDBA17-79E9-4F2B-A9BC-0298C6C8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12683767-11C0-4FF6-BDC6-14CAE506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E8E82F90-5863-44B3-9143-EB549010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05B194C3-47A4-41FA-BFD9-8C5E5C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95E42F92-7A34-45D0-B668-B3BF2DD5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61E4D024-04C8-4CE0-A74C-9CE1345E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CA73DFA8-78FA-4B76-8B2E-D94367AB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16846829-CD8B-472A-B5F6-5E82978FB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1C2BC65F-062F-43E2-8ED7-38D9E1FC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9802359-67A5-4623-A877-1146A97BF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CCA1F144-0E34-4C5C-BC73-5CFDF3EE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F0ABEAEB-C819-4438-A905-CBC5B257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3B0C1B21-088A-454E-B383-36276217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98C81327-E696-4FC9-8C3B-C079D82A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D3A87FB1-C00F-4029-8729-52485593D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A70DCA07-CE1A-4B9F-AA85-EBE7DA26C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888DD7F9-A9FF-488E-B25D-EEFE26AE0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672F457C-473B-456E-89E2-FA1202A3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EE916BAC-0ED6-4CF2-86CD-769323F7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A47F0BA2-B40D-42BA-8E6B-F1D7CBD1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4D452CF4-609D-4BBF-BB0F-01A7C45F1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BA0303DC-C576-497D-A935-69447D58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72E317B7-47F4-4C85-B285-E26F8CF6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5080734F-B185-4F02-A467-AA55BCE8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B9F7552F-F36B-4692-BD8E-EF14FFA3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5F3FCAD3-2E89-4C1C-90D8-25F69DCC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A343D94E-88D1-44F0-8DA1-DD0F7834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B1D9A558-3ED2-40C5-AC7D-23897CE1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3903B1BC-FF0E-42E6-81A4-9F29E958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9">
              <a:extLst>
                <a:ext uri="{FF2B5EF4-FFF2-40B4-BE49-F238E27FC236}">
                  <a16:creationId xmlns:a16="http://schemas.microsoft.com/office/drawing/2014/main" id="{C6CCC1B0-6FE7-4D24-B5CA-4DFBD686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60">
              <a:extLst>
                <a:ext uri="{FF2B5EF4-FFF2-40B4-BE49-F238E27FC236}">
                  <a16:creationId xmlns:a16="http://schemas.microsoft.com/office/drawing/2014/main" id="{8D721EEB-F9B4-4DD7-BA8E-28DD6F4F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39B3C101-64DD-4F96-B4B8-E07F19B9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6940D90A-3CDE-48B0-A016-7005E2F82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41BB0A63-4848-4353-B2DD-F509E935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6274A5C7-DC66-4763-85FF-398B42695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4D3EA1FE-1421-4BF8-A549-4DE1FA5EC9CE}"/>
              </a:ext>
            </a:extLst>
          </p:cNvPr>
          <p:cNvSpPr txBox="1"/>
          <p:nvPr/>
        </p:nvSpPr>
        <p:spPr>
          <a:xfrm>
            <a:off x="2342259" y="259965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/.2 </a:t>
            </a:r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AAE56D9E-14D7-45D5-AB2B-B1FEE038EC29}"/>
              </a:ext>
            </a:extLst>
          </p:cNvPr>
          <p:cNvSpPr/>
          <p:nvPr/>
        </p:nvSpPr>
        <p:spPr>
          <a:xfrm>
            <a:off x="914399" y="4646438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FB3D344B-5355-4C9D-88C0-EEAC0BE7DB30}"/>
              </a:ext>
            </a:extLst>
          </p:cNvPr>
          <p:cNvSpPr txBox="1"/>
          <p:nvPr/>
        </p:nvSpPr>
        <p:spPr>
          <a:xfrm>
            <a:off x="404730" y="363269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+ 4  = y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8D79C67D-E1C1-4523-922F-5FFBC4F4B26C}"/>
              </a:ext>
            </a:extLst>
          </p:cNvPr>
          <p:cNvSpPr txBox="1"/>
          <p:nvPr/>
        </p:nvSpPr>
        <p:spPr>
          <a:xfrm>
            <a:off x="596123" y="4119163"/>
            <a:ext cx="16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y + 3 = 3x</a:t>
            </a:r>
          </a:p>
        </p:txBody>
      </p: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92B205C3-4B10-40F2-99FF-B76ABFD39118}"/>
              </a:ext>
            </a:extLst>
          </p:cNvPr>
          <p:cNvCxnSpPr/>
          <p:nvPr/>
        </p:nvCxnSpPr>
        <p:spPr>
          <a:xfrm flipH="1">
            <a:off x="302263" y="455121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Šipka: doprava 121">
            <a:extLst>
              <a:ext uri="{FF2B5EF4-FFF2-40B4-BE49-F238E27FC236}">
                <a16:creationId xmlns:a16="http://schemas.microsoft.com/office/drawing/2014/main" id="{DF2BE79C-8A48-4306-A661-2D8AAFEE80D6}"/>
              </a:ext>
            </a:extLst>
          </p:cNvPr>
          <p:cNvSpPr/>
          <p:nvPr/>
        </p:nvSpPr>
        <p:spPr>
          <a:xfrm>
            <a:off x="307111" y="4289285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098DDE2-A6BE-4E0F-ACE1-A1D6F165DF44}"/>
              </a:ext>
            </a:extLst>
          </p:cNvPr>
          <p:cNvSpPr txBox="1"/>
          <p:nvPr/>
        </p:nvSpPr>
        <p:spPr>
          <a:xfrm>
            <a:off x="2374159" y="3673537"/>
            <a:ext cx="123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-y - 4 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7FD23456-4E64-4A42-8EAF-9E647E1AA158}"/>
              </a:ext>
            </a:extLst>
          </p:cNvPr>
          <p:cNvSpPr txBox="1"/>
          <p:nvPr/>
        </p:nvSpPr>
        <p:spPr>
          <a:xfrm>
            <a:off x="2374159" y="4088207"/>
            <a:ext cx="123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-3x - 3 </a:t>
            </a:r>
          </a:p>
        </p:txBody>
      </p:sp>
    </p:spTree>
    <p:extLst>
      <p:ext uri="{BB962C8B-B14F-4D97-AF65-F5344CB8AC3E}">
        <p14:creationId xmlns:p14="http://schemas.microsoft.com/office/powerpoint/2010/main" val="4265249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9" name="TextovéPo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ADCE5C-1FB2-4F9C-AFFD-E98E204501FA}"/>
              </a:ext>
            </a:extLst>
          </p:cNvPr>
          <p:cNvSpPr txBox="1"/>
          <p:nvPr/>
        </p:nvSpPr>
        <p:spPr>
          <a:xfrm>
            <a:off x="7020272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5273088-0809-41D3-8157-67C7B385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28) Jirka s Adamem sbírají kartičky fotbalistů. Jirka říká: „když mi dáš 8 kartiček, budeme mít stejně“. Adam mu na to odpovídá: „Když dáš 3 kartičky ty mě, budu mít dvojnásobek než ty“. Kolik kartiček chlapci dohromady mají?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F4213C42-495C-4779-BB24-5CF3A43A6D3B}"/>
              </a:ext>
            </a:extLst>
          </p:cNvPr>
          <p:cNvSpPr txBox="1"/>
          <p:nvPr/>
        </p:nvSpPr>
        <p:spPr>
          <a:xfrm>
            <a:off x="395536" y="255413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+ 8  = y - 8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DE34296B-8185-4F04-9B04-A1C99BDA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Adam … 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64CD9CF-35CF-4CD1-8B50-FB524CD644F9}"/>
              </a:ext>
            </a:extLst>
          </p:cNvPr>
          <p:cNvSpPr txBox="1"/>
          <p:nvPr/>
        </p:nvSpPr>
        <p:spPr>
          <a:xfrm>
            <a:off x="383462" y="3055904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- 3) = y + 3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21FA189A-5625-4AA3-9896-38B33F78FD55}"/>
              </a:ext>
            </a:extLst>
          </p:cNvPr>
          <p:cNvCxnSpPr/>
          <p:nvPr/>
        </p:nvCxnSpPr>
        <p:spPr>
          <a:xfrm flipH="1">
            <a:off x="323528" y="355175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DAF961CC-AE50-4113-99F1-86F7BA760938}"/>
              </a:ext>
            </a:extLst>
          </p:cNvPr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">
            <a:extLst>
              <a:ext uri="{FF2B5EF4-FFF2-40B4-BE49-F238E27FC236}">
                <a16:creationId xmlns:a16="http://schemas.microsoft.com/office/drawing/2014/main" id="{5BF842F1-8B62-49C0-AF07-1DF290EC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1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C1AB7EE-4D04-4709-B513-4482FA2420B0}"/>
              </a:ext>
            </a:extLst>
          </p:cNvPr>
          <p:cNvSpPr txBox="1"/>
          <p:nvPr/>
        </p:nvSpPr>
        <p:spPr>
          <a:xfrm>
            <a:off x="611560" y="6298119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25 </a:t>
            </a:r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183DBCEB-12C5-4544-ACE9-254D2D7FF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1" y="4189911"/>
            <a:ext cx="4303953" cy="1738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25 + 8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41 - 8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2.(25 - 3)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41 + 3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3EF6EC2D-8E00-4E93-862A-A5582D37467C}"/>
              </a:ext>
            </a:extLst>
          </p:cNvPr>
          <p:cNvSpPr txBox="1"/>
          <p:nvPr/>
        </p:nvSpPr>
        <p:spPr>
          <a:xfrm>
            <a:off x="527479" y="4468889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-16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171B71B-9055-45CB-A2FD-79C8E084FD12}"/>
              </a:ext>
            </a:extLst>
          </p:cNvPr>
          <p:cNvSpPr txBox="1"/>
          <p:nvPr/>
        </p:nvSpPr>
        <p:spPr>
          <a:xfrm>
            <a:off x="353495" y="4900937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9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18516A0E-BA73-4B96-A40F-ADE956CA0D40}"/>
              </a:ext>
            </a:extLst>
          </p:cNvPr>
          <p:cNvCxnSpPr/>
          <p:nvPr/>
        </p:nvCxnSpPr>
        <p:spPr>
          <a:xfrm flipH="1">
            <a:off x="281487" y="53724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20DBD5D-FB5A-4E7A-8B8F-8C1B43597178}"/>
              </a:ext>
            </a:extLst>
          </p:cNvPr>
          <p:cNvSpPr txBox="1"/>
          <p:nvPr/>
        </p:nvSpPr>
        <p:spPr>
          <a:xfrm>
            <a:off x="4455816" y="3074341"/>
            <a:ext cx="227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-25 + y = 16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C612F12D-99AA-4CFE-A10E-13D4187B54CB}"/>
              </a:ext>
            </a:extLst>
          </p:cNvPr>
          <p:cNvSpPr txBox="1"/>
          <p:nvPr/>
        </p:nvSpPr>
        <p:spPr>
          <a:xfrm>
            <a:off x="4549500" y="348334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41</a:t>
            </a:r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25A4AC33-5DD1-4331-AA57-601062A3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578644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Dohromady mají 66 kartiček.</a:t>
            </a: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3A75C74F-909B-4A08-A047-49EC59455B87}"/>
              </a:ext>
            </a:extLst>
          </p:cNvPr>
          <p:cNvSpPr txBox="1"/>
          <p:nvPr/>
        </p:nvSpPr>
        <p:spPr>
          <a:xfrm>
            <a:off x="395536" y="541082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y = 16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C0CCFF5D-7AE3-439A-89E9-030BE76414E9}"/>
              </a:ext>
            </a:extLst>
          </p:cNvPr>
          <p:cNvSpPr txBox="1"/>
          <p:nvPr/>
        </p:nvSpPr>
        <p:spPr>
          <a:xfrm>
            <a:off x="356098" y="5842868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9</a:t>
            </a:r>
          </a:p>
        </p:txBody>
      </p: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8BA660C0-BF55-4AAD-86EC-C203AC928610}"/>
              </a:ext>
            </a:extLst>
          </p:cNvPr>
          <p:cNvCxnSpPr/>
          <p:nvPr/>
        </p:nvCxnSpPr>
        <p:spPr>
          <a:xfrm flipH="1">
            <a:off x="284090" y="631437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632A334B-A9FA-4AE8-9B9F-D93A3F3EA4EA}"/>
              </a:ext>
            </a:extLst>
          </p:cNvPr>
          <p:cNvSpPr txBox="1"/>
          <p:nvPr/>
        </p:nvSpPr>
        <p:spPr>
          <a:xfrm>
            <a:off x="2657752" y="44688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6CB3C20A-D264-4B6D-9049-56C9342B7981}"/>
              </a:ext>
            </a:extLst>
          </p:cNvPr>
          <p:cNvCxnSpPr>
            <a:cxnSpLocks/>
          </p:cNvCxnSpPr>
          <p:nvPr/>
        </p:nvCxnSpPr>
        <p:spPr>
          <a:xfrm flipH="1" flipV="1">
            <a:off x="3347864" y="248790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5">
            <a:extLst>
              <a:ext uri="{FF2B5EF4-FFF2-40B4-BE49-F238E27FC236}">
                <a16:creationId xmlns:a16="http://schemas.microsoft.com/office/drawing/2014/main" id="{746A711D-8869-4D04-ACE7-E5BC2BA96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546" y="2495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1A445C-D6A5-4F4D-AE90-F8AA94D95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19" y="1746248"/>
            <a:ext cx="1402062" cy="2010125"/>
          </a:xfrm>
          <a:prstGeom prst="rect">
            <a:avLst/>
          </a:prstGeom>
        </p:spPr>
      </p:pic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D16B79C6-9103-44E5-B39D-76324FFAAB66}"/>
              </a:ext>
            </a:extLst>
          </p:cNvPr>
          <p:cNvSpPr/>
          <p:nvPr/>
        </p:nvSpPr>
        <p:spPr>
          <a:xfrm>
            <a:off x="200776" y="5586468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8313A1A2-CFD8-4C71-B675-004A56A1DDCA}"/>
              </a:ext>
            </a:extLst>
          </p:cNvPr>
          <p:cNvSpPr/>
          <p:nvPr/>
        </p:nvSpPr>
        <p:spPr>
          <a:xfrm>
            <a:off x="765540" y="4593277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4F11F12-7B5F-4F09-BCD6-8F28CD091DAA}"/>
              </a:ext>
            </a:extLst>
          </p:cNvPr>
          <p:cNvSpPr txBox="1"/>
          <p:nvPr/>
        </p:nvSpPr>
        <p:spPr>
          <a:xfrm>
            <a:off x="406168" y="354296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+ 8  = y - 8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3060DEA-7F7D-4BF1-AC8F-281825EE07DC}"/>
              </a:ext>
            </a:extLst>
          </p:cNvPr>
          <p:cNvSpPr txBox="1"/>
          <p:nvPr/>
        </p:nvSpPr>
        <p:spPr>
          <a:xfrm>
            <a:off x="394094" y="4002202"/>
            <a:ext cx="207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- 6 = y + 3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C682DE52-243E-4CCE-BB44-3C78F254819D}"/>
              </a:ext>
            </a:extLst>
          </p:cNvPr>
          <p:cNvCxnSpPr/>
          <p:nvPr/>
        </p:nvCxnSpPr>
        <p:spPr>
          <a:xfrm flipH="1">
            <a:off x="334160" y="450868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7E6D8402-16E4-4F57-BDDB-D3036D6CD866}"/>
              </a:ext>
            </a:extLst>
          </p:cNvPr>
          <p:cNvSpPr txBox="1"/>
          <p:nvPr/>
        </p:nvSpPr>
        <p:spPr>
          <a:xfrm>
            <a:off x="2700282" y="4032953"/>
            <a:ext cx="145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-y + 6</a:t>
            </a:r>
          </a:p>
        </p:txBody>
      </p:sp>
    </p:spTree>
    <p:extLst>
      <p:ext uri="{BB962C8B-B14F-4D97-AF65-F5344CB8AC3E}">
        <p14:creationId xmlns:p14="http://schemas.microsoft.com/office/powerpoint/2010/main" val="15530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8" grpId="0"/>
      <p:bldP spid="49" grpId="0"/>
      <p:bldP spid="50" grpId="0" animBg="1"/>
      <p:bldP spid="51" grpId="0"/>
      <p:bldP spid="52" grpId="0"/>
      <p:bldP spid="54" grpId="0"/>
      <p:bldP spid="55" grpId="0"/>
      <p:bldP spid="57" grpId="0" animBg="1"/>
      <p:bldP spid="127" grpId="0"/>
      <p:bldP spid="128" grpId="0"/>
      <p:bldP spid="130" grpId="0"/>
      <p:bldP spid="132" grpId="0"/>
      <p:bldP spid="39" grpId="0" animBg="1"/>
      <p:bldP spid="40" grpId="0" animBg="1"/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383463" y="21328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23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Hledaná čísla jsou 16 a 7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3528" y="134076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1.číslo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2.číslo … y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83463" y="2564904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9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83463" y="3039343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= 32 </a:t>
            </a: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323528" y="29969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323528" y="21668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83463" y="3471391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16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23528" y="414908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 + y = 23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899592" y="45802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7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943342" y="3875321"/>
            <a:ext cx="5112568" cy="116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 + 7 = 23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16 – 7 = 9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1979713" y="1340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496" y="648000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1) Určete čísla, jejichž součet je 23 a rozdíl 9.</a:t>
            </a:r>
          </a:p>
        </p:txBody>
      </p:sp>
      <p:grpSp>
        <p:nvGrpSpPr>
          <p:cNvPr id="19" name="Group 5"/>
          <p:cNvGrpSpPr>
            <a:grpSpLocks noChangeAspect="1"/>
          </p:cNvGrpSpPr>
          <p:nvPr/>
        </p:nvGrpSpPr>
        <p:grpSpPr bwMode="auto">
          <a:xfrm>
            <a:off x="7452320" y="620688"/>
            <a:ext cx="1641710" cy="1089030"/>
            <a:chOff x="3923" y="878"/>
            <a:chExt cx="1910" cy="1267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3" y="878"/>
              <a:ext cx="191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662" y="1366"/>
              <a:ext cx="32" cy="29"/>
            </a:xfrm>
            <a:custGeom>
              <a:avLst/>
              <a:gdLst>
                <a:gd name="T0" fmla="*/ 19 w 65"/>
                <a:gd name="T1" fmla="*/ 0 h 60"/>
                <a:gd name="T2" fmla="*/ 0 w 65"/>
                <a:gd name="T3" fmla="*/ 13 h 60"/>
                <a:gd name="T4" fmla="*/ 0 w 65"/>
                <a:gd name="T5" fmla="*/ 48 h 60"/>
                <a:gd name="T6" fmla="*/ 46 w 65"/>
                <a:gd name="T7" fmla="*/ 60 h 60"/>
                <a:gd name="T8" fmla="*/ 65 w 65"/>
                <a:gd name="T9" fmla="*/ 13 h 60"/>
                <a:gd name="T10" fmla="*/ 56 w 65"/>
                <a:gd name="T11" fmla="*/ 0 h 60"/>
                <a:gd name="T12" fmla="*/ 19 w 65"/>
                <a:gd name="T13" fmla="*/ 0 h 60"/>
                <a:gd name="T14" fmla="*/ 19 w 65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0">
                  <a:moveTo>
                    <a:pt x="19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46" y="60"/>
                  </a:lnTo>
                  <a:lnTo>
                    <a:pt x="65" y="13"/>
                  </a:lnTo>
                  <a:lnTo>
                    <a:pt x="5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648" y="1277"/>
              <a:ext cx="60" cy="42"/>
            </a:xfrm>
            <a:custGeom>
              <a:avLst/>
              <a:gdLst>
                <a:gd name="T0" fmla="*/ 73 w 120"/>
                <a:gd name="T1" fmla="*/ 0 h 85"/>
                <a:gd name="T2" fmla="*/ 0 w 120"/>
                <a:gd name="T3" fmla="*/ 37 h 85"/>
                <a:gd name="T4" fmla="*/ 27 w 120"/>
                <a:gd name="T5" fmla="*/ 85 h 85"/>
                <a:gd name="T6" fmla="*/ 83 w 120"/>
                <a:gd name="T7" fmla="*/ 85 h 85"/>
                <a:gd name="T8" fmla="*/ 120 w 120"/>
                <a:gd name="T9" fmla="*/ 49 h 85"/>
                <a:gd name="T10" fmla="*/ 120 w 120"/>
                <a:gd name="T11" fmla="*/ 13 h 85"/>
                <a:gd name="T12" fmla="*/ 73 w 120"/>
                <a:gd name="T13" fmla="*/ 0 h 85"/>
                <a:gd name="T14" fmla="*/ 73 w 120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5">
                  <a:moveTo>
                    <a:pt x="73" y="0"/>
                  </a:moveTo>
                  <a:lnTo>
                    <a:pt x="0" y="37"/>
                  </a:lnTo>
                  <a:lnTo>
                    <a:pt x="27" y="85"/>
                  </a:lnTo>
                  <a:lnTo>
                    <a:pt x="83" y="85"/>
                  </a:lnTo>
                  <a:lnTo>
                    <a:pt x="120" y="49"/>
                  </a:lnTo>
                  <a:lnTo>
                    <a:pt x="120" y="1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468" y="897"/>
              <a:ext cx="457" cy="362"/>
            </a:xfrm>
            <a:custGeom>
              <a:avLst/>
              <a:gdLst>
                <a:gd name="T0" fmla="*/ 268 w 915"/>
                <a:gd name="T1" fmla="*/ 24 h 725"/>
                <a:gd name="T2" fmla="*/ 204 w 915"/>
                <a:gd name="T3" fmla="*/ 83 h 725"/>
                <a:gd name="T4" fmla="*/ 130 w 915"/>
                <a:gd name="T5" fmla="*/ 83 h 725"/>
                <a:gd name="T6" fmla="*/ 65 w 915"/>
                <a:gd name="T7" fmla="*/ 130 h 725"/>
                <a:gd name="T8" fmla="*/ 46 w 915"/>
                <a:gd name="T9" fmla="*/ 214 h 725"/>
                <a:gd name="T10" fmla="*/ 0 w 915"/>
                <a:gd name="T11" fmla="*/ 309 h 725"/>
                <a:gd name="T12" fmla="*/ 19 w 915"/>
                <a:gd name="T13" fmla="*/ 545 h 725"/>
                <a:gd name="T14" fmla="*/ 10 w 915"/>
                <a:gd name="T15" fmla="*/ 665 h 725"/>
                <a:gd name="T16" fmla="*/ 148 w 915"/>
                <a:gd name="T17" fmla="*/ 725 h 725"/>
                <a:gd name="T18" fmla="*/ 315 w 915"/>
                <a:gd name="T19" fmla="*/ 712 h 725"/>
                <a:gd name="T20" fmla="*/ 500 w 915"/>
                <a:gd name="T21" fmla="*/ 725 h 725"/>
                <a:gd name="T22" fmla="*/ 648 w 915"/>
                <a:gd name="T23" fmla="*/ 677 h 725"/>
                <a:gd name="T24" fmla="*/ 813 w 915"/>
                <a:gd name="T25" fmla="*/ 701 h 725"/>
                <a:gd name="T26" fmla="*/ 878 w 915"/>
                <a:gd name="T27" fmla="*/ 677 h 725"/>
                <a:gd name="T28" fmla="*/ 878 w 915"/>
                <a:gd name="T29" fmla="*/ 582 h 725"/>
                <a:gd name="T30" fmla="*/ 915 w 915"/>
                <a:gd name="T31" fmla="*/ 510 h 725"/>
                <a:gd name="T32" fmla="*/ 869 w 915"/>
                <a:gd name="T33" fmla="*/ 452 h 725"/>
                <a:gd name="T34" fmla="*/ 850 w 915"/>
                <a:gd name="T35" fmla="*/ 130 h 725"/>
                <a:gd name="T36" fmla="*/ 878 w 915"/>
                <a:gd name="T37" fmla="*/ 71 h 725"/>
                <a:gd name="T38" fmla="*/ 813 w 915"/>
                <a:gd name="T39" fmla="*/ 24 h 725"/>
                <a:gd name="T40" fmla="*/ 740 w 915"/>
                <a:gd name="T41" fmla="*/ 35 h 725"/>
                <a:gd name="T42" fmla="*/ 676 w 915"/>
                <a:gd name="T43" fmla="*/ 0 h 725"/>
                <a:gd name="T44" fmla="*/ 528 w 915"/>
                <a:gd name="T45" fmla="*/ 35 h 725"/>
                <a:gd name="T46" fmla="*/ 350 w 915"/>
                <a:gd name="T47" fmla="*/ 35 h 725"/>
                <a:gd name="T48" fmla="*/ 268 w 915"/>
                <a:gd name="T49" fmla="*/ 24 h 725"/>
                <a:gd name="T50" fmla="*/ 268 w 915"/>
                <a:gd name="T51" fmla="*/ 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5" h="725">
                  <a:moveTo>
                    <a:pt x="268" y="24"/>
                  </a:moveTo>
                  <a:lnTo>
                    <a:pt x="204" y="83"/>
                  </a:lnTo>
                  <a:lnTo>
                    <a:pt x="130" y="83"/>
                  </a:lnTo>
                  <a:lnTo>
                    <a:pt x="65" y="130"/>
                  </a:lnTo>
                  <a:lnTo>
                    <a:pt x="46" y="214"/>
                  </a:lnTo>
                  <a:lnTo>
                    <a:pt x="0" y="309"/>
                  </a:lnTo>
                  <a:lnTo>
                    <a:pt x="19" y="545"/>
                  </a:lnTo>
                  <a:lnTo>
                    <a:pt x="10" y="665"/>
                  </a:lnTo>
                  <a:lnTo>
                    <a:pt x="148" y="725"/>
                  </a:lnTo>
                  <a:lnTo>
                    <a:pt x="315" y="712"/>
                  </a:lnTo>
                  <a:lnTo>
                    <a:pt x="500" y="725"/>
                  </a:lnTo>
                  <a:lnTo>
                    <a:pt x="648" y="677"/>
                  </a:lnTo>
                  <a:lnTo>
                    <a:pt x="813" y="701"/>
                  </a:lnTo>
                  <a:lnTo>
                    <a:pt x="878" y="677"/>
                  </a:lnTo>
                  <a:lnTo>
                    <a:pt x="878" y="582"/>
                  </a:lnTo>
                  <a:lnTo>
                    <a:pt x="915" y="510"/>
                  </a:lnTo>
                  <a:lnTo>
                    <a:pt x="869" y="452"/>
                  </a:lnTo>
                  <a:lnTo>
                    <a:pt x="850" y="130"/>
                  </a:lnTo>
                  <a:lnTo>
                    <a:pt x="878" y="71"/>
                  </a:lnTo>
                  <a:lnTo>
                    <a:pt x="813" y="24"/>
                  </a:lnTo>
                  <a:lnTo>
                    <a:pt x="740" y="35"/>
                  </a:lnTo>
                  <a:lnTo>
                    <a:pt x="676" y="0"/>
                  </a:lnTo>
                  <a:lnTo>
                    <a:pt x="528" y="35"/>
                  </a:lnTo>
                  <a:lnTo>
                    <a:pt x="350" y="35"/>
                  </a:lnTo>
                  <a:lnTo>
                    <a:pt x="268" y="24"/>
                  </a:lnTo>
                  <a:lnTo>
                    <a:pt x="2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967" y="939"/>
              <a:ext cx="651" cy="991"/>
            </a:xfrm>
            <a:custGeom>
              <a:avLst/>
              <a:gdLst>
                <a:gd name="T0" fmla="*/ 0 w 1303"/>
                <a:gd name="T1" fmla="*/ 1200 h 1983"/>
                <a:gd name="T2" fmla="*/ 147 w 1303"/>
                <a:gd name="T3" fmla="*/ 73 h 1983"/>
                <a:gd name="T4" fmla="*/ 249 w 1303"/>
                <a:gd name="T5" fmla="*/ 0 h 1983"/>
                <a:gd name="T6" fmla="*/ 1173 w 1303"/>
                <a:gd name="T7" fmla="*/ 11 h 1983"/>
                <a:gd name="T8" fmla="*/ 1303 w 1303"/>
                <a:gd name="T9" fmla="*/ 142 h 1983"/>
                <a:gd name="T10" fmla="*/ 1145 w 1303"/>
                <a:gd name="T11" fmla="*/ 1722 h 1983"/>
                <a:gd name="T12" fmla="*/ 1274 w 1303"/>
                <a:gd name="T13" fmla="*/ 1804 h 1983"/>
                <a:gd name="T14" fmla="*/ 1219 w 1303"/>
                <a:gd name="T15" fmla="*/ 1983 h 1983"/>
                <a:gd name="T16" fmla="*/ 601 w 1303"/>
                <a:gd name="T17" fmla="*/ 1899 h 1983"/>
                <a:gd name="T18" fmla="*/ 0 w 1303"/>
                <a:gd name="T19" fmla="*/ 1200 h 1983"/>
                <a:gd name="T20" fmla="*/ 0 w 1303"/>
                <a:gd name="T21" fmla="*/ 120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3" h="1983">
                  <a:moveTo>
                    <a:pt x="0" y="1200"/>
                  </a:moveTo>
                  <a:lnTo>
                    <a:pt x="147" y="73"/>
                  </a:lnTo>
                  <a:lnTo>
                    <a:pt x="249" y="0"/>
                  </a:lnTo>
                  <a:lnTo>
                    <a:pt x="1173" y="11"/>
                  </a:lnTo>
                  <a:lnTo>
                    <a:pt x="1303" y="142"/>
                  </a:lnTo>
                  <a:lnTo>
                    <a:pt x="1145" y="1722"/>
                  </a:lnTo>
                  <a:lnTo>
                    <a:pt x="1274" y="1804"/>
                  </a:lnTo>
                  <a:lnTo>
                    <a:pt x="1219" y="1983"/>
                  </a:lnTo>
                  <a:lnTo>
                    <a:pt x="601" y="1899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923" y="1502"/>
              <a:ext cx="632" cy="529"/>
            </a:xfrm>
            <a:custGeom>
              <a:avLst/>
              <a:gdLst>
                <a:gd name="T0" fmla="*/ 369 w 1265"/>
                <a:gd name="T1" fmla="*/ 130 h 1057"/>
                <a:gd name="T2" fmla="*/ 276 w 1265"/>
                <a:gd name="T3" fmla="*/ 215 h 1057"/>
                <a:gd name="T4" fmla="*/ 359 w 1265"/>
                <a:gd name="T5" fmla="*/ 274 h 1057"/>
                <a:gd name="T6" fmla="*/ 296 w 1265"/>
                <a:gd name="T7" fmla="*/ 321 h 1057"/>
                <a:gd name="T8" fmla="*/ 223 w 1265"/>
                <a:gd name="T9" fmla="*/ 368 h 1057"/>
                <a:gd name="T10" fmla="*/ 230 w 1265"/>
                <a:gd name="T11" fmla="*/ 416 h 1057"/>
                <a:gd name="T12" fmla="*/ 305 w 1265"/>
                <a:gd name="T13" fmla="*/ 475 h 1057"/>
                <a:gd name="T14" fmla="*/ 258 w 1265"/>
                <a:gd name="T15" fmla="*/ 522 h 1057"/>
                <a:gd name="T16" fmla="*/ 314 w 1265"/>
                <a:gd name="T17" fmla="*/ 583 h 1057"/>
                <a:gd name="T18" fmla="*/ 258 w 1265"/>
                <a:gd name="T19" fmla="*/ 617 h 1057"/>
                <a:gd name="T20" fmla="*/ 56 w 1265"/>
                <a:gd name="T21" fmla="*/ 689 h 1057"/>
                <a:gd name="T22" fmla="*/ 16 w 1265"/>
                <a:gd name="T23" fmla="*/ 725 h 1057"/>
                <a:gd name="T24" fmla="*/ 73 w 1265"/>
                <a:gd name="T25" fmla="*/ 760 h 1057"/>
                <a:gd name="T26" fmla="*/ 0 w 1265"/>
                <a:gd name="T27" fmla="*/ 771 h 1057"/>
                <a:gd name="T28" fmla="*/ 73 w 1265"/>
                <a:gd name="T29" fmla="*/ 843 h 1057"/>
                <a:gd name="T30" fmla="*/ 359 w 1265"/>
                <a:gd name="T31" fmla="*/ 1057 h 1057"/>
                <a:gd name="T32" fmla="*/ 942 w 1265"/>
                <a:gd name="T33" fmla="*/ 868 h 1057"/>
                <a:gd name="T34" fmla="*/ 1227 w 1265"/>
                <a:gd name="T35" fmla="*/ 522 h 1057"/>
                <a:gd name="T36" fmla="*/ 1099 w 1265"/>
                <a:gd name="T37" fmla="*/ 475 h 1057"/>
                <a:gd name="T38" fmla="*/ 1209 w 1265"/>
                <a:gd name="T39" fmla="*/ 403 h 1057"/>
                <a:gd name="T40" fmla="*/ 1145 w 1265"/>
                <a:gd name="T41" fmla="*/ 379 h 1057"/>
                <a:gd name="T42" fmla="*/ 1219 w 1265"/>
                <a:gd name="T43" fmla="*/ 356 h 1057"/>
                <a:gd name="T44" fmla="*/ 1145 w 1265"/>
                <a:gd name="T45" fmla="*/ 321 h 1057"/>
                <a:gd name="T46" fmla="*/ 1227 w 1265"/>
                <a:gd name="T47" fmla="*/ 297 h 1057"/>
                <a:gd name="T48" fmla="*/ 1154 w 1265"/>
                <a:gd name="T49" fmla="*/ 262 h 1057"/>
                <a:gd name="T50" fmla="*/ 1227 w 1265"/>
                <a:gd name="T51" fmla="*/ 237 h 1057"/>
                <a:gd name="T52" fmla="*/ 1183 w 1265"/>
                <a:gd name="T53" fmla="*/ 202 h 1057"/>
                <a:gd name="T54" fmla="*/ 1265 w 1265"/>
                <a:gd name="T55" fmla="*/ 155 h 1057"/>
                <a:gd name="T56" fmla="*/ 1127 w 1265"/>
                <a:gd name="T57" fmla="*/ 106 h 1057"/>
                <a:gd name="T58" fmla="*/ 1183 w 1265"/>
                <a:gd name="T59" fmla="*/ 83 h 1057"/>
                <a:gd name="T60" fmla="*/ 859 w 1265"/>
                <a:gd name="T61" fmla="*/ 0 h 1057"/>
                <a:gd name="T62" fmla="*/ 369 w 1265"/>
                <a:gd name="T63" fmla="*/ 130 h 1057"/>
                <a:gd name="T64" fmla="*/ 369 w 1265"/>
                <a:gd name="T65" fmla="*/ 13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5" h="1057">
                  <a:moveTo>
                    <a:pt x="369" y="130"/>
                  </a:moveTo>
                  <a:lnTo>
                    <a:pt x="276" y="215"/>
                  </a:lnTo>
                  <a:lnTo>
                    <a:pt x="359" y="274"/>
                  </a:lnTo>
                  <a:lnTo>
                    <a:pt x="296" y="321"/>
                  </a:lnTo>
                  <a:lnTo>
                    <a:pt x="223" y="368"/>
                  </a:lnTo>
                  <a:lnTo>
                    <a:pt x="230" y="416"/>
                  </a:lnTo>
                  <a:lnTo>
                    <a:pt x="305" y="475"/>
                  </a:lnTo>
                  <a:lnTo>
                    <a:pt x="258" y="522"/>
                  </a:lnTo>
                  <a:lnTo>
                    <a:pt x="314" y="583"/>
                  </a:lnTo>
                  <a:lnTo>
                    <a:pt x="258" y="617"/>
                  </a:lnTo>
                  <a:lnTo>
                    <a:pt x="56" y="689"/>
                  </a:lnTo>
                  <a:lnTo>
                    <a:pt x="16" y="725"/>
                  </a:lnTo>
                  <a:lnTo>
                    <a:pt x="73" y="760"/>
                  </a:lnTo>
                  <a:lnTo>
                    <a:pt x="0" y="771"/>
                  </a:lnTo>
                  <a:lnTo>
                    <a:pt x="73" y="843"/>
                  </a:lnTo>
                  <a:lnTo>
                    <a:pt x="359" y="1057"/>
                  </a:lnTo>
                  <a:lnTo>
                    <a:pt x="942" y="868"/>
                  </a:lnTo>
                  <a:lnTo>
                    <a:pt x="1227" y="522"/>
                  </a:lnTo>
                  <a:lnTo>
                    <a:pt x="1099" y="475"/>
                  </a:lnTo>
                  <a:lnTo>
                    <a:pt x="1209" y="403"/>
                  </a:lnTo>
                  <a:lnTo>
                    <a:pt x="1145" y="379"/>
                  </a:lnTo>
                  <a:lnTo>
                    <a:pt x="1219" y="356"/>
                  </a:lnTo>
                  <a:lnTo>
                    <a:pt x="1145" y="321"/>
                  </a:lnTo>
                  <a:lnTo>
                    <a:pt x="1227" y="297"/>
                  </a:lnTo>
                  <a:lnTo>
                    <a:pt x="1154" y="262"/>
                  </a:lnTo>
                  <a:lnTo>
                    <a:pt x="1227" y="237"/>
                  </a:lnTo>
                  <a:lnTo>
                    <a:pt x="1183" y="202"/>
                  </a:lnTo>
                  <a:lnTo>
                    <a:pt x="1265" y="155"/>
                  </a:lnTo>
                  <a:lnTo>
                    <a:pt x="1127" y="106"/>
                  </a:lnTo>
                  <a:lnTo>
                    <a:pt x="1183" y="83"/>
                  </a:lnTo>
                  <a:lnTo>
                    <a:pt x="859" y="0"/>
                  </a:lnTo>
                  <a:lnTo>
                    <a:pt x="369" y="130"/>
                  </a:lnTo>
                  <a:lnTo>
                    <a:pt x="369" y="13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960" y="1764"/>
              <a:ext cx="489" cy="179"/>
            </a:xfrm>
            <a:custGeom>
              <a:avLst/>
              <a:gdLst>
                <a:gd name="T0" fmla="*/ 0 w 979"/>
                <a:gd name="T1" fmla="*/ 48 h 358"/>
                <a:gd name="T2" fmla="*/ 232 w 979"/>
                <a:gd name="T3" fmla="*/ 85 h 358"/>
                <a:gd name="T4" fmla="*/ 398 w 979"/>
                <a:gd name="T5" fmla="*/ 72 h 358"/>
                <a:gd name="T6" fmla="*/ 656 w 979"/>
                <a:gd name="T7" fmla="*/ 0 h 358"/>
                <a:gd name="T8" fmla="*/ 979 w 979"/>
                <a:gd name="T9" fmla="*/ 273 h 358"/>
                <a:gd name="T10" fmla="*/ 499 w 979"/>
                <a:gd name="T11" fmla="*/ 358 h 358"/>
                <a:gd name="T12" fmla="*/ 342 w 979"/>
                <a:gd name="T13" fmla="*/ 346 h 358"/>
                <a:gd name="T14" fmla="*/ 0 w 979"/>
                <a:gd name="T15" fmla="*/ 48 h 358"/>
                <a:gd name="T16" fmla="*/ 0 w 979"/>
                <a:gd name="T17" fmla="*/ 4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9" h="358">
                  <a:moveTo>
                    <a:pt x="0" y="48"/>
                  </a:moveTo>
                  <a:lnTo>
                    <a:pt x="232" y="85"/>
                  </a:lnTo>
                  <a:lnTo>
                    <a:pt x="398" y="72"/>
                  </a:lnTo>
                  <a:lnTo>
                    <a:pt x="656" y="0"/>
                  </a:lnTo>
                  <a:lnTo>
                    <a:pt x="979" y="273"/>
                  </a:lnTo>
                  <a:lnTo>
                    <a:pt x="499" y="358"/>
                  </a:lnTo>
                  <a:lnTo>
                    <a:pt x="342" y="3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4311" y="1604"/>
              <a:ext cx="203" cy="124"/>
            </a:xfrm>
            <a:custGeom>
              <a:avLst/>
              <a:gdLst>
                <a:gd name="T0" fmla="*/ 0 w 408"/>
                <a:gd name="T1" fmla="*/ 130 h 249"/>
                <a:gd name="T2" fmla="*/ 408 w 408"/>
                <a:gd name="T3" fmla="*/ 0 h 249"/>
                <a:gd name="T4" fmla="*/ 360 w 408"/>
                <a:gd name="T5" fmla="*/ 249 h 249"/>
                <a:gd name="T6" fmla="*/ 250 w 408"/>
                <a:gd name="T7" fmla="*/ 166 h 249"/>
                <a:gd name="T8" fmla="*/ 93 w 408"/>
                <a:gd name="T9" fmla="*/ 154 h 249"/>
                <a:gd name="T10" fmla="*/ 0 w 408"/>
                <a:gd name="T11" fmla="*/ 130 h 249"/>
                <a:gd name="T12" fmla="*/ 0 w 408"/>
                <a:gd name="T13" fmla="*/ 1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49">
                  <a:moveTo>
                    <a:pt x="0" y="130"/>
                  </a:moveTo>
                  <a:lnTo>
                    <a:pt x="408" y="0"/>
                  </a:lnTo>
                  <a:lnTo>
                    <a:pt x="360" y="249"/>
                  </a:lnTo>
                  <a:lnTo>
                    <a:pt x="250" y="166"/>
                  </a:lnTo>
                  <a:lnTo>
                    <a:pt x="93" y="154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4094" y="1615"/>
              <a:ext cx="193" cy="125"/>
            </a:xfrm>
            <a:custGeom>
              <a:avLst/>
              <a:gdLst>
                <a:gd name="T0" fmla="*/ 0 w 387"/>
                <a:gd name="T1" fmla="*/ 0 h 250"/>
                <a:gd name="T2" fmla="*/ 156 w 387"/>
                <a:gd name="T3" fmla="*/ 96 h 250"/>
                <a:gd name="T4" fmla="*/ 387 w 387"/>
                <a:gd name="T5" fmla="*/ 131 h 250"/>
                <a:gd name="T6" fmla="*/ 17 w 387"/>
                <a:gd name="T7" fmla="*/ 250 h 250"/>
                <a:gd name="T8" fmla="*/ 0 w 387"/>
                <a:gd name="T9" fmla="*/ 0 h 250"/>
                <a:gd name="T10" fmla="*/ 0 w 387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250">
                  <a:moveTo>
                    <a:pt x="0" y="0"/>
                  </a:moveTo>
                  <a:lnTo>
                    <a:pt x="156" y="96"/>
                  </a:lnTo>
                  <a:lnTo>
                    <a:pt x="387" y="131"/>
                  </a:lnTo>
                  <a:lnTo>
                    <a:pt x="17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4080" y="1538"/>
              <a:ext cx="328" cy="83"/>
            </a:xfrm>
            <a:custGeom>
              <a:avLst/>
              <a:gdLst>
                <a:gd name="T0" fmla="*/ 184 w 656"/>
                <a:gd name="T1" fmla="*/ 0 h 165"/>
                <a:gd name="T2" fmla="*/ 0 w 656"/>
                <a:gd name="T3" fmla="*/ 58 h 165"/>
                <a:gd name="T4" fmla="*/ 388 w 656"/>
                <a:gd name="T5" fmla="*/ 165 h 165"/>
                <a:gd name="T6" fmla="*/ 656 w 656"/>
                <a:gd name="T7" fmla="*/ 71 h 165"/>
                <a:gd name="T8" fmla="*/ 184 w 656"/>
                <a:gd name="T9" fmla="*/ 0 h 165"/>
                <a:gd name="T10" fmla="*/ 184 w 65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6" h="165">
                  <a:moveTo>
                    <a:pt x="184" y="0"/>
                  </a:moveTo>
                  <a:lnTo>
                    <a:pt x="0" y="58"/>
                  </a:lnTo>
                  <a:lnTo>
                    <a:pt x="388" y="165"/>
                  </a:lnTo>
                  <a:lnTo>
                    <a:pt x="656" y="7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084" y="1444"/>
              <a:ext cx="425" cy="148"/>
            </a:xfrm>
            <a:custGeom>
              <a:avLst/>
              <a:gdLst>
                <a:gd name="T0" fmla="*/ 442 w 850"/>
                <a:gd name="T1" fmla="*/ 0 h 296"/>
                <a:gd name="T2" fmla="*/ 323 w 850"/>
                <a:gd name="T3" fmla="*/ 82 h 296"/>
                <a:gd name="T4" fmla="*/ 0 w 850"/>
                <a:gd name="T5" fmla="*/ 164 h 296"/>
                <a:gd name="T6" fmla="*/ 397 w 850"/>
                <a:gd name="T7" fmla="*/ 214 h 296"/>
                <a:gd name="T8" fmla="*/ 609 w 850"/>
                <a:gd name="T9" fmla="*/ 296 h 296"/>
                <a:gd name="T10" fmla="*/ 850 w 850"/>
                <a:gd name="T11" fmla="*/ 118 h 296"/>
                <a:gd name="T12" fmla="*/ 442 w 850"/>
                <a:gd name="T13" fmla="*/ 0 h 296"/>
                <a:gd name="T14" fmla="*/ 442 w 85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296">
                  <a:moveTo>
                    <a:pt x="442" y="0"/>
                  </a:moveTo>
                  <a:lnTo>
                    <a:pt x="323" y="82"/>
                  </a:lnTo>
                  <a:lnTo>
                    <a:pt x="0" y="164"/>
                  </a:lnTo>
                  <a:lnTo>
                    <a:pt x="397" y="214"/>
                  </a:lnTo>
                  <a:lnTo>
                    <a:pt x="609" y="296"/>
                  </a:lnTo>
                  <a:lnTo>
                    <a:pt x="850" y="118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4824" y="1550"/>
              <a:ext cx="572" cy="357"/>
            </a:xfrm>
            <a:custGeom>
              <a:avLst/>
              <a:gdLst>
                <a:gd name="T0" fmla="*/ 0 w 1145"/>
                <a:gd name="T1" fmla="*/ 59 h 712"/>
                <a:gd name="T2" fmla="*/ 222 w 1145"/>
                <a:gd name="T3" fmla="*/ 0 h 712"/>
                <a:gd name="T4" fmla="*/ 490 w 1145"/>
                <a:gd name="T5" fmla="*/ 10 h 712"/>
                <a:gd name="T6" fmla="*/ 774 w 1145"/>
                <a:gd name="T7" fmla="*/ 106 h 712"/>
                <a:gd name="T8" fmla="*/ 979 w 1145"/>
                <a:gd name="T9" fmla="*/ 236 h 712"/>
                <a:gd name="T10" fmla="*/ 1145 w 1145"/>
                <a:gd name="T11" fmla="*/ 511 h 712"/>
                <a:gd name="T12" fmla="*/ 969 w 1145"/>
                <a:gd name="T13" fmla="*/ 558 h 712"/>
                <a:gd name="T14" fmla="*/ 1025 w 1145"/>
                <a:gd name="T15" fmla="*/ 712 h 712"/>
                <a:gd name="T16" fmla="*/ 46 w 1145"/>
                <a:gd name="T17" fmla="*/ 580 h 712"/>
                <a:gd name="T18" fmla="*/ 0 w 1145"/>
                <a:gd name="T19" fmla="*/ 59 h 712"/>
                <a:gd name="T20" fmla="*/ 0 w 1145"/>
                <a:gd name="T21" fmla="*/ 5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5" h="712">
                  <a:moveTo>
                    <a:pt x="0" y="59"/>
                  </a:moveTo>
                  <a:lnTo>
                    <a:pt x="222" y="0"/>
                  </a:lnTo>
                  <a:lnTo>
                    <a:pt x="490" y="10"/>
                  </a:lnTo>
                  <a:lnTo>
                    <a:pt x="774" y="106"/>
                  </a:lnTo>
                  <a:lnTo>
                    <a:pt x="979" y="236"/>
                  </a:lnTo>
                  <a:lnTo>
                    <a:pt x="1145" y="511"/>
                  </a:lnTo>
                  <a:lnTo>
                    <a:pt x="969" y="558"/>
                  </a:lnTo>
                  <a:lnTo>
                    <a:pt x="1025" y="712"/>
                  </a:lnTo>
                  <a:lnTo>
                    <a:pt x="46" y="58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4339" y="1776"/>
              <a:ext cx="1024" cy="350"/>
            </a:xfrm>
            <a:custGeom>
              <a:avLst/>
              <a:gdLst>
                <a:gd name="T0" fmla="*/ 0 w 2049"/>
                <a:gd name="T1" fmla="*/ 343 h 700"/>
                <a:gd name="T2" fmla="*/ 1145 w 2049"/>
                <a:gd name="T3" fmla="*/ 700 h 700"/>
                <a:gd name="T4" fmla="*/ 2049 w 2049"/>
                <a:gd name="T5" fmla="*/ 296 h 700"/>
                <a:gd name="T6" fmla="*/ 2023 w 2049"/>
                <a:gd name="T7" fmla="*/ 248 h 700"/>
                <a:gd name="T8" fmla="*/ 498 w 2049"/>
                <a:gd name="T9" fmla="*/ 0 h 700"/>
                <a:gd name="T10" fmla="*/ 0 w 2049"/>
                <a:gd name="T11" fmla="*/ 343 h 700"/>
                <a:gd name="T12" fmla="*/ 0 w 2049"/>
                <a:gd name="T13" fmla="*/ 34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700">
                  <a:moveTo>
                    <a:pt x="0" y="343"/>
                  </a:moveTo>
                  <a:lnTo>
                    <a:pt x="1145" y="700"/>
                  </a:lnTo>
                  <a:lnTo>
                    <a:pt x="2049" y="296"/>
                  </a:lnTo>
                  <a:lnTo>
                    <a:pt x="2023" y="248"/>
                  </a:lnTo>
                  <a:lnTo>
                    <a:pt x="498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9E5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4389" y="1841"/>
              <a:ext cx="933" cy="220"/>
            </a:xfrm>
            <a:custGeom>
              <a:avLst/>
              <a:gdLst>
                <a:gd name="T0" fmla="*/ 0 w 1866"/>
                <a:gd name="T1" fmla="*/ 179 h 441"/>
                <a:gd name="T2" fmla="*/ 777 w 1866"/>
                <a:gd name="T3" fmla="*/ 441 h 441"/>
                <a:gd name="T4" fmla="*/ 951 w 1866"/>
                <a:gd name="T5" fmla="*/ 428 h 441"/>
                <a:gd name="T6" fmla="*/ 1211 w 1866"/>
                <a:gd name="T7" fmla="*/ 441 h 441"/>
                <a:gd name="T8" fmla="*/ 1866 w 1866"/>
                <a:gd name="T9" fmla="*/ 155 h 441"/>
                <a:gd name="T10" fmla="*/ 1155 w 1866"/>
                <a:gd name="T11" fmla="*/ 0 h 441"/>
                <a:gd name="T12" fmla="*/ 138 w 1866"/>
                <a:gd name="T13" fmla="*/ 49 h 441"/>
                <a:gd name="T14" fmla="*/ 0 w 1866"/>
                <a:gd name="T15" fmla="*/ 179 h 441"/>
                <a:gd name="T16" fmla="*/ 0 w 1866"/>
                <a:gd name="T17" fmla="*/ 1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6" h="441">
                  <a:moveTo>
                    <a:pt x="0" y="179"/>
                  </a:moveTo>
                  <a:lnTo>
                    <a:pt x="777" y="441"/>
                  </a:lnTo>
                  <a:lnTo>
                    <a:pt x="951" y="428"/>
                  </a:lnTo>
                  <a:lnTo>
                    <a:pt x="1211" y="441"/>
                  </a:lnTo>
                  <a:lnTo>
                    <a:pt x="1866" y="155"/>
                  </a:lnTo>
                  <a:lnTo>
                    <a:pt x="1155" y="0"/>
                  </a:lnTo>
                  <a:lnTo>
                    <a:pt x="138" y="4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4325" y="1764"/>
              <a:ext cx="896" cy="273"/>
            </a:xfrm>
            <a:custGeom>
              <a:avLst/>
              <a:gdLst>
                <a:gd name="T0" fmla="*/ 0 w 1793"/>
                <a:gd name="T1" fmla="*/ 119 h 547"/>
                <a:gd name="T2" fmla="*/ 157 w 1793"/>
                <a:gd name="T3" fmla="*/ 132 h 547"/>
                <a:gd name="T4" fmla="*/ 296 w 1793"/>
                <a:gd name="T5" fmla="*/ 85 h 547"/>
                <a:gd name="T6" fmla="*/ 472 w 1793"/>
                <a:gd name="T7" fmla="*/ 0 h 547"/>
                <a:gd name="T8" fmla="*/ 1793 w 1793"/>
                <a:gd name="T9" fmla="*/ 227 h 547"/>
                <a:gd name="T10" fmla="*/ 1662 w 1793"/>
                <a:gd name="T11" fmla="*/ 321 h 547"/>
                <a:gd name="T12" fmla="*/ 1312 w 1793"/>
                <a:gd name="T13" fmla="*/ 418 h 547"/>
                <a:gd name="T14" fmla="*/ 1126 w 1793"/>
                <a:gd name="T15" fmla="*/ 547 h 547"/>
                <a:gd name="T16" fmla="*/ 1034 w 1793"/>
                <a:gd name="T17" fmla="*/ 499 h 547"/>
                <a:gd name="T18" fmla="*/ 786 w 1793"/>
                <a:gd name="T19" fmla="*/ 475 h 547"/>
                <a:gd name="T20" fmla="*/ 462 w 1793"/>
                <a:gd name="T21" fmla="*/ 358 h 547"/>
                <a:gd name="T22" fmla="*/ 167 w 1793"/>
                <a:gd name="T23" fmla="*/ 203 h 547"/>
                <a:gd name="T24" fmla="*/ 0 w 1793"/>
                <a:gd name="T25" fmla="*/ 119 h 547"/>
                <a:gd name="T26" fmla="*/ 0 w 1793"/>
                <a:gd name="T27" fmla="*/ 11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3" h="547">
                  <a:moveTo>
                    <a:pt x="0" y="119"/>
                  </a:moveTo>
                  <a:lnTo>
                    <a:pt x="157" y="132"/>
                  </a:lnTo>
                  <a:lnTo>
                    <a:pt x="296" y="85"/>
                  </a:lnTo>
                  <a:lnTo>
                    <a:pt x="472" y="0"/>
                  </a:lnTo>
                  <a:lnTo>
                    <a:pt x="1793" y="227"/>
                  </a:lnTo>
                  <a:lnTo>
                    <a:pt x="1662" y="321"/>
                  </a:lnTo>
                  <a:lnTo>
                    <a:pt x="1312" y="418"/>
                  </a:lnTo>
                  <a:lnTo>
                    <a:pt x="1126" y="547"/>
                  </a:lnTo>
                  <a:lnTo>
                    <a:pt x="1034" y="499"/>
                  </a:lnTo>
                  <a:lnTo>
                    <a:pt x="786" y="475"/>
                  </a:lnTo>
                  <a:lnTo>
                    <a:pt x="462" y="358"/>
                  </a:lnTo>
                  <a:lnTo>
                    <a:pt x="167" y="20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4602" y="1532"/>
              <a:ext cx="359" cy="160"/>
            </a:xfrm>
            <a:custGeom>
              <a:avLst/>
              <a:gdLst>
                <a:gd name="T0" fmla="*/ 148 w 720"/>
                <a:gd name="T1" fmla="*/ 286 h 320"/>
                <a:gd name="T2" fmla="*/ 65 w 720"/>
                <a:gd name="T3" fmla="*/ 297 h 320"/>
                <a:gd name="T4" fmla="*/ 75 w 720"/>
                <a:gd name="T5" fmla="*/ 273 h 320"/>
                <a:gd name="T6" fmla="*/ 18 w 720"/>
                <a:gd name="T7" fmla="*/ 251 h 320"/>
                <a:gd name="T8" fmla="*/ 37 w 720"/>
                <a:gd name="T9" fmla="*/ 215 h 320"/>
                <a:gd name="T10" fmla="*/ 0 w 720"/>
                <a:gd name="T11" fmla="*/ 166 h 320"/>
                <a:gd name="T12" fmla="*/ 75 w 720"/>
                <a:gd name="T13" fmla="*/ 166 h 320"/>
                <a:gd name="T14" fmla="*/ 0 w 720"/>
                <a:gd name="T15" fmla="*/ 119 h 320"/>
                <a:gd name="T16" fmla="*/ 37 w 720"/>
                <a:gd name="T17" fmla="*/ 84 h 320"/>
                <a:gd name="T18" fmla="*/ 82 w 720"/>
                <a:gd name="T19" fmla="*/ 106 h 320"/>
                <a:gd name="T20" fmla="*/ 222 w 720"/>
                <a:gd name="T21" fmla="*/ 24 h 320"/>
                <a:gd name="T22" fmla="*/ 333 w 720"/>
                <a:gd name="T23" fmla="*/ 24 h 320"/>
                <a:gd name="T24" fmla="*/ 370 w 720"/>
                <a:gd name="T25" fmla="*/ 0 h 320"/>
                <a:gd name="T26" fmla="*/ 462 w 720"/>
                <a:gd name="T27" fmla="*/ 71 h 320"/>
                <a:gd name="T28" fmla="*/ 657 w 720"/>
                <a:gd name="T29" fmla="*/ 143 h 320"/>
                <a:gd name="T30" fmla="*/ 720 w 720"/>
                <a:gd name="T31" fmla="*/ 273 h 320"/>
                <a:gd name="T32" fmla="*/ 499 w 720"/>
                <a:gd name="T33" fmla="*/ 320 h 320"/>
                <a:gd name="T34" fmla="*/ 195 w 720"/>
                <a:gd name="T35" fmla="*/ 238 h 320"/>
                <a:gd name="T36" fmla="*/ 148 w 720"/>
                <a:gd name="T37" fmla="*/ 286 h 320"/>
                <a:gd name="T38" fmla="*/ 148 w 720"/>
                <a:gd name="T39" fmla="*/ 28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0" h="320">
                  <a:moveTo>
                    <a:pt x="148" y="286"/>
                  </a:moveTo>
                  <a:lnTo>
                    <a:pt x="65" y="297"/>
                  </a:lnTo>
                  <a:lnTo>
                    <a:pt x="75" y="273"/>
                  </a:lnTo>
                  <a:lnTo>
                    <a:pt x="18" y="251"/>
                  </a:lnTo>
                  <a:lnTo>
                    <a:pt x="37" y="215"/>
                  </a:lnTo>
                  <a:lnTo>
                    <a:pt x="0" y="166"/>
                  </a:lnTo>
                  <a:lnTo>
                    <a:pt x="75" y="166"/>
                  </a:lnTo>
                  <a:lnTo>
                    <a:pt x="0" y="119"/>
                  </a:lnTo>
                  <a:lnTo>
                    <a:pt x="37" y="84"/>
                  </a:lnTo>
                  <a:lnTo>
                    <a:pt x="82" y="106"/>
                  </a:lnTo>
                  <a:lnTo>
                    <a:pt x="222" y="24"/>
                  </a:lnTo>
                  <a:lnTo>
                    <a:pt x="333" y="24"/>
                  </a:lnTo>
                  <a:lnTo>
                    <a:pt x="370" y="0"/>
                  </a:lnTo>
                  <a:lnTo>
                    <a:pt x="462" y="71"/>
                  </a:lnTo>
                  <a:lnTo>
                    <a:pt x="657" y="143"/>
                  </a:lnTo>
                  <a:lnTo>
                    <a:pt x="720" y="273"/>
                  </a:lnTo>
                  <a:lnTo>
                    <a:pt x="499" y="320"/>
                  </a:lnTo>
                  <a:lnTo>
                    <a:pt x="195" y="238"/>
                  </a:lnTo>
                  <a:lnTo>
                    <a:pt x="148" y="286"/>
                  </a:lnTo>
                  <a:lnTo>
                    <a:pt x="148" y="28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4542" y="1621"/>
              <a:ext cx="475" cy="256"/>
            </a:xfrm>
            <a:custGeom>
              <a:avLst/>
              <a:gdLst>
                <a:gd name="T0" fmla="*/ 380 w 951"/>
                <a:gd name="T1" fmla="*/ 0 h 512"/>
                <a:gd name="T2" fmla="*/ 268 w 951"/>
                <a:gd name="T3" fmla="*/ 95 h 512"/>
                <a:gd name="T4" fmla="*/ 230 w 951"/>
                <a:gd name="T5" fmla="*/ 202 h 512"/>
                <a:gd name="T6" fmla="*/ 103 w 951"/>
                <a:gd name="T7" fmla="*/ 357 h 512"/>
                <a:gd name="T8" fmla="*/ 10 w 951"/>
                <a:gd name="T9" fmla="*/ 452 h 512"/>
                <a:gd name="T10" fmla="*/ 0 w 951"/>
                <a:gd name="T11" fmla="*/ 488 h 512"/>
                <a:gd name="T12" fmla="*/ 28 w 951"/>
                <a:gd name="T13" fmla="*/ 512 h 512"/>
                <a:gd name="T14" fmla="*/ 120 w 951"/>
                <a:gd name="T15" fmla="*/ 499 h 512"/>
                <a:gd name="T16" fmla="*/ 249 w 951"/>
                <a:gd name="T17" fmla="*/ 476 h 512"/>
                <a:gd name="T18" fmla="*/ 369 w 951"/>
                <a:gd name="T19" fmla="*/ 499 h 512"/>
                <a:gd name="T20" fmla="*/ 592 w 951"/>
                <a:gd name="T21" fmla="*/ 499 h 512"/>
                <a:gd name="T22" fmla="*/ 878 w 951"/>
                <a:gd name="T23" fmla="*/ 465 h 512"/>
                <a:gd name="T24" fmla="*/ 951 w 951"/>
                <a:gd name="T25" fmla="*/ 417 h 512"/>
                <a:gd name="T26" fmla="*/ 878 w 951"/>
                <a:gd name="T27" fmla="*/ 155 h 512"/>
                <a:gd name="T28" fmla="*/ 657 w 951"/>
                <a:gd name="T29" fmla="*/ 166 h 512"/>
                <a:gd name="T30" fmla="*/ 573 w 951"/>
                <a:gd name="T31" fmla="*/ 84 h 512"/>
                <a:gd name="T32" fmla="*/ 425 w 951"/>
                <a:gd name="T33" fmla="*/ 0 h 512"/>
                <a:gd name="T34" fmla="*/ 380 w 951"/>
                <a:gd name="T35" fmla="*/ 0 h 512"/>
                <a:gd name="T36" fmla="*/ 380 w 951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1" h="512">
                  <a:moveTo>
                    <a:pt x="380" y="0"/>
                  </a:moveTo>
                  <a:lnTo>
                    <a:pt x="268" y="95"/>
                  </a:lnTo>
                  <a:lnTo>
                    <a:pt x="230" y="202"/>
                  </a:lnTo>
                  <a:lnTo>
                    <a:pt x="103" y="357"/>
                  </a:lnTo>
                  <a:lnTo>
                    <a:pt x="10" y="452"/>
                  </a:lnTo>
                  <a:lnTo>
                    <a:pt x="0" y="488"/>
                  </a:lnTo>
                  <a:lnTo>
                    <a:pt x="28" y="512"/>
                  </a:lnTo>
                  <a:lnTo>
                    <a:pt x="120" y="499"/>
                  </a:lnTo>
                  <a:lnTo>
                    <a:pt x="249" y="476"/>
                  </a:lnTo>
                  <a:lnTo>
                    <a:pt x="369" y="499"/>
                  </a:lnTo>
                  <a:lnTo>
                    <a:pt x="592" y="499"/>
                  </a:lnTo>
                  <a:lnTo>
                    <a:pt x="878" y="465"/>
                  </a:lnTo>
                  <a:lnTo>
                    <a:pt x="951" y="417"/>
                  </a:lnTo>
                  <a:lnTo>
                    <a:pt x="878" y="155"/>
                  </a:lnTo>
                  <a:lnTo>
                    <a:pt x="657" y="166"/>
                  </a:lnTo>
                  <a:lnTo>
                    <a:pt x="573" y="84"/>
                  </a:lnTo>
                  <a:lnTo>
                    <a:pt x="425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4657" y="1859"/>
              <a:ext cx="360" cy="130"/>
            </a:xfrm>
            <a:custGeom>
              <a:avLst/>
              <a:gdLst>
                <a:gd name="T0" fmla="*/ 29 w 721"/>
                <a:gd name="T1" fmla="*/ 261 h 261"/>
                <a:gd name="T2" fmla="*/ 157 w 721"/>
                <a:gd name="T3" fmla="*/ 248 h 261"/>
                <a:gd name="T4" fmla="*/ 270 w 721"/>
                <a:gd name="T5" fmla="*/ 237 h 261"/>
                <a:gd name="T6" fmla="*/ 482 w 721"/>
                <a:gd name="T7" fmla="*/ 118 h 261"/>
                <a:gd name="T8" fmla="*/ 721 w 721"/>
                <a:gd name="T9" fmla="*/ 0 h 261"/>
                <a:gd name="T10" fmla="*/ 657 w 721"/>
                <a:gd name="T11" fmla="*/ 0 h 261"/>
                <a:gd name="T12" fmla="*/ 380 w 721"/>
                <a:gd name="T13" fmla="*/ 36 h 261"/>
                <a:gd name="T14" fmla="*/ 139 w 721"/>
                <a:gd name="T15" fmla="*/ 118 h 261"/>
                <a:gd name="T16" fmla="*/ 0 w 721"/>
                <a:gd name="T17" fmla="*/ 201 h 261"/>
                <a:gd name="T18" fmla="*/ 29 w 721"/>
                <a:gd name="T19" fmla="*/ 261 h 261"/>
                <a:gd name="T20" fmla="*/ 29 w 721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261">
                  <a:moveTo>
                    <a:pt x="29" y="261"/>
                  </a:moveTo>
                  <a:lnTo>
                    <a:pt x="157" y="248"/>
                  </a:lnTo>
                  <a:lnTo>
                    <a:pt x="270" y="237"/>
                  </a:lnTo>
                  <a:lnTo>
                    <a:pt x="482" y="118"/>
                  </a:lnTo>
                  <a:lnTo>
                    <a:pt x="721" y="0"/>
                  </a:lnTo>
                  <a:lnTo>
                    <a:pt x="657" y="0"/>
                  </a:lnTo>
                  <a:lnTo>
                    <a:pt x="380" y="36"/>
                  </a:lnTo>
                  <a:lnTo>
                    <a:pt x="139" y="118"/>
                  </a:lnTo>
                  <a:lnTo>
                    <a:pt x="0" y="201"/>
                  </a:lnTo>
                  <a:lnTo>
                    <a:pt x="29" y="261"/>
                  </a:lnTo>
                  <a:lnTo>
                    <a:pt x="29" y="2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5045" y="1972"/>
              <a:ext cx="300" cy="53"/>
            </a:xfrm>
            <a:custGeom>
              <a:avLst/>
              <a:gdLst>
                <a:gd name="T0" fmla="*/ 0 w 601"/>
                <a:gd name="T1" fmla="*/ 46 h 106"/>
                <a:gd name="T2" fmla="*/ 239 w 601"/>
                <a:gd name="T3" fmla="*/ 57 h 106"/>
                <a:gd name="T4" fmla="*/ 554 w 601"/>
                <a:gd name="T5" fmla="*/ 106 h 106"/>
                <a:gd name="T6" fmla="*/ 601 w 601"/>
                <a:gd name="T7" fmla="*/ 34 h 106"/>
                <a:gd name="T8" fmla="*/ 379 w 601"/>
                <a:gd name="T9" fmla="*/ 10 h 106"/>
                <a:gd name="T10" fmla="*/ 73 w 601"/>
                <a:gd name="T11" fmla="*/ 0 h 106"/>
                <a:gd name="T12" fmla="*/ 0 w 601"/>
                <a:gd name="T13" fmla="*/ 46 h 106"/>
                <a:gd name="T14" fmla="*/ 0 w 601"/>
                <a:gd name="T1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106">
                  <a:moveTo>
                    <a:pt x="0" y="46"/>
                  </a:moveTo>
                  <a:lnTo>
                    <a:pt x="239" y="57"/>
                  </a:lnTo>
                  <a:lnTo>
                    <a:pt x="554" y="106"/>
                  </a:lnTo>
                  <a:lnTo>
                    <a:pt x="601" y="34"/>
                  </a:lnTo>
                  <a:lnTo>
                    <a:pt x="379" y="10"/>
                  </a:lnTo>
                  <a:lnTo>
                    <a:pt x="73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4616" y="1532"/>
              <a:ext cx="286" cy="96"/>
            </a:xfrm>
            <a:custGeom>
              <a:avLst/>
              <a:gdLst>
                <a:gd name="T0" fmla="*/ 0 w 573"/>
                <a:gd name="T1" fmla="*/ 96 h 191"/>
                <a:gd name="T2" fmla="*/ 65 w 573"/>
                <a:gd name="T3" fmla="*/ 96 h 191"/>
                <a:gd name="T4" fmla="*/ 138 w 573"/>
                <a:gd name="T5" fmla="*/ 37 h 191"/>
                <a:gd name="T6" fmla="*/ 194 w 573"/>
                <a:gd name="T7" fmla="*/ 13 h 191"/>
                <a:gd name="T8" fmla="*/ 232 w 573"/>
                <a:gd name="T9" fmla="*/ 0 h 191"/>
                <a:gd name="T10" fmla="*/ 305 w 573"/>
                <a:gd name="T11" fmla="*/ 13 h 191"/>
                <a:gd name="T12" fmla="*/ 361 w 573"/>
                <a:gd name="T13" fmla="*/ 47 h 191"/>
                <a:gd name="T14" fmla="*/ 397 w 573"/>
                <a:gd name="T15" fmla="*/ 84 h 191"/>
                <a:gd name="T16" fmla="*/ 342 w 573"/>
                <a:gd name="T17" fmla="*/ 0 h 191"/>
                <a:gd name="T18" fmla="*/ 380 w 573"/>
                <a:gd name="T19" fmla="*/ 13 h 191"/>
                <a:gd name="T20" fmla="*/ 444 w 573"/>
                <a:gd name="T21" fmla="*/ 84 h 191"/>
                <a:gd name="T22" fmla="*/ 471 w 573"/>
                <a:gd name="T23" fmla="*/ 60 h 191"/>
                <a:gd name="T24" fmla="*/ 471 w 573"/>
                <a:gd name="T25" fmla="*/ 84 h 191"/>
                <a:gd name="T26" fmla="*/ 573 w 573"/>
                <a:gd name="T27" fmla="*/ 119 h 191"/>
                <a:gd name="T28" fmla="*/ 509 w 573"/>
                <a:gd name="T29" fmla="*/ 106 h 191"/>
                <a:gd name="T30" fmla="*/ 471 w 573"/>
                <a:gd name="T31" fmla="*/ 96 h 191"/>
                <a:gd name="T32" fmla="*/ 425 w 573"/>
                <a:gd name="T33" fmla="*/ 96 h 191"/>
                <a:gd name="T34" fmla="*/ 388 w 573"/>
                <a:gd name="T35" fmla="*/ 132 h 191"/>
                <a:gd name="T36" fmla="*/ 352 w 573"/>
                <a:gd name="T37" fmla="*/ 166 h 191"/>
                <a:gd name="T38" fmla="*/ 305 w 573"/>
                <a:gd name="T39" fmla="*/ 178 h 191"/>
                <a:gd name="T40" fmla="*/ 268 w 573"/>
                <a:gd name="T41" fmla="*/ 191 h 191"/>
                <a:gd name="T42" fmla="*/ 239 w 573"/>
                <a:gd name="T43" fmla="*/ 166 h 191"/>
                <a:gd name="T44" fmla="*/ 221 w 573"/>
                <a:gd name="T45" fmla="*/ 156 h 191"/>
                <a:gd name="T46" fmla="*/ 185 w 573"/>
                <a:gd name="T47" fmla="*/ 132 h 191"/>
                <a:gd name="T48" fmla="*/ 120 w 573"/>
                <a:gd name="T49" fmla="*/ 143 h 191"/>
                <a:gd name="T50" fmla="*/ 101 w 573"/>
                <a:gd name="T51" fmla="*/ 156 h 191"/>
                <a:gd name="T52" fmla="*/ 176 w 573"/>
                <a:gd name="T53" fmla="*/ 106 h 191"/>
                <a:gd name="T54" fmla="*/ 314 w 573"/>
                <a:gd name="T55" fmla="*/ 143 h 191"/>
                <a:gd name="T56" fmla="*/ 204 w 573"/>
                <a:gd name="T57" fmla="*/ 84 h 191"/>
                <a:gd name="T58" fmla="*/ 331 w 573"/>
                <a:gd name="T59" fmla="*/ 132 h 191"/>
                <a:gd name="T60" fmla="*/ 221 w 573"/>
                <a:gd name="T61" fmla="*/ 60 h 191"/>
                <a:gd name="T62" fmla="*/ 352 w 573"/>
                <a:gd name="T63" fmla="*/ 96 h 191"/>
                <a:gd name="T64" fmla="*/ 249 w 573"/>
                <a:gd name="T65" fmla="*/ 37 h 191"/>
                <a:gd name="T66" fmla="*/ 213 w 573"/>
                <a:gd name="T67" fmla="*/ 37 h 191"/>
                <a:gd name="T68" fmla="*/ 167 w 573"/>
                <a:gd name="T69" fmla="*/ 47 h 191"/>
                <a:gd name="T70" fmla="*/ 111 w 573"/>
                <a:gd name="T71" fmla="*/ 71 h 191"/>
                <a:gd name="T72" fmla="*/ 75 w 573"/>
                <a:gd name="T73" fmla="*/ 119 h 191"/>
                <a:gd name="T74" fmla="*/ 0 w 573"/>
                <a:gd name="T75" fmla="*/ 96 h 191"/>
                <a:gd name="T76" fmla="*/ 0 w 573"/>
                <a:gd name="T7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3" h="191">
                  <a:moveTo>
                    <a:pt x="0" y="96"/>
                  </a:moveTo>
                  <a:lnTo>
                    <a:pt x="65" y="96"/>
                  </a:lnTo>
                  <a:lnTo>
                    <a:pt x="138" y="37"/>
                  </a:lnTo>
                  <a:lnTo>
                    <a:pt x="194" y="13"/>
                  </a:lnTo>
                  <a:lnTo>
                    <a:pt x="232" y="0"/>
                  </a:lnTo>
                  <a:lnTo>
                    <a:pt x="305" y="13"/>
                  </a:lnTo>
                  <a:lnTo>
                    <a:pt x="361" y="47"/>
                  </a:lnTo>
                  <a:lnTo>
                    <a:pt x="397" y="84"/>
                  </a:lnTo>
                  <a:lnTo>
                    <a:pt x="342" y="0"/>
                  </a:lnTo>
                  <a:lnTo>
                    <a:pt x="380" y="13"/>
                  </a:lnTo>
                  <a:lnTo>
                    <a:pt x="444" y="84"/>
                  </a:lnTo>
                  <a:lnTo>
                    <a:pt x="471" y="60"/>
                  </a:lnTo>
                  <a:lnTo>
                    <a:pt x="471" y="84"/>
                  </a:lnTo>
                  <a:lnTo>
                    <a:pt x="573" y="119"/>
                  </a:lnTo>
                  <a:lnTo>
                    <a:pt x="509" y="106"/>
                  </a:lnTo>
                  <a:lnTo>
                    <a:pt x="471" y="96"/>
                  </a:lnTo>
                  <a:lnTo>
                    <a:pt x="425" y="96"/>
                  </a:lnTo>
                  <a:lnTo>
                    <a:pt x="388" y="132"/>
                  </a:lnTo>
                  <a:lnTo>
                    <a:pt x="352" y="166"/>
                  </a:lnTo>
                  <a:lnTo>
                    <a:pt x="305" y="178"/>
                  </a:lnTo>
                  <a:lnTo>
                    <a:pt x="268" y="191"/>
                  </a:lnTo>
                  <a:lnTo>
                    <a:pt x="239" y="166"/>
                  </a:lnTo>
                  <a:lnTo>
                    <a:pt x="221" y="156"/>
                  </a:lnTo>
                  <a:lnTo>
                    <a:pt x="185" y="132"/>
                  </a:lnTo>
                  <a:lnTo>
                    <a:pt x="120" y="143"/>
                  </a:lnTo>
                  <a:lnTo>
                    <a:pt x="101" y="156"/>
                  </a:lnTo>
                  <a:lnTo>
                    <a:pt x="176" y="106"/>
                  </a:lnTo>
                  <a:lnTo>
                    <a:pt x="314" y="143"/>
                  </a:lnTo>
                  <a:lnTo>
                    <a:pt x="204" y="84"/>
                  </a:lnTo>
                  <a:lnTo>
                    <a:pt x="331" y="132"/>
                  </a:lnTo>
                  <a:lnTo>
                    <a:pt x="221" y="60"/>
                  </a:lnTo>
                  <a:lnTo>
                    <a:pt x="352" y="96"/>
                  </a:lnTo>
                  <a:lnTo>
                    <a:pt x="249" y="37"/>
                  </a:lnTo>
                  <a:lnTo>
                    <a:pt x="213" y="37"/>
                  </a:lnTo>
                  <a:lnTo>
                    <a:pt x="167" y="47"/>
                  </a:lnTo>
                  <a:lnTo>
                    <a:pt x="111" y="71"/>
                  </a:lnTo>
                  <a:lnTo>
                    <a:pt x="75" y="119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4616" y="1610"/>
              <a:ext cx="110" cy="112"/>
            </a:xfrm>
            <a:custGeom>
              <a:avLst/>
              <a:gdLst>
                <a:gd name="T0" fmla="*/ 92 w 221"/>
                <a:gd name="T1" fmla="*/ 10 h 224"/>
                <a:gd name="T2" fmla="*/ 65 w 221"/>
                <a:gd name="T3" fmla="*/ 47 h 224"/>
                <a:gd name="T4" fmla="*/ 28 w 221"/>
                <a:gd name="T5" fmla="*/ 59 h 224"/>
                <a:gd name="T6" fmla="*/ 0 w 221"/>
                <a:gd name="T7" fmla="*/ 59 h 224"/>
                <a:gd name="T8" fmla="*/ 75 w 221"/>
                <a:gd name="T9" fmla="*/ 59 h 224"/>
                <a:gd name="T10" fmla="*/ 28 w 221"/>
                <a:gd name="T11" fmla="*/ 106 h 224"/>
                <a:gd name="T12" fmla="*/ 82 w 221"/>
                <a:gd name="T13" fmla="*/ 95 h 224"/>
                <a:gd name="T14" fmla="*/ 75 w 221"/>
                <a:gd name="T15" fmla="*/ 130 h 224"/>
                <a:gd name="T16" fmla="*/ 101 w 221"/>
                <a:gd name="T17" fmla="*/ 141 h 224"/>
                <a:gd name="T18" fmla="*/ 82 w 221"/>
                <a:gd name="T19" fmla="*/ 224 h 224"/>
                <a:gd name="T20" fmla="*/ 148 w 221"/>
                <a:gd name="T21" fmla="*/ 95 h 224"/>
                <a:gd name="T22" fmla="*/ 194 w 221"/>
                <a:gd name="T23" fmla="*/ 47 h 224"/>
                <a:gd name="T24" fmla="*/ 221 w 221"/>
                <a:gd name="T25" fmla="*/ 35 h 224"/>
                <a:gd name="T26" fmla="*/ 185 w 221"/>
                <a:gd name="T27" fmla="*/ 0 h 224"/>
                <a:gd name="T28" fmla="*/ 138 w 221"/>
                <a:gd name="T29" fmla="*/ 10 h 224"/>
                <a:gd name="T30" fmla="*/ 92 w 221"/>
                <a:gd name="T31" fmla="*/ 10 h 224"/>
                <a:gd name="T32" fmla="*/ 92 w 221"/>
                <a:gd name="T33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" h="224">
                  <a:moveTo>
                    <a:pt x="92" y="10"/>
                  </a:moveTo>
                  <a:lnTo>
                    <a:pt x="65" y="47"/>
                  </a:lnTo>
                  <a:lnTo>
                    <a:pt x="28" y="59"/>
                  </a:lnTo>
                  <a:lnTo>
                    <a:pt x="0" y="59"/>
                  </a:lnTo>
                  <a:lnTo>
                    <a:pt x="75" y="59"/>
                  </a:lnTo>
                  <a:lnTo>
                    <a:pt x="28" y="106"/>
                  </a:lnTo>
                  <a:lnTo>
                    <a:pt x="82" y="95"/>
                  </a:lnTo>
                  <a:lnTo>
                    <a:pt x="75" y="130"/>
                  </a:lnTo>
                  <a:lnTo>
                    <a:pt x="101" y="141"/>
                  </a:lnTo>
                  <a:lnTo>
                    <a:pt x="82" y="224"/>
                  </a:lnTo>
                  <a:lnTo>
                    <a:pt x="148" y="95"/>
                  </a:lnTo>
                  <a:lnTo>
                    <a:pt x="194" y="47"/>
                  </a:lnTo>
                  <a:lnTo>
                    <a:pt x="221" y="35"/>
                  </a:lnTo>
                  <a:lnTo>
                    <a:pt x="185" y="0"/>
                  </a:lnTo>
                  <a:lnTo>
                    <a:pt x="138" y="10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4542" y="1698"/>
              <a:ext cx="374" cy="184"/>
            </a:xfrm>
            <a:custGeom>
              <a:avLst/>
              <a:gdLst>
                <a:gd name="T0" fmla="*/ 10 w 749"/>
                <a:gd name="T1" fmla="*/ 166 h 368"/>
                <a:gd name="T2" fmla="*/ 28 w 749"/>
                <a:gd name="T3" fmla="*/ 59 h 368"/>
                <a:gd name="T4" fmla="*/ 103 w 749"/>
                <a:gd name="T5" fmla="*/ 0 h 368"/>
                <a:gd name="T6" fmla="*/ 167 w 749"/>
                <a:gd name="T7" fmla="*/ 24 h 368"/>
                <a:gd name="T8" fmla="*/ 195 w 749"/>
                <a:gd name="T9" fmla="*/ 106 h 368"/>
                <a:gd name="T10" fmla="*/ 230 w 749"/>
                <a:gd name="T11" fmla="*/ 59 h 368"/>
                <a:gd name="T12" fmla="*/ 277 w 749"/>
                <a:gd name="T13" fmla="*/ 0 h 368"/>
                <a:gd name="T14" fmla="*/ 352 w 749"/>
                <a:gd name="T15" fmla="*/ 0 h 368"/>
                <a:gd name="T16" fmla="*/ 249 w 749"/>
                <a:gd name="T17" fmla="*/ 47 h 368"/>
                <a:gd name="T18" fmla="*/ 240 w 749"/>
                <a:gd name="T19" fmla="*/ 130 h 368"/>
                <a:gd name="T20" fmla="*/ 268 w 749"/>
                <a:gd name="T21" fmla="*/ 225 h 368"/>
                <a:gd name="T22" fmla="*/ 361 w 749"/>
                <a:gd name="T23" fmla="*/ 273 h 368"/>
                <a:gd name="T24" fmla="*/ 444 w 749"/>
                <a:gd name="T25" fmla="*/ 238 h 368"/>
                <a:gd name="T26" fmla="*/ 434 w 749"/>
                <a:gd name="T27" fmla="*/ 143 h 368"/>
                <a:gd name="T28" fmla="*/ 369 w 749"/>
                <a:gd name="T29" fmla="*/ 59 h 368"/>
                <a:gd name="T30" fmla="*/ 380 w 749"/>
                <a:gd name="T31" fmla="*/ 24 h 368"/>
                <a:gd name="T32" fmla="*/ 444 w 749"/>
                <a:gd name="T33" fmla="*/ 106 h 368"/>
                <a:gd name="T34" fmla="*/ 692 w 749"/>
                <a:gd name="T35" fmla="*/ 83 h 368"/>
                <a:gd name="T36" fmla="*/ 749 w 749"/>
                <a:gd name="T37" fmla="*/ 96 h 368"/>
                <a:gd name="T38" fmla="*/ 462 w 749"/>
                <a:gd name="T39" fmla="*/ 249 h 368"/>
                <a:gd name="T40" fmla="*/ 407 w 749"/>
                <a:gd name="T41" fmla="*/ 297 h 368"/>
                <a:gd name="T42" fmla="*/ 342 w 749"/>
                <a:gd name="T43" fmla="*/ 297 h 368"/>
                <a:gd name="T44" fmla="*/ 333 w 749"/>
                <a:gd name="T45" fmla="*/ 321 h 368"/>
                <a:gd name="T46" fmla="*/ 249 w 749"/>
                <a:gd name="T47" fmla="*/ 333 h 368"/>
                <a:gd name="T48" fmla="*/ 148 w 749"/>
                <a:gd name="T49" fmla="*/ 357 h 368"/>
                <a:gd name="T50" fmla="*/ 65 w 749"/>
                <a:gd name="T51" fmla="*/ 368 h 368"/>
                <a:gd name="T52" fmla="*/ 10 w 749"/>
                <a:gd name="T53" fmla="*/ 357 h 368"/>
                <a:gd name="T54" fmla="*/ 46 w 749"/>
                <a:gd name="T55" fmla="*/ 357 h 368"/>
                <a:gd name="T56" fmla="*/ 138 w 749"/>
                <a:gd name="T57" fmla="*/ 344 h 368"/>
                <a:gd name="T58" fmla="*/ 230 w 749"/>
                <a:gd name="T59" fmla="*/ 310 h 368"/>
                <a:gd name="T60" fmla="*/ 296 w 749"/>
                <a:gd name="T61" fmla="*/ 297 h 368"/>
                <a:gd name="T62" fmla="*/ 296 w 749"/>
                <a:gd name="T63" fmla="*/ 273 h 368"/>
                <a:gd name="T64" fmla="*/ 249 w 749"/>
                <a:gd name="T65" fmla="*/ 238 h 368"/>
                <a:gd name="T66" fmla="*/ 240 w 749"/>
                <a:gd name="T67" fmla="*/ 191 h 368"/>
                <a:gd name="T68" fmla="*/ 157 w 749"/>
                <a:gd name="T69" fmla="*/ 178 h 368"/>
                <a:gd name="T70" fmla="*/ 65 w 749"/>
                <a:gd name="T71" fmla="*/ 238 h 368"/>
                <a:gd name="T72" fmla="*/ 75 w 749"/>
                <a:gd name="T73" fmla="*/ 215 h 368"/>
                <a:gd name="T74" fmla="*/ 157 w 749"/>
                <a:gd name="T75" fmla="*/ 96 h 368"/>
                <a:gd name="T76" fmla="*/ 138 w 749"/>
                <a:gd name="T77" fmla="*/ 37 h 368"/>
                <a:gd name="T78" fmla="*/ 28 w 749"/>
                <a:gd name="T79" fmla="*/ 72 h 368"/>
                <a:gd name="T80" fmla="*/ 46 w 749"/>
                <a:gd name="T81" fmla="*/ 215 h 368"/>
                <a:gd name="T82" fmla="*/ 38 w 749"/>
                <a:gd name="T83" fmla="*/ 22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9" h="368">
                  <a:moveTo>
                    <a:pt x="38" y="225"/>
                  </a:moveTo>
                  <a:lnTo>
                    <a:pt x="10" y="166"/>
                  </a:lnTo>
                  <a:lnTo>
                    <a:pt x="10" y="106"/>
                  </a:lnTo>
                  <a:lnTo>
                    <a:pt x="28" y="59"/>
                  </a:lnTo>
                  <a:lnTo>
                    <a:pt x="65" y="24"/>
                  </a:lnTo>
                  <a:lnTo>
                    <a:pt x="103" y="0"/>
                  </a:lnTo>
                  <a:lnTo>
                    <a:pt x="138" y="11"/>
                  </a:lnTo>
                  <a:lnTo>
                    <a:pt x="167" y="24"/>
                  </a:lnTo>
                  <a:lnTo>
                    <a:pt x="185" y="59"/>
                  </a:lnTo>
                  <a:lnTo>
                    <a:pt x="195" y="106"/>
                  </a:lnTo>
                  <a:lnTo>
                    <a:pt x="213" y="130"/>
                  </a:lnTo>
                  <a:lnTo>
                    <a:pt x="230" y="59"/>
                  </a:lnTo>
                  <a:lnTo>
                    <a:pt x="259" y="24"/>
                  </a:lnTo>
                  <a:lnTo>
                    <a:pt x="277" y="0"/>
                  </a:lnTo>
                  <a:lnTo>
                    <a:pt x="315" y="0"/>
                  </a:lnTo>
                  <a:lnTo>
                    <a:pt x="352" y="0"/>
                  </a:lnTo>
                  <a:lnTo>
                    <a:pt x="277" y="24"/>
                  </a:lnTo>
                  <a:lnTo>
                    <a:pt x="249" y="47"/>
                  </a:lnTo>
                  <a:lnTo>
                    <a:pt x="240" y="83"/>
                  </a:lnTo>
                  <a:lnTo>
                    <a:pt x="240" y="130"/>
                  </a:lnTo>
                  <a:lnTo>
                    <a:pt x="249" y="178"/>
                  </a:lnTo>
                  <a:lnTo>
                    <a:pt x="268" y="225"/>
                  </a:lnTo>
                  <a:lnTo>
                    <a:pt x="315" y="262"/>
                  </a:lnTo>
                  <a:lnTo>
                    <a:pt x="361" y="273"/>
                  </a:lnTo>
                  <a:lnTo>
                    <a:pt x="407" y="262"/>
                  </a:lnTo>
                  <a:lnTo>
                    <a:pt x="444" y="238"/>
                  </a:lnTo>
                  <a:lnTo>
                    <a:pt x="453" y="202"/>
                  </a:lnTo>
                  <a:lnTo>
                    <a:pt x="434" y="143"/>
                  </a:lnTo>
                  <a:lnTo>
                    <a:pt x="397" y="96"/>
                  </a:lnTo>
                  <a:lnTo>
                    <a:pt x="369" y="59"/>
                  </a:lnTo>
                  <a:lnTo>
                    <a:pt x="352" y="37"/>
                  </a:lnTo>
                  <a:lnTo>
                    <a:pt x="380" y="24"/>
                  </a:lnTo>
                  <a:lnTo>
                    <a:pt x="425" y="72"/>
                  </a:lnTo>
                  <a:lnTo>
                    <a:pt x="444" y="106"/>
                  </a:lnTo>
                  <a:lnTo>
                    <a:pt x="453" y="155"/>
                  </a:lnTo>
                  <a:lnTo>
                    <a:pt x="692" y="83"/>
                  </a:lnTo>
                  <a:lnTo>
                    <a:pt x="462" y="191"/>
                  </a:lnTo>
                  <a:lnTo>
                    <a:pt x="749" y="96"/>
                  </a:lnTo>
                  <a:lnTo>
                    <a:pt x="462" y="215"/>
                  </a:lnTo>
                  <a:lnTo>
                    <a:pt x="462" y="249"/>
                  </a:lnTo>
                  <a:lnTo>
                    <a:pt x="444" y="273"/>
                  </a:lnTo>
                  <a:lnTo>
                    <a:pt x="407" y="297"/>
                  </a:lnTo>
                  <a:lnTo>
                    <a:pt x="369" y="297"/>
                  </a:lnTo>
                  <a:lnTo>
                    <a:pt x="342" y="297"/>
                  </a:lnTo>
                  <a:lnTo>
                    <a:pt x="352" y="321"/>
                  </a:lnTo>
                  <a:lnTo>
                    <a:pt x="333" y="321"/>
                  </a:lnTo>
                  <a:lnTo>
                    <a:pt x="296" y="333"/>
                  </a:lnTo>
                  <a:lnTo>
                    <a:pt x="249" y="333"/>
                  </a:lnTo>
                  <a:lnTo>
                    <a:pt x="213" y="333"/>
                  </a:lnTo>
                  <a:lnTo>
                    <a:pt x="148" y="357"/>
                  </a:lnTo>
                  <a:lnTo>
                    <a:pt x="103" y="368"/>
                  </a:lnTo>
                  <a:lnTo>
                    <a:pt x="65" y="368"/>
                  </a:lnTo>
                  <a:lnTo>
                    <a:pt x="38" y="368"/>
                  </a:lnTo>
                  <a:lnTo>
                    <a:pt x="10" y="357"/>
                  </a:lnTo>
                  <a:lnTo>
                    <a:pt x="0" y="333"/>
                  </a:lnTo>
                  <a:lnTo>
                    <a:pt x="46" y="357"/>
                  </a:lnTo>
                  <a:lnTo>
                    <a:pt x="92" y="357"/>
                  </a:lnTo>
                  <a:lnTo>
                    <a:pt x="138" y="344"/>
                  </a:lnTo>
                  <a:lnTo>
                    <a:pt x="185" y="321"/>
                  </a:lnTo>
                  <a:lnTo>
                    <a:pt x="230" y="310"/>
                  </a:lnTo>
                  <a:lnTo>
                    <a:pt x="259" y="310"/>
                  </a:lnTo>
                  <a:lnTo>
                    <a:pt x="296" y="297"/>
                  </a:lnTo>
                  <a:lnTo>
                    <a:pt x="296" y="284"/>
                  </a:lnTo>
                  <a:lnTo>
                    <a:pt x="296" y="273"/>
                  </a:lnTo>
                  <a:lnTo>
                    <a:pt x="277" y="249"/>
                  </a:lnTo>
                  <a:lnTo>
                    <a:pt x="249" y="238"/>
                  </a:lnTo>
                  <a:lnTo>
                    <a:pt x="249" y="215"/>
                  </a:lnTo>
                  <a:lnTo>
                    <a:pt x="240" y="191"/>
                  </a:lnTo>
                  <a:lnTo>
                    <a:pt x="195" y="166"/>
                  </a:lnTo>
                  <a:lnTo>
                    <a:pt x="157" y="178"/>
                  </a:lnTo>
                  <a:lnTo>
                    <a:pt x="110" y="215"/>
                  </a:lnTo>
                  <a:lnTo>
                    <a:pt x="65" y="238"/>
                  </a:lnTo>
                  <a:lnTo>
                    <a:pt x="28" y="273"/>
                  </a:lnTo>
                  <a:lnTo>
                    <a:pt x="75" y="215"/>
                  </a:lnTo>
                  <a:lnTo>
                    <a:pt x="185" y="155"/>
                  </a:lnTo>
                  <a:lnTo>
                    <a:pt x="157" y="96"/>
                  </a:lnTo>
                  <a:lnTo>
                    <a:pt x="110" y="59"/>
                  </a:lnTo>
                  <a:lnTo>
                    <a:pt x="138" y="37"/>
                  </a:lnTo>
                  <a:lnTo>
                    <a:pt x="120" y="11"/>
                  </a:lnTo>
                  <a:lnTo>
                    <a:pt x="28" y="72"/>
                  </a:lnTo>
                  <a:lnTo>
                    <a:pt x="18" y="155"/>
                  </a:lnTo>
                  <a:lnTo>
                    <a:pt x="46" y="215"/>
                  </a:lnTo>
                  <a:lnTo>
                    <a:pt x="38" y="225"/>
                  </a:lnTo>
                  <a:lnTo>
                    <a:pt x="38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4653" y="1598"/>
              <a:ext cx="508" cy="403"/>
            </a:xfrm>
            <a:custGeom>
              <a:avLst/>
              <a:gdLst>
                <a:gd name="T0" fmla="*/ 267 w 1015"/>
                <a:gd name="T1" fmla="*/ 545 h 806"/>
                <a:gd name="T2" fmla="*/ 461 w 1015"/>
                <a:gd name="T3" fmla="*/ 534 h 806"/>
                <a:gd name="T4" fmla="*/ 636 w 1015"/>
                <a:gd name="T5" fmla="*/ 511 h 806"/>
                <a:gd name="T6" fmla="*/ 683 w 1015"/>
                <a:gd name="T7" fmla="*/ 450 h 806"/>
                <a:gd name="T8" fmla="*/ 683 w 1015"/>
                <a:gd name="T9" fmla="*/ 392 h 806"/>
                <a:gd name="T10" fmla="*/ 655 w 1015"/>
                <a:gd name="T11" fmla="*/ 331 h 806"/>
                <a:gd name="T12" fmla="*/ 627 w 1015"/>
                <a:gd name="T13" fmla="*/ 248 h 806"/>
                <a:gd name="T14" fmla="*/ 544 w 1015"/>
                <a:gd name="T15" fmla="*/ 225 h 806"/>
                <a:gd name="T16" fmla="*/ 498 w 1015"/>
                <a:gd name="T17" fmla="*/ 284 h 806"/>
                <a:gd name="T18" fmla="*/ 416 w 1015"/>
                <a:gd name="T19" fmla="*/ 260 h 806"/>
                <a:gd name="T20" fmla="*/ 359 w 1015"/>
                <a:gd name="T21" fmla="*/ 165 h 806"/>
                <a:gd name="T22" fmla="*/ 305 w 1015"/>
                <a:gd name="T23" fmla="*/ 95 h 806"/>
                <a:gd name="T24" fmla="*/ 359 w 1015"/>
                <a:gd name="T25" fmla="*/ 95 h 806"/>
                <a:gd name="T26" fmla="*/ 423 w 1015"/>
                <a:gd name="T27" fmla="*/ 154 h 806"/>
                <a:gd name="T28" fmla="*/ 461 w 1015"/>
                <a:gd name="T29" fmla="*/ 141 h 806"/>
                <a:gd name="T30" fmla="*/ 498 w 1015"/>
                <a:gd name="T31" fmla="*/ 130 h 806"/>
                <a:gd name="T32" fmla="*/ 516 w 1015"/>
                <a:gd name="T33" fmla="*/ 95 h 806"/>
                <a:gd name="T34" fmla="*/ 563 w 1015"/>
                <a:gd name="T35" fmla="*/ 83 h 806"/>
                <a:gd name="T36" fmla="*/ 571 w 1015"/>
                <a:gd name="T37" fmla="*/ 46 h 806"/>
                <a:gd name="T38" fmla="*/ 627 w 1015"/>
                <a:gd name="T39" fmla="*/ 34 h 806"/>
                <a:gd name="T40" fmla="*/ 683 w 1015"/>
                <a:gd name="T41" fmla="*/ 141 h 806"/>
                <a:gd name="T42" fmla="*/ 728 w 1015"/>
                <a:gd name="T43" fmla="*/ 284 h 806"/>
                <a:gd name="T44" fmla="*/ 803 w 1015"/>
                <a:gd name="T45" fmla="*/ 416 h 806"/>
                <a:gd name="T46" fmla="*/ 904 w 1015"/>
                <a:gd name="T47" fmla="*/ 498 h 806"/>
                <a:gd name="T48" fmla="*/ 756 w 1015"/>
                <a:gd name="T49" fmla="*/ 522 h 806"/>
                <a:gd name="T50" fmla="*/ 544 w 1015"/>
                <a:gd name="T51" fmla="*/ 604 h 806"/>
                <a:gd name="T52" fmla="*/ 387 w 1015"/>
                <a:gd name="T53" fmla="*/ 712 h 806"/>
                <a:gd name="T54" fmla="*/ 267 w 1015"/>
                <a:gd name="T55" fmla="*/ 770 h 806"/>
                <a:gd name="T56" fmla="*/ 129 w 1015"/>
                <a:gd name="T57" fmla="*/ 795 h 806"/>
                <a:gd name="T58" fmla="*/ 7 w 1015"/>
                <a:gd name="T59" fmla="*/ 795 h 806"/>
                <a:gd name="T60" fmla="*/ 7 w 1015"/>
                <a:gd name="T61" fmla="*/ 759 h 806"/>
                <a:gd name="T62" fmla="*/ 92 w 1015"/>
                <a:gd name="T63" fmla="*/ 770 h 806"/>
                <a:gd name="T64" fmla="*/ 286 w 1015"/>
                <a:gd name="T65" fmla="*/ 749 h 806"/>
                <a:gd name="T66" fmla="*/ 507 w 1015"/>
                <a:gd name="T67" fmla="*/ 617 h 806"/>
                <a:gd name="T68" fmla="*/ 674 w 1015"/>
                <a:gd name="T69" fmla="*/ 534 h 806"/>
                <a:gd name="T70" fmla="*/ 469 w 1015"/>
                <a:gd name="T71" fmla="*/ 558 h 806"/>
                <a:gd name="T72" fmla="*/ 294 w 1015"/>
                <a:gd name="T73" fmla="*/ 604 h 806"/>
                <a:gd name="T74" fmla="*/ 129 w 1015"/>
                <a:gd name="T75" fmla="*/ 652 h 806"/>
                <a:gd name="T76" fmla="*/ 157 w 1015"/>
                <a:gd name="T77" fmla="*/ 628 h 806"/>
                <a:gd name="T78" fmla="*/ 359 w 1015"/>
                <a:gd name="T79" fmla="*/ 569 h 806"/>
                <a:gd name="T80" fmla="*/ 146 w 1015"/>
                <a:gd name="T81" fmla="*/ 545 h 806"/>
                <a:gd name="T82" fmla="*/ 146 w 1015"/>
                <a:gd name="T83" fmla="*/ 5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5" h="806">
                  <a:moveTo>
                    <a:pt x="146" y="534"/>
                  </a:moveTo>
                  <a:lnTo>
                    <a:pt x="267" y="545"/>
                  </a:lnTo>
                  <a:lnTo>
                    <a:pt x="369" y="545"/>
                  </a:lnTo>
                  <a:lnTo>
                    <a:pt x="461" y="534"/>
                  </a:lnTo>
                  <a:lnTo>
                    <a:pt x="544" y="522"/>
                  </a:lnTo>
                  <a:lnTo>
                    <a:pt x="636" y="511"/>
                  </a:lnTo>
                  <a:lnTo>
                    <a:pt x="674" y="485"/>
                  </a:lnTo>
                  <a:lnTo>
                    <a:pt x="683" y="450"/>
                  </a:lnTo>
                  <a:lnTo>
                    <a:pt x="674" y="426"/>
                  </a:lnTo>
                  <a:lnTo>
                    <a:pt x="683" y="392"/>
                  </a:lnTo>
                  <a:lnTo>
                    <a:pt x="664" y="356"/>
                  </a:lnTo>
                  <a:lnTo>
                    <a:pt x="655" y="331"/>
                  </a:lnTo>
                  <a:lnTo>
                    <a:pt x="646" y="297"/>
                  </a:lnTo>
                  <a:lnTo>
                    <a:pt x="627" y="248"/>
                  </a:lnTo>
                  <a:lnTo>
                    <a:pt x="589" y="212"/>
                  </a:lnTo>
                  <a:lnTo>
                    <a:pt x="544" y="225"/>
                  </a:lnTo>
                  <a:lnTo>
                    <a:pt x="516" y="260"/>
                  </a:lnTo>
                  <a:lnTo>
                    <a:pt x="498" y="284"/>
                  </a:lnTo>
                  <a:lnTo>
                    <a:pt x="469" y="297"/>
                  </a:lnTo>
                  <a:lnTo>
                    <a:pt x="416" y="260"/>
                  </a:lnTo>
                  <a:lnTo>
                    <a:pt x="377" y="212"/>
                  </a:lnTo>
                  <a:lnTo>
                    <a:pt x="359" y="165"/>
                  </a:lnTo>
                  <a:lnTo>
                    <a:pt x="341" y="119"/>
                  </a:lnTo>
                  <a:lnTo>
                    <a:pt x="305" y="95"/>
                  </a:lnTo>
                  <a:lnTo>
                    <a:pt x="249" y="83"/>
                  </a:lnTo>
                  <a:lnTo>
                    <a:pt x="359" y="95"/>
                  </a:lnTo>
                  <a:lnTo>
                    <a:pt x="396" y="130"/>
                  </a:lnTo>
                  <a:lnTo>
                    <a:pt x="423" y="154"/>
                  </a:lnTo>
                  <a:lnTo>
                    <a:pt x="396" y="71"/>
                  </a:lnTo>
                  <a:lnTo>
                    <a:pt x="461" y="141"/>
                  </a:lnTo>
                  <a:lnTo>
                    <a:pt x="434" y="71"/>
                  </a:lnTo>
                  <a:lnTo>
                    <a:pt x="498" y="130"/>
                  </a:lnTo>
                  <a:lnTo>
                    <a:pt x="423" y="46"/>
                  </a:lnTo>
                  <a:lnTo>
                    <a:pt x="516" y="95"/>
                  </a:lnTo>
                  <a:lnTo>
                    <a:pt x="461" y="34"/>
                  </a:lnTo>
                  <a:lnTo>
                    <a:pt x="563" y="83"/>
                  </a:lnTo>
                  <a:lnTo>
                    <a:pt x="498" y="24"/>
                  </a:lnTo>
                  <a:lnTo>
                    <a:pt x="571" y="46"/>
                  </a:lnTo>
                  <a:lnTo>
                    <a:pt x="516" y="0"/>
                  </a:lnTo>
                  <a:lnTo>
                    <a:pt x="627" y="34"/>
                  </a:lnTo>
                  <a:lnTo>
                    <a:pt x="655" y="95"/>
                  </a:lnTo>
                  <a:lnTo>
                    <a:pt x="683" y="141"/>
                  </a:lnTo>
                  <a:lnTo>
                    <a:pt x="700" y="225"/>
                  </a:lnTo>
                  <a:lnTo>
                    <a:pt x="728" y="284"/>
                  </a:lnTo>
                  <a:lnTo>
                    <a:pt x="756" y="356"/>
                  </a:lnTo>
                  <a:lnTo>
                    <a:pt x="803" y="416"/>
                  </a:lnTo>
                  <a:lnTo>
                    <a:pt x="848" y="450"/>
                  </a:lnTo>
                  <a:lnTo>
                    <a:pt x="904" y="498"/>
                  </a:lnTo>
                  <a:lnTo>
                    <a:pt x="1015" y="545"/>
                  </a:lnTo>
                  <a:lnTo>
                    <a:pt x="756" y="522"/>
                  </a:lnTo>
                  <a:lnTo>
                    <a:pt x="627" y="569"/>
                  </a:lnTo>
                  <a:lnTo>
                    <a:pt x="544" y="604"/>
                  </a:lnTo>
                  <a:lnTo>
                    <a:pt x="469" y="652"/>
                  </a:lnTo>
                  <a:lnTo>
                    <a:pt x="387" y="712"/>
                  </a:lnTo>
                  <a:lnTo>
                    <a:pt x="341" y="736"/>
                  </a:lnTo>
                  <a:lnTo>
                    <a:pt x="267" y="770"/>
                  </a:lnTo>
                  <a:lnTo>
                    <a:pt x="193" y="770"/>
                  </a:lnTo>
                  <a:lnTo>
                    <a:pt x="129" y="795"/>
                  </a:lnTo>
                  <a:lnTo>
                    <a:pt x="54" y="806"/>
                  </a:lnTo>
                  <a:lnTo>
                    <a:pt x="7" y="795"/>
                  </a:lnTo>
                  <a:lnTo>
                    <a:pt x="0" y="783"/>
                  </a:lnTo>
                  <a:lnTo>
                    <a:pt x="7" y="759"/>
                  </a:lnTo>
                  <a:lnTo>
                    <a:pt x="7" y="783"/>
                  </a:lnTo>
                  <a:lnTo>
                    <a:pt x="92" y="770"/>
                  </a:lnTo>
                  <a:lnTo>
                    <a:pt x="211" y="749"/>
                  </a:lnTo>
                  <a:lnTo>
                    <a:pt x="286" y="749"/>
                  </a:lnTo>
                  <a:lnTo>
                    <a:pt x="404" y="677"/>
                  </a:lnTo>
                  <a:lnTo>
                    <a:pt x="507" y="617"/>
                  </a:lnTo>
                  <a:lnTo>
                    <a:pt x="617" y="569"/>
                  </a:lnTo>
                  <a:lnTo>
                    <a:pt x="674" y="534"/>
                  </a:lnTo>
                  <a:lnTo>
                    <a:pt x="655" y="522"/>
                  </a:lnTo>
                  <a:lnTo>
                    <a:pt x="469" y="558"/>
                  </a:lnTo>
                  <a:lnTo>
                    <a:pt x="377" y="580"/>
                  </a:lnTo>
                  <a:lnTo>
                    <a:pt x="294" y="604"/>
                  </a:lnTo>
                  <a:lnTo>
                    <a:pt x="221" y="617"/>
                  </a:lnTo>
                  <a:lnTo>
                    <a:pt x="129" y="652"/>
                  </a:lnTo>
                  <a:lnTo>
                    <a:pt x="17" y="712"/>
                  </a:lnTo>
                  <a:lnTo>
                    <a:pt x="157" y="628"/>
                  </a:lnTo>
                  <a:lnTo>
                    <a:pt x="331" y="580"/>
                  </a:lnTo>
                  <a:lnTo>
                    <a:pt x="359" y="569"/>
                  </a:lnTo>
                  <a:lnTo>
                    <a:pt x="305" y="558"/>
                  </a:lnTo>
                  <a:lnTo>
                    <a:pt x="146" y="545"/>
                  </a:lnTo>
                  <a:lnTo>
                    <a:pt x="146" y="534"/>
                  </a:lnTo>
                  <a:lnTo>
                    <a:pt x="146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4920" y="1734"/>
              <a:ext cx="41" cy="72"/>
            </a:xfrm>
            <a:custGeom>
              <a:avLst/>
              <a:gdLst>
                <a:gd name="T0" fmla="*/ 0 w 82"/>
                <a:gd name="T1" fmla="*/ 94 h 143"/>
                <a:gd name="T2" fmla="*/ 19 w 82"/>
                <a:gd name="T3" fmla="*/ 34 h 143"/>
                <a:gd name="T4" fmla="*/ 64 w 82"/>
                <a:gd name="T5" fmla="*/ 0 h 143"/>
                <a:gd name="T6" fmla="*/ 54 w 82"/>
                <a:gd name="T7" fmla="*/ 34 h 143"/>
                <a:gd name="T8" fmla="*/ 82 w 82"/>
                <a:gd name="T9" fmla="*/ 47 h 143"/>
                <a:gd name="T10" fmla="*/ 54 w 82"/>
                <a:gd name="T11" fmla="*/ 83 h 143"/>
                <a:gd name="T12" fmla="*/ 64 w 82"/>
                <a:gd name="T13" fmla="*/ 143 h 143"/>
                <a:gd name="T14" fmla="*/ 19 w 82"/>
                <a:gd name="T15" fmla="*/ 106 h 143"/>
                <a:gd name="T16" fmla="*/ 0 w 82"/>
                <a:gd name="T17" fmla="*/ 94 h 143"/>
                <a:gd name="T18" fmla="*/ 0 w 82"/>
                <a:gd name="T19" fmla="*/ 9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3">
                  <a:moveTo>
                    <a:pt x="0" y="94"/>
                  </a:moveTo>
                  <a:lnTo>
                    <a:pt x="19" y="34"/>
                  </a:lnTo>
                  <a:lnTo>
                    <a:pt x="64" y="0"/>
                  </a:lnTo>
                  <a:lnTo>
                    <a:pt x="54" y="34"/>
                  </a:lnTo>
                  <a:lnTo>
                    <a:pt x="82" y="47"/>
                  </a:lnTo>
                  <a:lnTo>
                    <a:pt x="54" y="83"/>
                  </a:lnTo>
                  <a:lnTo>
                    <a:pt x="64" y="143"/>
                  </a:lnTo>
                  <a:lnTo>
                    <a:pt x="19" y="106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4574" y="1770"/>
              <a:ext cx="55" cy="18"/>
            </a:xfrm>
            <a:custGeom>
              <a:avLst/>
              <a:gdLst>
                <a:gd name="T0" fmla="*/ 0 w 111"/>
                <a:gd name="T1" fmla="*/ 23 h 35"/>
                <a:gd name="T2" fmla="*/ 92 w 111"/>
                <a:gd name="T3" fmla="*/ 35 h 35"/>
                <a:gd name="T4" fmla="*/ 111 w 111"/>
                <a:gd name="T5" fmla="*/ 12 h 35"/>
                <a:gd name="T6" fmla="*/ 45 w 111"/>
                <a:gd name="T7" fmla="*/ 0 h 35"/>
                <a:gd name="T8" fmla="*/ 0 w 111"/>
                <a:gd name="T9" fmla="*/ 23 h 35"/>
                <a:gd name="T10" fmla="*/ 0 w 111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5">
                  <a:moveTo>
                    <a:pt x="0" y="23"/>
                  </a:moveTo>
                  <a:lnTo>
                    <a:pt x="92" y="35"/>
                  </a:lnTo>
                  <a:lnTo>
                    <a:pt x="111" y="12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694" y="1794"/>
              <a:ext cx="60" cy="23"/>
            </a:xfrm>
            <a:custGeom>
              <a:avLst/>
              <a:gdLst>
                <a:gd name="T0" fmla="*/ 0 w 120"/>
                <a:gd name="T1" fmla="*/ 0 h 47"/>
                <a:gd name="T2" fmla="*/ 120 w 120"/>
                <a:gd name="T3" fmla="*/ 47 h 47"/>
                <a:gd name="T4" fmla="*/ 28 w 120"/>
                <a:gd name="T5" fmla="*/ 24 h 47"/>
                <a:gd name="T6" fmla="*/ 0 w 120"/>
                <a:gd name="T7" fmla="*/ 0 h 47"/>
                <a:gd name="T8" fmla="*/ 0 w 12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0" y="0"/>
                  </a:moveTo>
                  <a:lnTo>
                    <a:pt x="120" y="47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717" y="1675"/>
              <a:ext cx="51" cy="42"/>
            </a:xfrm>
            <a:custGeom>
              <a:avLst/>
              <a:gdLst>
                <a:gd name="T0" fmla="*/ 0 w 101"/>
                <a:gd name="T1" fmla="*/ 11 h 84"/>
                <a:gd name="T2" fmla="*/ 101 w 101"/>
                <a:gd name="T3" fmla="*/ 84 h 84"/>
                <a:gd name="T4" fmla="*/ 17 w 101"/>
                <a:gd name="T5" fmla="*/ 0 h 84"/>
                <a:gd name="T6" fmla="*/ 0 w 101"/>
                <a:gd name="T7" fmla="*/ 11 h 84"/>
                <a:gd name="T8" fmla="*/ 0 w 101"/>
                <a:gd name="T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4">
                  <a:moveTo>
                    <a:pt x="0" y="11"/>
                  </a:moveTo>
                  <a:lnTo>
                    <a:pt x="101" y="84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4851" y="1538"/>
              <a:ext cx="604" cy="357"/>
            </a:xfrm>
            <a:custGeom>
              <a:avLst/>
              <a:gdLst>
                <a:gd name="T0" fmla="*/ 0 w 1209"/>
                <a:gd name="T1" fmla="*/ 58 h 712"/>
                <a:gd name="T2" fmla="*/ 139 w 1209"/>
                <a:gd name="T3" fmla="*/ 11 h 712"/>
                <a:gd name="T4" fmla="*/ 296 w 1209"/>
                <a:gd name="T5" fmla="*/ 0 h 712"/>
                <a:gd name="T6" fmla="*/ 425 w 1209"/>
                <a:gd name="T7" fmla="*/ 11 h 712"/>
                <a:gd name="T8" fmla="*/ 592 w 1209"/>
                <a:gd name="T9" fmla="*/ 34 h 712"/>
                <a:gd name="T10" fmla="*/ 740 w 1209"/>
                <a:gd name="T11" fmla="*/ 106 h 712"/>
                <a:gd name="T12" fmla="*/ 886 w 1209"/>
                <a:gd name="T13" fmla="*/ 225 h 712"/>
                <a:gd name="T14" fmla="*/ 989 w 1209"/>
                <a:gd name="T15" fmla="*/ 331 h 712"/>
                <a:gd name="T16" fmla="*/ 1044 w 1209"/>
                <a:gd name="T17" fmla="*/ 439 h 712"/>
                <a:gd name="T18" fmla="*/ 1081 w 1209"/>
                <a:gd name="T19" fmla="*/ 463 h 712"/>
                <a:gd name="T20" fmla="*/ 1090 w 1209"/>
                <a:gd name="T21" fmla="*/ 486 h 712"/>
                <a:gd name="T22" fmla="*/ 1109 w 1209"/>
                <a:gd name="T23" fmla="*/ 511 h 712"/>
                <a:gd name="T24" fmla="*/ 1109 w 1209"/>
                <a:gd name="T25" fmla="*/ 535 h 712"/>
                <a:gd name="T26" fmla="*/ 1209 w 1209"/>
                <a:gd name="T27" fmla="*/ 535 h 712"/>
                <a:gd name="T28" fmla="*/ 998 w 1209"/>
                <a:gd name="T29" fmla="*/ 582 h 712"/>
                <a:gd name="T30" fmla="*/ 932 w 1209"/>
                <a:gd name="T31" fmla="*/ 617 h 712"/>
                <a:gd name="T32" fmla="*/ 970 w 1209"/>
                <a:gd name="T33" fmla="*/ 712 h 712"/>
                <a:gd name="T34" fmla="*/ 942 w 1209"/>
                <a:gd name="T35" fmla="*/ 712 h 712"/>
                <a:gd name="T36" fmla="*/ 924 w 1209"/>
                <a:gd name="T37" fmla="*/ 641 h 712"/>
                <a:gd name="T38" fmla="*/ 886 w 1209"/>
                <a:gd name="T39" fmla="*/ 569 h 712"/>
                <a:gd name="T40" fmla="*/ 832 w 1209"/>
                <a:gd name="T41" fmla="*/ 498 h 712"/>
                <a:gd name="T42" fmla="*/ 757 w 1209"/>
                <a:gd name="T43" fmla="*/ 416 h 712"/>
                <a:gd name="T44" fmla="*/ 729 w 1209"/>
                <a:gd name="T45" fmla="*/ 392 h 712"/>
                <a:gd name="T46" fmla="*/ 832 w 1209"/>
                <a:gd name="T47" fmla="*/ 426 h 712"/>
                <a:gd name="T48" fmla="*/ 886 w 1209"/>
                <a:gd name="T49" fmla="*/ 475 h 712"/>
                <a:gd name="T50" fmla="*/ 850 w 1209"/>
                <a:gd name="T51" fmla="*/ 284 h 712"/>
                <a:gd name="T52" fmla="*/ 942 w 1209"/>
                <a:gd name="T53" fmla="*/ 511 h 712"/>
                <a:gd name="T54" fmla="*/ 979 w 1209"/>
                <a:gd name="T55" fmla="*/ 522 h 712"/>
                <a:gd name="T56" fmla="*/ 932 w 1209"/>
                <a:gd name="T57" fmla="*/ 357 h 712"/>
                <a:gd name="T58" fmla="*/ 989 w 1209"/>
                <a:gd name="T59" fmla="*/ 511 h 712"/>
                <a:gd name="T60" fmla="*/ 1006 w 1209"/>
                <a:gd name="T61" fmla="*/ 463 h 712"/>
                <a:gd name="T62" fmla="*/ 979 w 1209"/>
                <a:gd name="T63" fmla="*/ 344 h 712"/>
                <a:gd name="T64" fmla="*/ 869 w 1209"/>
                <a:gd name="T65" fmla="*/ 249 h 712"/>
                <a:gd name="T66" fmla="*/ 729 w 1209"/>
                <a:gd name="T67" fmla="*/ 153 h 712"/>
                <a:gd name="T68" fmla="*/ 562 w 1209"/>
                <a:gd name="T69" fmla="*/ 71 h 712"/>
                <a:gd name="T70" fmla="*/ 407 w 1209"/>
                <a:gd name="T71" fmla="*/ 34 h 712"/>
                <a:gd name="T72" fmla="*/ 221 w 1209"/>
                <a:gd name="T73" fmla="*/ 34 h 712"/>
                <a:gd name="T74" fmla="*/ 102 w 1209"/>
                <a:gd name="T75" fmla="*/ 58 h 712"/>
                <a:gd name="T76" fmla="*/ 0 w 1209"/>
                <a:gd name="T77" fmla="*/ 58 h 712"/>
                <a:gd name="T78" fmla="*/ 0 w 1209"/>
                <a:gd name="T79" fmla="*/ 5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9" h="712">
                  <a:moveTo>
                    <a:pt x="0" y="58"/>
                  </a:moveTo>
                  <a:lnTo>
                    <a:pt x="139" y="11"/>
                  </a:lnTo>
                  <a:lnTo>
                    <a:pt x="296" y="0"/>
                  </a:lnTo>
                  <a:lnTo>
                    <a:pt x="425" y="11"/>
                  </a:lnTo>
                  <a:lnTo>
                    <a:pt x="592" y="34"/>
                  </a:lnTo>
                  <a:lnTo>
                    <a:pt x="740" y="106"/>
                  </a:lnTo>
                  <a:lnTo>
                    <a:pt x="886" y="225"/>
                  </a:lnTo>
                  <a:lnTo>
                    <a:pt x="989" y="331"/>
                  </a:lnTo>
                  <a:lnTo>
                    <a:pt x="1044" y="439"/>
                  </a:lnTo>
                  <a:lnTo>
                    <a:pt x="1081" y="463"/>
                  </a:lnTo>
                  <a:lnTo>
                    <a:pt x="1090" y="486"/>
                  </a:lnTo>
                  <a:lnTo>
                    <a:pt x="1109" y="511"/>
                  </a:lnTo>
                  <a:lnTo>
                    <a:pt x="1109" y="535"/>
                  </a:lnTo>
                  <a:lnTo>
                    <a:pt x="1209" y="535"/>
                  </a:lnTo>
                  <a:lnTo>
                    <a:pt x="998" y="582"/>
                  </a:lnTo>
                  <a:lnTo>
                    <a:pt x="932" y="617"/>
                  </a:lnTo>
                  <a:lnTo>
                    <a:pt x="970" y="712"/>
                  </a:lnTo>
                  <a:lnTo>
                    <a:pt x="942" y="712"/>
                  </a:lnTo>
                  <a:lnTo>
                    <a:pt x="924" y="641"/>
                  </a:lnTo>
                  <a:lnTo>
                    <a:pt x="886" y="569"/>
                  </a:lnTo>
                  <a:lnTo>
                    <a:pt x="832" y="498"/>
                  </a:lnTo>
                  <a:lnTo>
                    <a:pt x="757" y="416"/>
                  </a:lnTo>
                  <a:lnTo>
                    <a:pt x="729" y="392"/>
                  </a:lnTo>
                  <a:lnTo>
                    <a:pt x="832" y="426"/>
                  </a:lnTo>
                  <a:lnTo>
                    <a:pt x="886" y="475"/>
                  </a:lnTo>
                  <a:lnTo>
                    <a:pt x="850" y="284"/>
                  </a:lnTo>
                  <a:lnTo>
                    <a:pt x="942" y="511"/>
                  </a:lnTo>
                  <a:lnTo>
                    <a:pt x="979" y="522"/>
                  </a:lnTo>
                  <a:lnTo>
                    <a:pt x="932" y="357"/>
                  </a:lnTo>
                  <a:lnTo>
                    <a:pt x="989" y="511"/>
                  </a:lnTo>
                  <a:lnTo>
                    <a:pt x="1006" y="463"/>
                  </a:lnTo>
                  <a:lnTo>
                    <a:pt x="979" y="344"/>
                  </a:lnTo>
                  <a:lnTo>
                    <a:pt x="869" y="249"/>
                  </a:lnTo>
                  <a:lnTo>
                    <a:pt x="729" y="153"/>
                  </a:lnTo>
                  <a:lnTo>
                    <a:pt x="562" y="71"/>
                  </a:lnTo>
                  <a:lnTo>
                    <a:pt x="407" y="34"/>
                  </a:lnTo>
                  <a:lnTo>
                    <a:pt x="221" y="34"/>
                  </a:lnTo>
                  <a:lnTo>
                    <a:pt x="102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5087" y="1734"/>
              <a:ext cx="28" cy="101"/>
            </a:xfrm>
            <a:custGeom>
              <a:avLst/>
              <a:gdLst>
                <a:gd name="T0" fmla="*/ 9 w 56"/>
                <a:gd name="T1" fmla="*/ 201 h 201"/>
                <a:gd name="T2" fmla="*/ 0 w 56"/>
                <a:gd name="T3" fmla="*/ 130 h 201"/>
                <a:gd name="T4" fmla="*/ 9 w 56"/>
                <a:gd name="T5" fmla="*/ 71 h 201"/>
                <a:gd name="T6" fmla="*/ 28 w 56"/>
                <a:gd name="T7" fmla="*/ 0 h 201"/>
                <a:gd name="T8" fmla="*/ 56 w 56"/>
                <a:gd name="T9" fmla="*/ 0 h 201"/>
                <a:gd name="T10" fmla="*/ 18 w 56"/>
                <a:gd name="T11" fmla="*/ 83 h 201"/>
                <a:gd name="T12" fmla="*/ 9 w 56"/>
                <a:gd name="T13" fmla="*/ 201 h 201"/>
                <a:gd name="T14" fmla="*/ 9 w 56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1">
                  <a:moveTo>
                    <a:pt x="9" y="201"/>
                  </a:moveTo>
                  <a:lnTo>
                    <a:pt x="0" y="130"/>
                  </a:lnTo>
                  <a:lnTo>
                    <a:pt x="9" y="71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18" y="83"/>
                  </a:lnTo>
                  <a:lnTo>
                    <a:pt x="9" y="201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5123" y="1740"/>
              <a:ext cx="28" cy="95"/>
            </a:xfrm>
            <a:custGeom>
              <a:avLst/>
              <a:gdLst>
                <a:gd name="T0" fmla="*/ 0 w 55"/>
                <a:gd name="T1" fmla="*/ 190 h 190"/>
                <a:gd name="T2" fmla="*/ 0 w 55"/>
                <a:gd name="T3" fmla="*/ 119 h 190"/>
                <a:gd name="T4" fmla="*/ 17 w 55"/>
                <a:gd name="T5" fmla="*/ 47 h 190"/>
                <a:gd name="T6" fmla="*/ 36 w 55"/>
                <a:gd name="T7" fmla="*/ 0 h 190"/>
                <a:gd name="T8" fmla="*/ 55 w 55"/>
                <a:gd name="T9" fmla="*/ 23 h 190"/>
                <a:gd name="T10" fmla="*/ 28 w 55"/>
                <a:gd name="T11" fmla="*/ 83 h 190"/>
                <a:gd name="T12" fmla="*/ 0 w 55"/>
                <a:gd name="T13" fmla="*/ 190 h 190"/>
                <a:gd name="T14" fmla="*/ 0 w 55"/>
                <a:gd name="T1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0">
                  <a:moveTo>
                    <a:pt x="0" y="190"/>
                  </a:moveTo>
                  <a:lnTo>
                    <a:pt x="0" y="119"/>
                  </a:lnTo>
                  <a:lnTo>
                    <a:pt x="17" y="47"/>
                  </a:lnTo>
                  <a:lnTo>
                    <a:pt x="36" y="0"/>
                  </a:lnTo>
                  <a:lnTo>
                    <a:pt x="55" y="23"/>
                  </a:lnTo>
                  <a:lnTo>
                    <a:pt x="28" y="83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5170" y="1746"/>
              <a:ext cx="88" cy="136"/>
            </a:xfrm>
            <a:custGeom>
              <a:avLst/>
              <a:gdLst>
                <a:gd name="T0" fmla="*/ 0 w 177"/>
                <a:gd name="T1" fmla="*/ 47 h 272"/>
                <a:gd name="T2" fmla="*/ 120 w 177"/>
                <a:gd name="T3" fmla="*/ 188 h 272"/>
                <a:gd name="T4" fmla="*/ 177 w 177"/>
                <a:gd name="T5" fmla="*/ 272 h 272"/>
                <a:gd name="T6" fmla="*/ 65 w 177"/>
                <a:gd name="T7" fmla="*/ 95 h 272"/>
                <a:gd name="T8" fmla="*/ 18 w 177"/>
                <a:gd name="T9" fmla="*/ 47 h 272"/>
                <a:gd name="T10" fmla="*/ 75 w 177"/>
                <a:gd name="T11" fmla="*/ 34 h 272"/>
                <a:gd name="T12" fmla="*/ 65 w 177"/>
                <a:gd name="T13" fmla="*/ 0 h 272"/>
                <a:gd name="T14" fmla="*/ 0 w 177"/>
                <a:gd name="T15" fmla="*/ 47 h 272"/>
                <a:gd name="T16" fmla="*/ 0 w 177"/>
                <a:gd name="T17" fmla="*/ 4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72">
                  <a:moveTo>
                    <a:pt x="0" y="47"/>
                  </a:moveTo>
                  <a:lnTo>
                    <a:pt x="120" y="188"/>
                  </a:lnTo>
                  <a:lnTo>
                    <a:pt x="177" y="272"/>
                  </a:lnTo>
                  <a:lnTo>
                    <a:pt x="65" y="95"/>
                  </a:lnTo>
                  <a:lnTo>
                    <a:pt x="18" y="47"/>
                  </a:lnTo>
                  <a:lnTo>
                    <a:pt x="75" y="34"/>
                  </a:lnTo>
                  <a:lnTo>
                    <a:pt x="6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4961" y="939"/>
              <a:ext cx="694" cy="896"/>
            </a:xfrm>
            <a:custGeom>
              <a:avLst/>
              <a:gdLst>
                <a:gd name="T0" fmla="*/ 0 w 1386"/>
                <a:gd name="T1" fmla="*/ 1187 h 1793"/>
                <a:gd name="T2" fmla="*/ 157 w 1386"/>
                <a:gd name="T3" fmla="*/ 83 h 1793"/>
                <a:gd name="T4" fmla="*/ 250 w 1386"/>
                <a:gd name="T5" fmla="*/ 0 h 1793"/>
                <a:gd name="T6" fmla="*/ 1155 w 1386"/>
                <a:gd name="T7" fmla="*/ 0 h 1793"/>
                <a:gd name="T8" fmla="*/ 1229 w 1386"/>
                <a:gd name="T9" fmla="*/ 11 h 1793"/>
                <a:gd name="T10" fmla="*/ 1376 w 1386"/>
                <a:gd name="T11" fmla="*/ 108 h 1793"/>
                <a:gd name="T12" fmla="*/ 1386 w 1386"/>
                <a:gd name="T13" fmla="*/ 155 h 1793"/>
                <a:gd name="T14" fmla="*/ 1339 w 1386"/>
                <a:gd name="T15" fmla="*/ 393 h 1793"/>
                <a:gd name="T16" fmla="*/ 1293 w 1386"/>
                <a:gd name="T17" fmla="*/ 735 h 1793"/>
                <a:gd name="T18" fmla="*/ 1257 w 1386"/>
                <a:gd name="T19" fmla="*/ 1045 h 1793"/>
                <a:gd name="T20" fmla="*/ 1247 w 1386"/>
                <a:gd name="T21" fmla="*/ 1365 h 1793"/>
                <a:gd name="T22" fmla="*/ 1174 w 1386"/>
                <a:gd name="T23" fmla="*/ 1722 h 1793"/>
                <a:gd name="T24" fmla="*/ 1247 w 1386"/>
                <a:gd name="T25" fmla="*/ 1745 h 1793"/>
                <a:gd name="T26" fmla="*/ 1313 w 1386"/>
                <a:gd name="T27" fmla="*/ 1793 h 1793"/>
                <a:gd name="T28" fmla="*/ 1193 w 1386"/>
                <a:gd name="T29" fmla="*/ 1745 h 1793"/>
                <a:gd name="T30" fmla="*/ 1202 w 1386"/>
                <a:gd name="T31" fmla="*/ 1769 h 1793"/>
                <a:gd name="T32" fmla="*/ 1100 w 1386"/>
                <a:gd name="T33" fmla="*/ 1735 h 1793"/>
                <a:gd name="T34" fmla="*/ 1036 w 1386"/>
                <a:gd name="T35" fmla="*/ 1735 h 1793"/>
                <a:gd name="T36" fmla="*/ 1008 w 1386"/>
                <a:gd name="T37" fmla="*/ 1735 h 1793"/>
                <a:gd name="T38" fmla="*/ 1090 w 1386"/>
                <a:gd name="T39" fmla="*/ 1639 h 1793"/>
                <a:gd name="T40" fmla="*/ 1026 w 1386"/>
                <a:gd name="T41" fmla="*/ 1663 h 1793"/>
                <a:gd name="T42" fmla="*/ 1017 w 1386"/>
                <a:gd name="T43" fmla="*/ 1603 h 1793"/>
                <a:gd name="T44" fmla="*/ 1165 w 1386"/>
                <a:gd name="T45" fmla="*/ 1390 h 1793"/>
                <a:gd name="T46" fmla="*/ 1026 w 1386"/>
                <a:gd name="T47" fmla="*/ 1531 h 1793"/>
                <a:gd name="T48" fmla="*/ 1054 w 1386"/>
                <a:gd name="T49" fmla="*/ 1390 h 1793"/>
                <a:gd name="T50" fmla="*/ 1202 w 1386"/>
                <a:gd name="T51" fmla="*/ 1152 h 1793"/>
                <a:gd name="T52" fmla="*/ 1054 w 1386"/>
                <a:gd name="T53" fmla="*/ 1306 h 1793"/>
                <a:gd name="T54" fmla="*/ 1062 w 1386"/>
                <a:gd name="T55" fmla="*/ 1258 h 1793"/>
                <a:gd name="T56" fmla="*/ 1210 w 1386"/>
                <a:gd name="T57" fmla="*/ 1069 h 1793"/>
                <a:gd name="T58" fmla="*/ 1193 w 1386"/>
                <a:gd name="T59" fmla="*/ 1045 h 1793"/>
                <a:gd name="T60" fmla="*/ 1073 w 1386"/>
                <a:gd name="T61" fmla="*/ 1164 h 1793"/>
                <a:gd name="T62" fmla="*/ 1146 w 1386"/>
                <a:gd name="T63" fmla="*/ 558 h 1793"/>
                <a:gd name="T64" fmla="*/ 1174 w 1386"/>
                <a:gd name="T65" fmla="*/ 369 h 1793"/>
                <a:gd name="T66" fmla="*/ 1202 w 1386"/>
                <a:gd name="T67" fmla="*/ 95 h 1793"/>
                <a:gd name="T68" fmla="*/ 1174 w 1386"/>
                <a:gd name="T69" fmla="*/ 60 h 1793"/>
                <a:gd name="T70" fmla="*/ 1062 w 1386"/>
                <a:gd name="T71" fmla="*/ 23 h 1793"/>
                <a:gd name="T72" fmla="*/ 296 w 1386"/>
                <a:gd name="T73" fmla="*/ 23 h 1793"/>
                <a:gd name="T74" fmla="*/ 221 w 1386"/>
                <a:gd name="T75" fmla="*/ 47 h 1793"/>
                <a:gd name="T76" fmla="*/ 176 w 1386"/>
                <a:gd name="T77" fmla="*/ 83 h 1793"/>
                <a:gd name="T78" fmla="*/ 176 w 1386"/>
                <a:gd name="T79" fmla="*/ 119 h 1793"/>
                <a:gd name="T80" fmla="*/ 149 w 1386"/>
                <a:gd name="T81" fmla="*/ 403 h 1793"/>
                <a:gd name="T82" fmla="*/ 47 w 1386"/>
                <a:gd name="T83" fmla="*/ 1033 h 1793"/>
                <a:gd name="T84" fmla="*/ 38 w 1386"/>
                <a:gd name="T85" fmla="*/ 1174 h 1793"/>
                <a:gd name="T86" fmla="*/ 0 w 1386"/>
                <a:gd name="T87" fmla="*/ 1187 h 1793"/>
                <a:gd name="T88" fmla="*/ 0 w 1386"/>
                <a:gd name="T89" fmla="*/ 118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6" h="1793">
                  <a:moveTo>
                    <a:pt x="0" y="1187"/>
                  </a:moveTo>
                  <a:lnTo>
                    <a:pt x="157" y="83"/>
                  </a:lnTo>
                  <a:lnTo>
                    <a:pt x="250" y="0"/>
                  </a:lnTo>
                  <a:lnTo>
                    <a:pt x="1155" y="0"/>
                  </a:lnTo>
                  <a:lnTo>
                    <a:pt x="1229" y="11"/>
                  </a:lnTo>
                  <a:lnTo>
                    <a:pt x="1376" y="108"/>
                  </a:lnTo>
                  <a:lnTo>
                    <a:pt x="1386" y="155"/>
                  </a:lnTo>
                  <a:lnTo>
                    <a:pt x="1339" y="393"/>
                  </a:lnTo>
                  <a:lnTo>
                    <a:pt x="1293" y="735"/>
                  </a:lnTo>
                  <a:lnTo>
                    <a:pt x="1257" y="1045"/>
                  </a:lnTo>
                  <a:lnTo>
                    <a:pt x="1247" y="1365"/>
                  </a:lnTo>
                  <a:lnTo>
                    <a:pt x="1174" y="1722"/>
                  </a:lnTo>
                  <a:lnTo>
                    <a:pt x="1247" y="1745"/>
                  </a:lnTo>
                  <a:lnTo>
                    <a:pt x="1313" y="1793"/>
                  </a:lnTo>
                  <a:lnTo>
                    <a:pt x="1193" y="1745"/>
                  </a:lnTo>
                  <a:lnTo>
                    <a:pt x="1202" y="1769"/>
                  </a:lnTo>
                  <a:lnTo>
                    <a:pt x="1100" y="1735"/>
                  </a:lnTo>
                  <a:lnTo>
                    <a:pt x="1036" y="1735"/>
                  </a:lnTo>
                  <a:lnTo>
                    <a:pt x="1008" y="1735"/>
                  </a:lnTo>
                  <a:lnTo>
                    <a:pt x="1090" y="1639"/>
                  </a:lnTo>
                  <a:lnTo>
                    <a:pt x="1026" y="1663"/>
                  </a:lnTo>
                  <a:lnTo>
                    <a:pt x="1017" y="1603"/>
                  </a:lnTo>
                  <a:lnTo>
                    <a:pt x="1165" y="1390"/>
                  </a:lnTo>
                  <a:lnTo>
                    <a:pt x="1026" y="1531"/>
                  </a:lnTo>
                  <a:lnTo>
                    <a:pt x="1054" y="1390"/>
                  </a:lnTo>
                  <a:lnTo>
                    <a:pt x="1202" y="1152"/>
                  </a:lnTo>
                  <a:lnTo>
                    <a:pt x="1054" y="1306"/>
                  </a:lnTo>
                  <a:lnTo>
                    <a:pt x="1062" y="1258"/>
                  </a:lnTo>
                  <a:lnTo>
                    <a:pt x="1210" y="1069"/>
                  </a:lnTo>
                  <a:lnTo>
                    <a:pt x="1193" y="1045"/>
                  </a:lnTo>
                  <a:lnTo>
                    <a:pt x="1073" y="1164"/>
                  </a:lnTo>
                  <a:lnTo>
                    <a:pt x="1146" y="558"/>
                  </a:lnTo>
                  <a:lnTo>
                    <a:pt x="1174" y="369"/>
                  </a:lnTo>
                  <a:lnTo>
                    <a:pt x="1202" y="95"/>
                  </a:lnTo>
                  <a:lnTo>
                    <a:pt x="1174" y="60"/>
                  </a:lnTo>
                  <a:lnTo>
                    <a:pt x="1062" y="23"/>
                  </a:lnTo>
                  <a:lnTo>
                    <a:pt x="296" y="23"/>
                  </a:lnTo>
                  <a:lnTo>
                    <a:pt x="221" y="47"/>
                  </a:lnTo>
                  <a:lnTo>
                    <a:pt x="176" y="83"/>
                  </a:lnTo>
                  <a:lnTo>
                    <a:pt x="176" y="119"/>
                  </a:lnTo>
                  <a:lnTo>
                    <a:pt x="149" y="403"/>
                  </a:lnTo>
                  <a:lnTo>
                    <a:pt x="47" y="1033"/>
                  </a:lnTo>
                  <a:lnTo>
                    <a:pt x="38" y="1174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5156" y="1847"/>
              <a:ext cx="664" cy="149"/>
            </a:xfrm>
            <a:custGeom>
              <a:avLst/>
              <a:gdLst>
                <a:gd name="T0" fmla="*/ 528 w 1330"/>
                <a:gd name="T1" fmla="*/ 71 h 297"/>
                <a:gd name="T2" fmla="*/ 575 w 1330"/>
                <a:gd name="T3" fmla="*/ 60 h 297"/>
                <a:gd name="T4" fmla="*/ 600 w 1330"/>
                <a:gd name="T5" fmla="*/ 82 h 297"/>
                <a:gd name="T6" fmla="*/ 638 w 1330"/>
                <a:gd name="T7" fmla="*/ 47 h 297"/>
                <a:gd name="T8" fmla="*/ 657 w 1330"/>
                <a:gd name="T9" fmla="*/ 60 h 297"/>
                <a:gd name="T10" fmla="*/ 702 w 1330"/>
                <a:gd name="T11" fmla="*/ 36 h 297"/>
                <a:gd name="T12" fmla="*/ 740 w 1330"/>
                <a:gd name="T13" fmla="*/ 47 h 297"/>
                <a:gd name="T14" fmla="*/ 767 w 1330"/>
                <a:gd name="T15" fmla="*/ 24 h 297"/>
                <a:gd name="T16" fmla="*/ 795 w 1330"/>
                <a:gd name="T17" fmla="*/ 36 h 297"/>
                <a:gd name="T18" fmla="*/ 869 w 1330"/>
                <a:gd name="T19" fmla="*/ 13 h 297"/>
                <a:gd name="T20" fmla="*/ 905 w 1330"/>
                <a:gd name="T21" fmla="*/ 0 h 297"/>
                <a:gd name="T22" fmla="*/ 878 w 1330"/>
                <a:gd name="T23" fmla="*/ 166 h 297"/>
                <a:gd name="T24" fmla="*/ 1330 w 1330"/>
                <a:gd name="T25" fmla="*/ 261 h 297"/>
                <a:gd name="T26" fmla="*/ 748 w 1330"/>
                <a:gd name="T27" fmla="*/ 166 h 297"/>
                <a:gd name="T28" fmla="*/ 1312 w 1330"/>
                <a:gd name="T29" fmla="*/ 272 h 297"/>
                <a:gd name="T30" fmla="*/ 1266 w 1330"/>
                <a:gd name="T31" fmla="*/ 297 h 297"/>
                <a:gd name="T32" fmla="*/ 0 w 1330"/>
                <a:gd name="T33" fmla="*/ 47 h 297"/>
                <a:gd name="T34" fmla="*/ 435 w 1330"/>
                <a:gd name="T35" fmla="*/ 106 h 297"/>
                <a:gd name="T36" fmla="*/ 528 w 1330"/>
                <a:gd name="T37" fmla="*/ 71 h 297"/>
                <a:gd name="T38" fmla="*/ 528 w 1330"/>
                <a:gd name="T39" fmla="*/ 7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0" h="297">
                  <a:moveTo>
                    <a:pt x="528" y="71"/>
                  </a:moveTo>
                  <a:lnTo>
                    <a:pt x="575" y="60"/>
                  </a:lnTo>
                  <a:lnTo>
                    <a:pt x="600" y="82"/>
                  </a:lnTo>
                  <a:lnTo>
                    <a:pt x="638" y="47"/>
                  </a:lnTo>
                  <a:lnTo>
                    <a:pt x="657" y="60"/>
                  </a:lnTo>
                  <a:lnTo>
                    <a:pt x="702" y="36"/>
                  </a:lnTo>
                  <a:lnTo>
                    <a:pt x="740" y="47"/>
                  </a:lnTo>
                  <a:lnTo>
                    <a:pt x="767" y="24"/>
                  </a:lnTo>
                  <a:lnTo>
                    <a:pt x="795" y="36"/>
                  </a:lnTo>
                  <a:lnTo>
                    <a:pt x="869" y="13"/>
                  </a:lnTo>
                  <a:lnTo>
                    <a:pt x="905" y="0"/>
                  </a:lnTo>
                  <a:lnTo>
                    <a:pt x="878" y="166"/>
                  </a:lnTo>
                  <a:lnTo>
                    <a:pt x="1330" y="261"/>
                  </a:lnTo>
                  <a:lnTo>
                    <a:pt x="748" y="166"/>
                  </a:lnTo>
                  <a:lnTo>
                    <a:pt x="1312" y="272"/>
                  </a:lnTo>
                  <a:lnTo>
                    <a:pt x="1266" y="297"/>
                  </a:lnTo>
                  <a:lnTo>
                    <a:pt x="0" y="47"/>
                  </a:lnTo>
                  <a:lnTo>
                    <a:pt x="435" y="106"/>
                  </a:lnTo>
                  <a:lnTo>
                    <a:pt x="528" y="71"/>
                  </a:lnTo>
                  <a:lnTo>
                    <a:pt x="52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5013" y="1966"/>
              <a:ext cx="337" cy="65"/>
            </a:xfrm>
            <a:custGeom>
              <a:avLst/>
              <a:gdLst>
                <a:gd name="T0" fmla="*/ 0 w 675"/>
                <a:gd name="T1" fmla="*/ 34 h 130"/>
                <a:gd name="T2" fmla="*/ 148 w 675"/>
                <a:gd name="T3" fmla="*/ 0 h 130"/>
                <a:gd name="T4" fmla="*/ 417 w 675"/>
                <a:gd name="T5" fmla="*/ 0 h 130"/>
                <a:gd name="T6" fmla="*/ 675 w 675"/>
                <a:gd name="T7" fmla="*/ 34 h 130"/>
                <a:gd name="T8" fmla="*/ 666 w 675"/>
                <a:gd name="T9" fmla="*/ 82 h 130"/>
                <a:gd name="T10" fmla="*/ 656 w 675"/>
                <a:gd name="T11" fmla="*/ 106 h 130"/>
                <a:gd name="T12" fmla="*/ 619 w 675"/>
                <a:gd name="T13" fmla="*/ 106 h 130"/>
                <a:gd name="T14" fmla="*/ 647 w 675"/>
                <a:gd name="T15" fmla="*/ 47 h 130"/>
                <a:gd name="T16" fmla="*/ 619 w 675"/>
                <a:gd name="T17" fmla="*/ 47 h 130"/>
                <a:gd name="T18" fmla="*/ 591 w 675"/>
                <a:gd name="T19" fmla="*/ 82 h 130"/>
                <a:gd name="T20" fmla="*/ 582 w 675"/>
                <a:gd name="T21" fmla="*/ 47 h 130"/>
                <a:gd name="T22" fmla="*/ 277 w 675"/>
                <a:gd name="T23" fmla="*/ 13 h 130"/>
                <a:gd name="T24" fmla="*/ 119 w 675"/>
                <a:gd name="T25" fmla="*/ 13 h 130"/>
                <a:gd name="T26" fmla="*/ 65 w 675"/>
                <a:gd name="T27" fmla="*/ 34 h 130"/>
                <a:gd name="T28" fmla="*/ 93 w 675"/>
                <a:gd name="T29" fmla="*/ 59 h 130"/>
                <a:gd name="T30" fmla="*/ 258 w 675"/>
                <a:gd name="T31" fmla="*/ 59 h 130"/>
                <a:gd name="T32" fmla="*/ 509 w 675"/>
                <a:gd name="T33" fmla="*/ 82 h 130"/>
                <a:gd name="T34" fmla="*/ 591 w 675"/>
                <a:gd name="T35" fmla="*/ 94 h 130"/>
                <a:gd name="T36" fmla="*/ 573 w 675"/>
                <a:gd name="T37" fmla="*/ 130 h 130"/>
                <a:gd name="T38" fmla="*/ 361 w 675"/>
                <a:gd name="T39" fmla="*/ 94 h 130"/>
                <a:gd name="T40" fmla="*/ 176 w 675"/>
                <a:gd name="T41" fmla="*/ 94 h 130"/>
                <a:gd name="T42" fmla="*/ 157 w 675"/>
                <a:gd name="T43" fmla="*/ 70 h 130"/>
                <a:gd name="T44" fmla="*/ 93 w 675"/>
                <a:gd name="T45" fmla="*/ 70 h 130"/>
                <a:gd name="T46" fmla="*/ 19 w 675"/>
                <a:gd name="T47" fmla="*/ 47 h 130"/>
                <a:gd name="T48" fmla="*/ 0 w 675"/>
                <a:gd name="T49" fmla="*/ 34 h 130"/>
                <a:gd name="T50" fmla="*/ 0 w 675"/>
                <a:gd name="T51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130">
                  <a:moveTo>
                    <a:pt x="0" y="34"/>
                  </a:moveTo>
                  <a:lnTo>
                    <a:pt x="148" y="0"/>
                  </a:lnTo>
                  <a:lnTo>
                    <a:pt x="417" y="0"/>
                  </a:lnTo>
                  <a:lnTo>
                    <a:pt x="675" y="34"/>
                  </a:lnTo>
                  <a:lnTo>
                    <a:pt x="666" y="82"/>
                  </a:lnTo>
                  <a:lnTo>
                    <a:pt x="656" y="106"/>
                  </a:lnTo>
                  <a:lnTo>
                    <a:pt x="619" y="106"/>
                  </a:lnTo>
                  <a:lnTo>
                    <a:pt x="647" y="47"/>
                  </a:lnTo>
                  <a:lnTo>
                    <a:pt x="619" y="47"/>
                  </a:lnTo>
                  <a:lnTo>
                    <a:pt x="591" y="82"/>
                  </a:lnTo>
                  <a:lnTo>
                    <a:pt x="582" y="47"/>
                  </a:lnTo>
                  <a:lnTo>
                    <a:pt x="277" y="13"/>
                  </a:lnTo>
                  <a:lnTo>
                    <a:pt x="119" y="13"/>
                  </a:lnTo>
                  <a:lnTo>
                    <a:pt x="65" y="34"/>
                  </a:lnTo>
                  <a:lnTo>
                    <a:pt x="93" y="59"/>
                  </a:lnTo>
                  <a:lnTo>
                    <a:pt x="258" y="59"/>
                  </a:lnTo>
                  <a:lnTo>
                    <a:pt x="509" y="82"/>
                  </a:lnTo>
                  <a:lnTo>
                    <a:pt x="591" y="94"/>
                  </a:lnTo>
                  <a:lnTo>
                    <a:pt x="573" y="130"/>
                  </a:lnTo>
                  <a:lnTo>
                    <a:pt x="361" y="94"/>
                  </a:lnTo>
                  <a:lnTo>
                    <a:pt x="176" y="94"/>
                  </a:lnTo>
                  <a:lnTo>
                    <a:pt x="157" y="70"/>
                  </a:lnTo>
                  <a:lnTo>
                    <a:pt x="93" y="70"/>
                  </a:lnTo>
                  <a:lnTo>
                    <a:pt x="19" y="4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5238" y="1918"/>
              <a:ext cx="121" cy="54"/>
            </a:xfrm>
            <a:custGeom>
              <a:avLst/>
              <a:gdLst>
                <a:gd name="T0" fmla="*/ 223 w 240"/>
                <a:gd name="T1" fmla="*/ 0 h 109"/>
                <a:gd name="T2" fmla="*/ 0 w 240"/>
                <a:gd name="T3" fmla="*/ 96 h 109"/>
                <a:gd name="T4" fmla="*/ 39 w 240"/>
                <a:gd name="T5" fmla="*/ 109 h 109"/>
                <a:gd name="T6" fmla="*/ 240 w 240"/>
                <a:gd name="T7" fmla="*/ 24 h 109"/>
                <a:gd name="T8" fmla="*/ 223 w 240"/>
                <a:gd name="T9" fmla="*/ 0 h 109"/>
                <a:gd name="T10" fmla="*/ 223 w 240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09">
                  <a:moveTo>
                    <a:pt x="223" y="0"/>
                  </a:moveTo>
                  <a:lnTo>
                    <a:pt x="0" y="96"/>
                  </a:lnTo>
                  <a:lnTo>
                    <a:pt x="39" y="109"/>
                  </a:lnTo>
                  <a:lnTo>
                    <a:pt x="240" y="24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4916" y="2013"/>
              <a:ext cx="249" cy="119"/>
            </a:xfrm>
            <a:custGeom>
              <a:avLst/>
              <a:gdLst>
                <a:gd name="T0" fmla="*/ 462 w 497"/>
                <a:gd name="T1" fmla="*/ 0 h 239"/>
                <a:gd name="T2" fmla="*/ 9 w 497"/>
                <a:gd name="T3" fmla="*/ 202 h 239"/>
                <a:gd name="T4" fmla="*/ 0 w 497"/>
                <a:gd name="T5" fmla="*/ 239 h 239"/>
                <a:gd name="T6" fmla="*/ 497 w 497"/>
                <a:gd name="T7" fmla="*/ 12 h 239"/>
                <a:gd name="T8" fmla="*/ 462 w 497"/>
                <a:gd name="T9" fmla="*/ 0 h 239"/>
                <a:gd name="T10" fmla="*/ 462 w 49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239">
                  <a:moveTo>
                    <a:pt x="462" y="0"/>
                  </a:moveTo>
                  <a:lnTo>
                    <a:pt x="9" y="202"/>
                  </a:lnTo>
                  <a:lnTo>
                    <a:pt x="0" y="239"/>
                  </a:lnTo>
                  <a:lnTo>
                    <a:pt x="497" y="12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4366" y="1954"/>
              <a:ext cx="642" cy="178"/>
            </a:xfrm>
            <a:custGeom>
              <a:avLst/>
              <a:gdLst>
                <a:gd name="T0" fmla="*/ 1284 w 1284"/>
                <a:gd name="T1" fmla="*/ 201 h 357"/>
                <a:gd name="T2" fmla="*/ 1026 w 1284"/>
                <a:gd name="T3" fmla="*/ 190 h 357"/>
                <a:gd name="T4" fmla="*/ 768 w 1284"/>
                <a:gd name="T5" fmla="*/ 214 h 357"/>
                <a:gd name="T6" fmla="*/ 749 w 1284"/>
                <a:gd name="T7" fmla="*/ 238 h 357"/>
                <a:gd name="T8" fmla="*/ 28 w 1284"/>
                <a:gd name="T9" fmla="*/ 0 h 357"/>
                <a:gd name="T10" fmla="*/ 0 w 1284"/>
                <a:gd name="T11" fmla="*/ 11 h 357"/>
                <a:gd name="T12" fmla="*/ 1082 w 1284"/>
                <a:gd name="T13" fmla="*/ 357 h 357"/>
                <a:gd name="T14" fmla="*/ 1082 w 1284"/>
                <a:gd name="T15" fmla="*/ 331 h 357"/>
                <a:gd name="T16" fmla="*/ 777 w 1284"/>
                <a:gd name="T17" fmla="*/ 238 h 357"/>
                <a:gd name="T18" fmla="*/ 971 w 1284"/>
                <a:gd name="T19" fmla="*/ 201 h 357"/>
                <a:gd name="T20" fmla="*/ 1174 w 1284"/>
                <a:gd name="T21" fmla="*/ 201 h 357"/>
                <a:gd name="T22" fmla="*/ 1239 w 1284"/>
                <a:gd name="T23" fmla="*/ 225 h 357"/>
                <a:gd name="T24" fmla="*/ 1284 w 1284"/>
                <a:gd name="T25" fmla="*/ 201 h 357"/>
                <a:gd name="T26" fmla="*/ 1284 w 1284"/>
                <a:gd name="T27" fmla="*/ 20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4" h="357">
                  <a:moveTo>
                    <a:pt x="1284" y="201"/>
                  </a:moveTo>
                  <a:lnTo>
                    <a:pt x="1026" y="190"/>
                  </a:lnTo>
                  <a:lnTo>
                    <a:pt x="768" y="214"/>
                  </a:lnTo>
                  <a:lnTo>
                    <a:pt x="749" y="238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1082" y="357"/>
                  </a:lnTo>
                  <a:lnTo>
                    <a:pt x="1082" y="331"/>
                  </a:lnTo>
                  <a:lnTo>
                    <a:pt x="777" y="238"/>
                  </a:lnTo>
                  <a:lnTo>
                    <a:pt x="971" y="201"/>
                  </a:lnTo>
                  <a:lnTo>
                    <a:pt x="1174" y="201"/>
                  </a:lnTo>
                  <a:lnTo>
                    <a:pt x="1239" y="225"/>
                  </a:lnTo>
                  <a:lnTo>
                    <a:pt x="1284" y="201"/>
                  </a:lnTo>
                  <a:lnTo>
                    <a:pt x="1284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3923" y="1764"/>
              <a:ext cx="540" cy="261"/>
            </a:xfrm>
            <a:custGeom>
              <a:avLst/>
              <a:gdLst>
                <a:gd name="T0" fmla="*/ 28 w 1080"/>
                <a:gd name="T1" fmla="*/ 25 h 524"/>
                <a:gd name="T2" fmla="*/ 213 w 1080"/>
                <a:gd name="T3" fmla="*/ 85 h 524"/>
                <a:gd name="T4" fmla="*/ 406 w 1080"/>
                <a:gd name="T5" fmla="*/ 85 h 524"/>
                <a:gd name="T6" fmla="*/ 581 w 1080"/>
                <a:gd name="T7" fmla="*/ 48 h 524"/>
                <a:gd name="T8" fmla="*/ 720 w 1080"/>
                <a:gd name="T9" fmla="*/ 0 h 524"/>
                <a:gd name="T10" fmla="*/ 932 w 1080"/>
                <a:gd name="T11" fmla="*/ 132 h 524"/>
                <a:gd name="T12" fmla="*/ 793 w 1080"/>
                <a:gd name="T13" fmla="*/ 61 h 524"/>
                <a:gd name="T14" fmla="*/ 729 w 1080"/>
                <a:gd name="T15" fmla="*/ 0 h 524"/>
                <a:gd name="T16" fmla="*/ 471 w 1080"/>
                <a:gd name="T17" fmla="*/ 85 h 524"/>
                <a:gd name="T18" fmla="*/ 91 w 1080"/>
                <a:gd name="T19" fmla="*/ 72 h 524"/>
                <a:gd name="T20" fmla="*/ 434 w 1080"/>
                <a:gd name="T21" fmla="*/ 346 h 524"/>
                <a:gd name="T22" fmla="*/ 692 w 1080"/>
                <a:gd name="T23" fmla="*/ 333 h 524"/>
                <a:gd name="T24" fmla="*/ 960 w 1080"/>
                <a:gd name="T25" fmla="*/ 286 h 524"/>
                <a:gd name="T26" fmla="*/ 878 w 1080"/>
                <a:gd name="T27" fmla="*/ 227 h 524"/>
                <a:gd name="T28" fmla="*/ 979 w 1080"/>
                <a:gd name="T29" fmla="*/ 214 h 524"/>
                <a:gd name="T30" fmla="*/ 1080 w 1080"/>
                <a:gd name="T31" fmla="*/ 273 h 524"/>
                <a:gd name="T32" fmla="*/ 1035 w 1080"/>
                <a:gd name="T33" fmla="*/ 297 h 524"/>
                <a:gd name="T34" fmla="*/ 1063 w 1080"/>
                <a:gd name="T35" fmla="*/ 309 h 524"/>
                <a:gd name="T36" fmla="*/ 859 w 1080"/>
                <a:gd name="T37" fmla="*/ 368 h 524"/>
                <a:gd name="T38" fmla="*/ 850 w 1080"/>
                <a:gd name="T39" fmla="*/ 392 h 524"/>
                <a:gd name="T40" fmla="*/ 397 w 1080"/>
                <a:gd name="T41" fmla="*/ 524 h 524"/>
                <a:gd name="T42" fmla="*/ 831 w 1080"/>
                <a:gd name="T43" fmla="*/ 368 h 524"/>
                <a:gd name="T44" fmla="*/ 388 w 1080"/>
                <a:gd name="T45" fmla="*/ 475 h 524"/>
                <a:gd name="T46" fmla="*/ 600 w 1080"/>
                <a:gd name="T47" fmla="*/ 405 h 524"/>
                <a:gd name="T48" fmla="*/ 369 w 1080"/>
                <a:gd name="T49" fmla="*/ 428 h 524"/>
                <a:gd name="T50" fmla="*/ 443 w 1080"/>
                <a:gd name="T51" fmla="*/ 381 h 524"/>
                <a:gd name="T52" fmla="*/ 359 w 1080"/>
                <a:gd name="T53" fmla="*/ 368 h 524"/>
                <a:gd name="T54" fmla="*/ 73 w 1080"/>
                <a:gd name="T55" fmla="*/ 167 h 524"/>
                <a:gd name="T56" fmla="*/ 28 w 1080"/>
                <a:gd name="T57" fmla="*/ 191 h 524"/>
                <a:gd name="T58" fmla="*/ 378 w 1080"/>
                <a:gd name="T59" fmla="*/ 452 h 524"/>
                <a:gd name="T60" fmla="*/ 0 w 1080"/>
                <a:gd name="T61" fmla="*/ 191 h 524"/>
                <a:gd name="T62" fmla="*/ 46 w 1080"/>
                <a:gd name="T63" fmla="*/ 167 h 524"/>
                <a:gd name="T64" fmla="*/ 37 w 1080"/>
                <a:gd name="T65" fmla="*/ 132 h 524"/>
                <a:gd name="T66" fmla="*/ 119 w 1080"/>
                <a:gd name="T67" fmla="*/ 119 h 524"/>
                <a:gd name="T68" fmla="*/ 28 w 1080"/>
                <a:gd name="T69" fmla="*/ 25 h 524"/>
                <a:gd name="T70" fmla="*/ 28 w 1080"/>
                <a:gd name="T71" fmla="*/ 2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0" h="524">
                  <a:moveTo>
                    <a:pt x="28" y="25"/>
                  </a:moveTo>
                  <a:lnTo>
                    <a:pt x="213" y="85"/>
                  </a:lnTo>
                  <a:lnTo>
                    <a:pt x="406" y="85"/>
                  </a:lnTo>
                  <a:lnTo>
                    <a:pt x="581" y="48"/>
                  </a:lnTo>
                  <a:lnTo>
                    <a:pt x="720" y="0"/>
                  </a:lnTo>
                  <a:lnTo>
                    <a:pt x="932" y="132"/>
                  </a:lnTo>
                  <a:lnTo>
                    <a:pt x="793" y="61"/>
                  </a:lnTo>
                  <a:lnTo>
                    <a:pt x="729" y="0"/>
                  </a:lnTo>
                  <a:lnTo>
                    <a:pt x="471" y="85"/>
                  </a:lnTo>
                  <a:lnTo>
                    <a:pt x="91" y="72"/>
                  </a:lnTo>
                  <a:lnTo>
                    <a:pt x="434" y="346"/>
                  </a:lnTo>
                  <a:lnTo>
                    <a:pt x="692" y="333"/>
                  </a:lnTo>
                  <a:lnTo>
                    <a:pt x="960" y="286"/>
                  </a:lnTo>
                  <a:lnTo>
                    <a:pt x="878" y="227"/>
                  </a:lnTo>
                  <a:lnTo>
                    <a:pt x="979" y="214"/>
                  </a:lnTo>
                  <a:lnTo>
                    <a:pt x="1080" y="273"/>
                  </a:lnTo>
                  <a:lnTo>
                    <a:pt x="1035" y="297"/>
                  </a:lnTo>
                  <a:lnTo>
                    <a:pt x="1063" y="309"/>
                  </a:lnTo>
                  <a:lnTo>
                    <a:pt x="859" y="368"/>
                  </a:lnTo>
                  <a:lnTo>
                    <a:pt x="850" y="392"/>
                  </a:lnTo>
                  <a:lnTo>
                    <a:pt x="397" y="524"/>
                  </a:lnTo>
                  <a:lnTo>
                    <a:pt x="831" y="368"/>
                  </a:lnTo>
                  <a:lnTo>
                    <a:pt x="388" y="475"/>
                  </a:lnTo>
                  <a:lnTo>
                    <a:pt x="600" y="405"/>
                  </a:lnTo>
                  <a:lnTo>
                    <a:pt x="369" y="428"/>
                  </a:lnTo>
                  <a:lnTo>
                    <a:pt x="443" y="381"/>
                  </a:lnTo>
                  <a:lnTo>
                    <a:pt x="359" y="368"/>
                  </a:lnTo>
                  <a:lnTo>
                    <a:pt x="73" y="167"/>
                  </a:lnTo>
                  <a:lnTo>
                    <a:pt x="28" y="191"/>
                  </a:lnTo>
                  <a:lnTo>
                    <a:pt x="378" y="452"/>
                  </a:lnTo>
                  <a:lnTo>
                    <a:pt x="0" y="191"/>
                  </a:lnTo>
                  <a:lnTo>
                    <a:pt x="46" y="167"/>
                  </a:lnTo>
                  <a:lnTo>
                    <a:pt x="37" y="132"/>
                  </a:lnTo>
                  <a:lnTo>
                    <a:pt x="119" y="119"/>
                  </a:lnTo>
                  <a:lnTo>
                    <a:pt x="28" y="25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923" y="1882"/>
              <a:ext cx="185" cy="149"/>
            </a:xfrm>
            <a:custGeom>
              <a:avLst/>
              <a:gdLst>
                <a:gd name="T0" fmla="*/ 0 w 369"/>
                <a:gd name="T1" fmla="*/ 0 h 297"/>
                <a:gd name="T2" fmla="*/ 369 w 369"/>
                <a:gd name="T3" fmla="*/ 286 h 297"/>
                <a:gd name="T4" fmla="*/ 323 w 369"/>
                <a:gd name="T5" fmla="*/ 297 h 297"/>
                <a:gd name="T6" fmla="*/ 0 w 369"/>
                <a:gd name="T7" fmla="*/ 83 h 297"/>
                <a:gd name="T8" fmla="*/ 37 w 369"/>
                <a:gd name="T9" fmla="*/ 48 h 297"/>
                <a:gd name="T10" fmla="*/ 0 w 369"/>
                <a:gd name="T11" fmla="*/ 0 h 297"/>
                <a:gd name="T12" fmla="*/ 0 w 36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297">
                  <a:moveTo>
                    <a:pt x="0" y="0"/>
                  </a:moveTo>
                  <a:lnTo>
                    <a:pt x="369" y="286"/>
                  </a:lnTo>
                  <a:lnTo>
                    <a:pt x="323" y="297"/>
                  </a:lnTo>
                  <a:lnTo>
                    <a:pt x="0" y="83"/>
                  </a:lnTo>
                  <a:lnTo>
                    <a:pt x="3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4320" y="1781"/>
              <a:ext cx="319" cy="196"/>
            </a:xfrm>
            <a:custGeom>
              <a:avLst/>
              <a:gdLst>
                <a:gd name="T0" fmla="*/ 0 w 639"/>
                <a:gd name="T1" fmla="*/ 72 h 392"/>
                <a:gd name="T2" fmla="*/ 149 w 639"/>
                <a:gd name="T3" fmla="*/ 96 h 392"/>
                <a:gd name="T4" fmla="*/ 242 w 639"/>
                <a:gd name="T5" fmla="*/ 72 h 392"/>
                <a:gd name="T6" fmla="*/ 334 w 639"/>
                <a:gd name="T7" fmla="*/ 36 h 392"/>
                <a:gd name="T8" fmla="*/ 426 w 639"/>
                <a:gd name="T9" fmla="*/ 0 h 392"/>
                <a:gd name="T10" fmla="*/ 277 w 639"/>
                <a:gd name="T11" fmla="*/ 59 h 392"/>
                <a:gd name="T12" fmla="*/ 167 w 639"/>
                <a:gd name="T13" fmla="*/ 96 h 392"/>
                <a:gd name="T14" fmla="*/ 38 w 639"/>
                <a:gd name="T15" fmla="*/ 96 h 392"/>
                <a:gd name="T16" fmla="*/ 490 w 639"/>
                <a:gd name="T17" fmla="*/ 332 h 392"/>
                <a:gd name="T18" fmla="*/ 639 w 639"/>
                <a:gd name="T19" fmla="*/ 392 h 392"/>
                <a:gd name="T20" fmla="*/ 399 w 639"/>
                <a:gd name="T21" fmla="*/ 297 h 392"/>
                <a:gd name="T22" fmla="*/ 0 w 639"/>
                <a:gd name="T23" fmla="*/ 96 h 392"/>
                <a:gd name="T24" fmla="*/ 0 w 639"/>
                <a:gd name="T25" fmla="*/ 72 h 392"/>
                <a:gd name="T26" fmla="*/ 0 w 639"/>
                <a:gd name="T27" fmla="*/ 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392">
                  <a:moveTo>
                    <a:pt x="0" y="72"/>
                  </a:moveTo>
                  <a:lnTo>
                    <a:pt x="149" y="96"/>
                  </a:lnTo>
                  <a:lnTo>
                    <a:pt x="242" y="72"/>
                  </a:lnTo>
                  <a:lnTo>
                    <a:pt x="334" y="36"/>
                  </a:lnTo>
                  <a:lnTo>
                    <a:pt x="426" y="0"/>
                  </a:lnTo>
                  <a:lnTo>
                    <a:pt x="277" y="59"/>
                  </a:lnTo>
                  <a:lnTo>
                    <a:pt x="167" y="96"/>
                  </a:lnTo>
                  <a:lnTo>
                    <a:pt x="38" y="96"/>
                  </a:lnTo>
                  <a:lnTo>
                    <a:pt x="490" y="332"/>
                  </a:lnTo>
                  <a:lnTo>
                    <a:pt x="639" y="392"/>
                  </a:lnTo>
                  <a:lnTo>
                    <a:pt x="399" y="297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46"/>
            <p:cNvSpPr>
              <a:spLocks/>
            </p:cNvSpPr>
            <p:nvPr/>
          </p:nvSpPr>
          <p:spPr bwMode="auto">
            <a:xfrm>
              <a:off x="4750" y="1888"/>
              <a:ext cx="471" cy="161"/>
            </a:xfrm>
            <a:custGeom>
              <a:avLst/>
              <a:gdLst>
                <a:gd name="T0" fmla="*/ 0 w 943"/>
                <a:gd name="T1" fmla="*/ 226 h 322"/>
                <a:gd name="T2" fmla="*/ 194 w 943"/>
                <a:gd name="T3" fmla="*/ 250 h 322"/>
                <a:gd name="T4" fmla="*/ 268 w 943"/>
                <a:gd name="T5" fmla="*/ 298 h 322"/>
                <a:gd name="T6" fmla="*/ 507 w 943"/>
                <a:gd name="T7" fmla="*/ 156 h 322"/>
                <a:gd name="T8" fmla="*/ 674 w 943"/>
                <a:gd name="T9" fmla="*/ 97 h 322"/>
                <a:gd name="T10" fmla="*/ 840 w 943"/>
                <a:gd name="T11" fmla="*/ 48 h 322"/>
                <a:gd name="T12" fmla="*/ 922 w 943"/>
                <a:gd name="T13" fmla="*/ 0 h 322"/>
                <a:gd name="T14" fmla="*/ 896 w 943"/>
                <a:gd name="T15" fmla="*/ 37 h 322"/>
                <a:gd name="T16" fmla="*/ 943 w 943"/>
                <a:gd name="T17" fmla="*/ 37 h 322"/>
                <a:gd name="T18" fmla="*/ 258 w 943"/>
                <a:gd name="T19" fmla="*/ 322 h 322"/>
                <a:gd name="T20" fmla="*/ 176 w 943"/>
                <a:gd name="T21" fmla="*/ 275 h 322"/>
                <a:gd name="T22" fmla="*/ 93 w 943"/>
                <a:gd name="T23" fmla="*/ 250 h 322"/>
                <a:gd name="T24" fmla="*/ 0 w 943"/>
                <a:gd name="T25" fmla="*/ 226 h 322"/>
                <a:gd name="T26" fmla="*/ 0 w 943"/>
                <a:gd name="T27" fmla="*/ 22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322">
                  <a:moveTo>
                    <a:pt x="0" y="226"/>
                  </a:moveTo>
                  <a:lnTo>
                    <a:pt x="194" y="250"/>
                  </a:lnTo>
                  <a:lnTo>
                    <a:pt x="268" y="298"/>
                  </a:lnTo>
                  <a:lnTo>
                    <a:pt x="507" y="156"/>
                  </a:lnTo>
                  <a:lnTo>
                    <a:pt x="674" y="97"/>
                  </a:lnTo>
                  <a:lnTo>
                    <a:pt x="840" y="48"/>
                  </a:lnTo>
                  <a:lnTo>
                    <a:pt x="922" y="0"/>
                  </a:lnTo>
                  <a:lnTo>
                    <a:pt x="896" y="37"/>
                  </a:lnTo>
                  <a:lnTo>
                    <a:pt x="943" y="37"/>
                  </a:lnTo>
                  <a:lnTo>
                    <a:pt x="258" y="322"/>
                  </a:lnTo>
                  <a:lnTo>
                    <a:pt x="176" y="275"/>
                  </a:lnTo>
                  <a:lnTo>
                    <a:pt x="93" y="25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4043" y="1438"/>
              <a:ext cx="466" cy="213"/>
            </a:xfrm>
            <a:custGeom>
              <a:avLst/>
              <a:gdLst>
                <a:gd name="T0" fmla="*/ 380 w 934"/>
                <a:gd name="T1" fmla="*/ 106 h 426"/>
                <a:gd name="T2" fmla="*/ 214 w 934"/>
                <a:gd name="T3" fmla="*/ 141 h 426"/>
                <a:gd name="T4" fmla="*/ 103 w 934"/>
                <a:gd name="T5" fmla="*/ 153 h 426"/>
                <a:gd name="T6" fmla="*/ 0 w 934"/>
                <a:gd name="T7" fmla="*/ 188 h 426"/>
                <a:gd name="T8" fmla="*/ 167 w 934"/>
                <a:gd name="T9" fmla="*/ 201 h 426"/>
                <a:gd name="T10" fmla="*/ 29 w 934"/>
                <a:gd name="T11" fmla="*/ 272 h 426"/>
                <a:gd name="T12" fmla="*/ 221 w 934"/>
                <a:gd name="T13" fmla="*/ 235 h 426"/>
                <a:gd name="T14" fmla="*/ 371 w 934"/>
                <a:gd name="T15" fmla="*/ 248 h 426"/>
                <a:gd name="T16" fmla="*/ 536 w 934"/>
                <a:gd name="T17" fmla="*/ 284 h 426"/>
                <a:gd name="T18" fmla="*/ 592 w 934"/>
                <a:gd name="T19" fmla="*/ 307 h 426"/>
                <a:gd name="T20" fmla="*/ 519 w 934"/>
                <a:gd name="T21" fmla="*/ 354 h 426"/>
                <a:gd name="T22" fmla="*/ 592 w 934"/>
                <a:gd name="T23" fmla="*/ 331 h 426"/>
                <a:gd name="T24" fmla="*/ 583 w 934"/>
                <a:gd name="T25" fmla="*/ 366 h 426"/>
                <a:gd name="T26" fmla="*/ 453 w 934"/>
                <a:gd name="T27" fmla="*/ 426 h 426"/>
                <a:gd name="T28" fmla="*/ 896 w 934"/>
                <a:gd name="T29" fmla="*/ 294 h 426"/>
                <a:gd name="T30" fmla="*/ 831 w 934"/>
                <a:gd name="T31" fmla="*/ 284 h 426"/>
                <a:gd name="T32" fmla="*/ 906 w 934"/>
                <a:gd name="T33" fmla="*/ 235 h 426"/>
                <a:gd name="T34" fmla="*/ 850 w 934"/>
                <a:gd name="T35" fmla="*/ 212 h 426"/>
                <a:gd name="T36" fmla="*/ 934 w 934"/>
                <a:gd name="T37" fmla="*/ 141 h 426"/>
                <a:gd name="T38" fmla="*/ 925 w 934"/>
                <a:gd name="T39" fmla="*/ 129 h 426"/>
                <a:gd name="T40" fmla="*/ 693 w 934"/>
                <a:gd name="T41" fmla="*/ 294 h 426"/>
                <a:gd name="T42" fmla="*/ 519 w 934"/>
                <a:gd name="T43" fmla="*/ 225 h 426"/>
                <a:gd name="T44" fmla="*/ 361 w 934"/>
                <a:gd name="T45" fmla="*/ 188 h 426"/>
                <a:gd name="T46" fmla="*/ 92 w 934"/>
                <a:gd name="T47" fmla="*/ 175 h 426"/>
                <a:gd name="T48" fmla="*/ 426 w 934"/>
                <a:gd name="T49" fmla="*/ 93 h 426"/>
                <a:gd name="T50" fmla="*/ 536 w 934"/>
                <a:gd name="T51" fmla="*/ 22 h 426"/>
                <a:gd name="T52" fmla="*/ 896 w 934"/>
                <a:gd name="T53" fmla="*/ 117 h 426"/>
                <a:gd name="T54" fmla="*/ 526 w 934"/>
                <a:gd name="T55" fmla="*/ 0 h 426"/>
                <a:gd name="T56" fmla="*/ 380 w 934"/>
                <a:gd name="T57" fmla="*/ 106 h 426"/>
                <a:gd name="T58" fmla="*/ 380 w 934"/>
                <a:gd name="T59" fmla="*/ 10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426">
                  <a:moveTo>
                    <a:pt x="380" y="106"/>
                  </a:moveTo>
                  <a:lnTo>
                    <a:pt x="214" y="141"/>
                  </a:lnTo>
                  <a:lnTo>
                    <a:pt x="103" y="153"/>
                  </a:lnTo>
                  <a:lnTo>
                    <a:pt x="0" y="188"/>
                  </a:lnTo>
                  <a:lnTo>
                    <a:pt x="167" y="201"/>
                  </a:lnTo>
                  <a:lnTo>
                    <a:pt x="29" y="272"/>
                  </a:lnTo>
                  <a:lnTo>
                    <a:pt x="221" y="235"/>
                  </a:lnTo>
                  <a:lnTo>
                    <a:pt x="371" y="248"/>
                  </a:lnTo>
                  <a:lnTo>
                    <a:pt x="536" y="284"/>
                  </a:lnTo>
                  <a:lnTo>
                    <a:pt x="592" y="307"/>
                  </a:lnTo>
                  <a:lnTo>
                    <a:pt x="519" y="354"/>
                  </a:lnTo>
                  <a:lnTo>
                    <a:pt x="592" y="331"/>
                  </a:lnTo>
                  <a:lnTo>
                    <a:pt x="583" y="366"/>
                  </a:lnTo>
                  <a:lnTo>
                    <a:pt x="453" y="426"/>
                  </a:lnTo>
                  <a:lnTo>
                    <a:pt x="896" y="294"/>
                  </a:lnTo>
                  <a:lnTo>
                    <a:pt x="831" y="284"/>
                  </a:lnTo>
                  <a:lnTo>
                    <a:pt x="906" y="235"/>
                  </a:lnTo>
                  <a:lnTo>
                    <a:pt x="850" y="212"/>
                  </a:lnTo>
                  <a:lnTo>
                    <a:pt x="934" y="141"/>
                  </a:lnTo>
                  <a:lnTo>
                    <a:pt x="925" y="129"/>
                  </a:lnTo>
                  <a:lnTo>
                    <a:pt x="693" y="294"/>
                  </a:lnTo>
                  <a:lnTo>
                    <a:pt x="519" y="225"/>
                  </a:lnTo>
                  <a:lnTo>
                    <a:pt x="361" y="188"/>
                  </a:lnTo>
                  <a:lnTo>
                    <a:pt x="92" y="175"/>
                  </a:lnTo>
                  <a:lnTo>
                    <a:pt x="426" y="93"/>
                  </a:lnTo>
                  <a:lnTo>
                    <a:pt x="536" y="22"/>
                  </a:lnTo>
                  <a:lnTo>
                    <a:pt x="896" y="117"/>
                  </a:lnTo>
                  <a:lnTo>
                    <a:pt x="526" y="0"/>
                  </a:lnTo>
                  <a:lnTo>
                    <a:pt x="380" y="106"/>
                  </a:lnTo>
                  <a:lnTo>
                    <a:pt x="38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4080" y="1580"/>
              <a:ext cx="207" cy="48"/>
            </a:xfrm>
            <a:custGeom>
              <a:avLst/>
              <a:gdLst>
                <a:gd name="T0" fmla="*/ 0 w 415"/>
                <a:gd name="T1" fmla="*/ 0 h 95"/>
                <a:gd name="T2" fmla="*/ 146 w 415"/>
                <a:gd name="T3" fmla="*/ 0 h 95"/>
                <a:gd name="T4" fmla="*/ 239 w 415"/>
                <a:gd name="T5" fmla="*/ 23 h 95"/>
                <a:gd name="T6" fmla="*/ 324 w 415"/>
                <a:gd name="T7" fmla="*/ 60 h 95"/>
                <a:gd name="T8" fmla="*/ 415 w 415"/>
                <a:gd name="T9" fmla="*/ 82 h 95"/>
                <a:gd name="T10" fmla="*/ 341 w 415"/>
                <a:gd name="T11" fmla="*/ 82 h 95"/>
                <a:gd name="T12" fmla="*/ 296 w 415"/>
                <a:gd name="T13" fmla="*/ 95 h 95"/>
                <a:gd name="T14" fmla="*/ 45 w 415"/>
                <a:gd name="T15" fmla="*/ 47 h 95"/>
                <a:gd name="T16" fmla="*/ 83 w 415"/>
                <a:gd name="T17" fmla="*/ 10 h 95"/>
                <a:gd name="T18" fmla="*/ 0 w 415"/>
                <a:gd name="T19" fmla="*/ 0 h 95"/>
                <a:gd name="T20" fmla="*/ 0 w 415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95">
                  <a:moveTo>
                    <a:pt x="0" y="0"/>
                  </a:moveTo>
                  <a:lnTo>
                    <a:pt x="146" y="0"/>
                  </a:lnTo>
                  <a:lnTo>
                    <a:pt x="239" y="23"/>
                  </a:lnTo>
                  <a:lnTo>
                    <a:pt x="324" y="60"/>
                  </a:lnTo>
                  <a:lnTo>
                    <a:pt x="415" y="82"/>
                  </a:lnTo>
                  <a:lnTo>
                    <a:pt x="341" y="82"/>
                  </a:lnTo>
                  <a:lnTo>
                    <a:pt x="296" y="95"/>
                  </a:lnTo>
                  <a:lnTo>
                    <a:pt x="45" y="47"/>
                  </a:lnTo>
                  <a:lnTo>
                    <a:pt x="8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4066" y="1604"/>
              <a:ext cx="236" cy="77"/>
            </a:xfrm>
            <a:custGeom>
              <a:avLst/>
              <a:gdLst>
                <a:gd name="T0" fmla="*/ 0 w 472"/>
                <a:gd name="T1" fmla="*/ 0 h 154"/>
                <a:gd name="T2" fmla="*/ 185 w 472"/>
                <a:gd name="T3" fmla="*/ 84 h 154"/>
                <a:gd name="T4" fmla="*/ 472 w 472"/>
                <a:gd name="T5" fmla="*/ 143 h 154"/>
                <a:gd name="T6" fmla="*/ 425 w 472"/>
                <a:gd name="T7" fmla="*/ 154 h 154"/>
                <a:gd name="T8" fmla="*/ 148 w 472"/>
                <a:gd name="T9" fmla="*/ 95 h 154"/>
                <a:gd name="T10" fmla="*/ 0 w 472"/>
                <a:gd name="T11" fmla="*/ 0 h 154"/>
                <a:gd name="T12" fmla="*/ 0 w 472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154">
                  <a:moveTo>
                    <a:pt x="0" y="0"/>
                  </a:moveTo>
                  <a:lnTo>
                    <a:pt x="185" y="84"/>
                  </a:lnTo>
                  <a:lnTo>
                    <a:pt x="472" y="143"/>
                  </a:lnTo>
                  <a:lnTo>
                    <a:pt x="425" y="154"/>
                  </a:lnTo>
                  <a:lnTo>
                    <a:pt x="148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4089" y="1640"/>
              <a:ext cx="180" cy="106"/>
            </a:xfrm>
            <a:custGeom>
              <a:avLst/>
              <a:gdLst>
                <a:gd name="T0" fmla="*/ 0 w 361"/>
                <a:gd name="T1" fmla="*/ 0 h 214"/>
                <a:gd name="T2" fmla="*/ 19 w 361"/>
                <a:gd name="T3" fmla="*/ 105 h 214"/>
                <a:gd name="T4" fmla="*/ 28 w 361"/>
                <a:gd name="T5" fmla="*/ 165 h 214"/>
                <a:gd name="T6" fmla="*/ 176 w 361"/>
                <a:gd name="T7" fmla="*/ 118 h 214"/>
                <a:gd name="T8" fmla="*/ 361 w 361"/>
                <a:gd name="T9" fmla="*/ 94 h 214"/>
                <a:gd name="T10" fmla="*/ 260 w 361"/>
                <a:gd name="T11" fmla="*/ 142 h 214"/>
                <a:gd name="T12" fmla="*/ 232 w 361"/>
                <a:gd name="T13" fmla="*/ 214 h 214"/>
                <a:gd name="T14" fmla="*/ 84 w 361"/>
                <a:gd name="T15" fmla="*/ 165 h 214"/>
                <a:gd name="T16" fmla="*/ 0 w 361"/>
                <a:gd name="T17" fmla="*/ 201 h 214"/>
                <a:gd name="T18" fmla="*/ 0 w 361"/>
                <a:gd name="T19" fmla="*/ 0 h 214"/>
                <a:gd name="T20" fmla="*/ 0 w 361"/>
                <a:gd name="T2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14">
                  <a:moveTo>
                    <a:pt x="0" y="0"/>
                  </a:moveTo>
                  <a:lnTo>
                    <a:pt x="19" y="105"/>
                  </a:lnTo>
                  <a:lnTo>
                    <a:pt x="28" y="165"/>
                  </a:lnTo>
                  <a:lnTo>
                    <a:pt x="176" y="118"/>
                  </a:lnTo>
                  <a:lnTo>
                    <a:pt x="361" y="94"/>
                  </a:lnTo>
                  <a:lnTo>
                    <a:pt x="260" y="142"/>
                  </a:lnTo>
                  <a:lnTo>
                    <a:pt x="232" y="214"/>
                  </a:lnTo>
                  <a:lnTo>
                    <a:pt x="84" y="165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4334" y="1592"/>
              <a:ext cx="185" cy="160"/>
            </a:xfrm>
            <a:custGeom>
              <a:avLst/>
              <a:gdLst>
                <a:gd name="T0" fmla="*/ 18 w 370"/>
                <a:gd name="T1" fmla="*/ 154 h 320"/>
                <a:gd name="T2" fmla="*/ 157 w 370"/>
                <a:gd name="T3" fmla="*/ 167 h 320"/>
                <a:gd name="T4" fmla="*/ 277 w 370"/>
                <a:gd name="T5" fmla="*/ 214 h 320"/>
                <a:gd name="T6" fmla="*/ 313 w 370"/>
                <a:gd name="T7" fmla="*/ 261 h 320"/>
                <a:gd name="T8" fmla="*/ 370 w 370"/>
                <a:gd name="T9" fmla="*/ 0 h 320"/>
                <a:gd name="T10" fmla="*/ 323 w 370"/>
                <a:gd name="T11" fmla="*/ 286 h 320"/>
                <a:gd name="T12" fmla="*/ 277 w 370"/>
                <a:gd name="T13" fmla="*/ 225 h 320"/>
                <a:gd name="T14" fmla="*/ 138 w 370"/>
                <a:gd name="T15" fmla="*/ 286 h 320"/>
                <a:gd name="T16" fmla="*/ 277 w 370"/>
                <a:gd name="T17" fmla="*/ 273 h 320"/>
                <a:gd name="T18" fmla="*/ 128 w 370"/>
                <a:gd name="T19" fmla="*/ 320 h 320"/>
                <a:gd name="T20" fmla="*/ 82 w 370"/>
                <a:gd name="T21" fmla="*/ 286 h 320"/>
                <a:gd name="T22" fmla="*/ 220 w 370"/>
                <a:gd name="T23" fmla="*/ 214 h 320"/>
                <a:gd name="T24" fmla="*/ 56 w 370"/>
                <a:gd name="T25" fmla="*/ 238 h 320"/>
                <a:gd name="T26" fmla="*/ 0 w 370"/>
                <a:gd name="T27" fmla="*/ 167 h 320"/>
                <a:gd name="T28" fmla="*/ 18 w 370"/>
                <a:gd name="T29" fmla="*/ 154 h 320"/>
                <a:gd name="T30" fmla="*/ 18 w 370"/>
                <a:gd name="T31" fmla="*/ 15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320">
                  <a:moveTo>
                    <a:pt x="18" y="154"/>
                  </a:moveTo>
                  <a:lnTo>
                    <a:pt x="157" y="167"/>
                  </a:lnTo>
                  <a:lnTo>
                    <a:pt x="277" y="214"/>
                  </a:lnTo>
                  <a:lnTo>
                    <a:pt x="313" y="261"/>
                  </a:lnTo>
                  <a:lnTo>
                    <a:pt x="370" y="0"/>
                  </a:lnTo>
                  <a:lnTo>
                    <a:pt x="323" y="286"/>
                  </a:lnTo>
                  <a:lnTo>
                    <a:pt x="277" y="225"/>
                  </a:lnTo>
                  <a:lnTo>
                    <a:pt x="138" y="286"/>
                  </a:lnTo>
                  <a:lnTo>
                    <a:pt x="277" y="273"/>
                  </a:lnTo>
                  <a:lnTo>
                    <a:pt x="128" y="320"/>
                  </a:lnTo>
                  <a:lnTo>
                    <a:pt x="82" y="286"/>
                  </a:lnTo>
                  <a:lnTo>
                    <a:pt x="220" y="214"/>
                  </a:lnTo>
                  <a:lnTo>
                    <a:pt x="56" y="238"/>
                  </a:lnTo>
                  <a:lnTo>
                    <a:pt x="0" y="167"/>
                  </a:lnTo>
                  <a:lnTo>
                    <a:pt x="18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4302" y="1710"/>
              <a:ext cx="60" cy="36"/>
            </a:xfrm>
            <a:custGeom>
              <a:avLst/>
              <a:gdLst>
                <a:gd name="T0" fmla="*/ 7 w 120"/>
                <a:gd name="T1" fmla="*/ 35 h 72"/>
                <a:gd name="T2" fmla="*/ 120 w 120"/>
                <a:gd name="T3" fmla="*/ 0 h 72"/>
                <a:gd name="T4" fmla="*/ 0 w 120"/>
                <a:gd name="T5" fmla="*/ 72 h 72"/>
                <a:gd name="T6" fmla="*/ 7 w 120"/>
                <a:gd name="T7" fmla="*/ 35 h 72"/>
                <a:gd name="T8" fmla="*/ 7 w 12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2">
                  <a:moveTo>
                    <a:pt x="7" y="35"/>
                  </a:moveTo>
                  <a:lnTo>
                    <a:pt x="120" y="0"/>
                  </a:lnTo>
                  <a:lnTo>
                    <a:pt x="0" y="72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4329" y="1746"/>
              <a:ext cx="37" cy="12"/>
            </a:xfrm>
            <a:custGeom>
              <a:avLst/>
              <a:gdLst>
                <a:gd name="T0" fmla="*/ 0 w 73"/>
                <a:gd name="T1" fmla="*/ 23 h 23"/>
                <a:gd name="T2" fmla="*/ 66 w 73"/>
                <a:gd name="T3" fmla="*/ 0 h 23"/>
                <a:gd name="T4" fmla="*/ 73 w 73"/>
                <a:gd name="T5" fmla="*/ 23 h 23"/>
                <a:gd name="T6" fmla="*/ 0 w 73"/>
                <a:gd name="T7" fmla="*/ 23 h 23"/>
                <a:gd name="T8" fmla="*/ 0 w 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lnTo>
                    <a:pt x="66" y="0"/>
                  </a:lnTo>
                  <a:lnTo>
                    <a:pt x="73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4237" y="1686"/>
              <a:ext cx="65" cy="42"/>
            </a:xfrm>
            <a:custGeom>
              <a:avLst/>
              <a:gdLst>
                <a:gd name="T0" fmla="*/ 0 w 131"/>
                <a:gd name="T1" fmla="*/ 35 h 83"/>
                <a:gd name="T2" fmla="*/ 113 w 131"/>
                <a:gd name="T3" fmla="*/ 83 h 83"/>
                <a:gd name="T4" fmla="*/ 28 w 131"/>
                <a:gd name="T5" fmla="*/ 24 h 83"/>
                <a:gd name="T6" fmla="*/ 131 w 131"/>
                <a:gd name="T7" fmla="*/ 48 h 83"/>
                <a:gd name="T8" fmla="*/ 65 w 131"/>
                <a:gd name="T9" fmla="*/ 0 h 83"/>
                <a:gd name="T10" fmla="*/ 0 w 131"/>
                <a:gd name="T11" fmla="*/ 35 h 83"/>
                <a:gd name="T12" fmla="*/ 0 w 131"/>
                <a:gd name="T1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3">
                  <a:moveTo>
                    <a:pt x="0" y="35"/>
                  </a:moveTo>
                  <a:lnTo>
                    <a:pt x="113" y="83"/>
                  </a:lnTo>
                  <a:lnTo>
                    <a:pt x="28" y="24"/>
                  </a:lnTo>
                  <a:lnTo>
                    <a:pt x="131" y="48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4348" y="1567"/>
              <a:ext cx="216" cy="84"/>
            </a:xfrm>
            <a:custGeom>
              <a:avLst/>
              <a:gdLst>
                <a:gd name="T0" fmla="*/ 0 w 433"/>
                <a:gd name="T1" fmla="*/ 167 h 167"/>
                <a:gd name="T2" fmla="*/ 405 w 433"/>
                <a:gd name="T3" fmla="*/ 25 h 167"/>
                <a:gd name="T4" fmla="*/ 314 w 433"/>
                <a:gd name="T5" fmla="*/ 0 h 167"/>
                <a:gd name="T6" fmla="*/ 433 w 433"/>
                <a:gd name="T7" fmla="*/ 25 h 167"/>
                <a:gd name="T8" fmla="*/ 397 w 433"/>
                <a:gd name="T9" fmla="*/ 48 h 167"/>
                <a:gd name="T10" fmla="*/ 0 w 433"/>
                <a:gd name="T11" fmla="*/ 167 h 167"/>
                <a:gd name="T12" fmla="*/ 0 w 43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7">
                  <a:moveTo>
                    <a:pt x="0" y="167"/>
                  </a:moveTo>
                  <a:lnTo>
                    <a:pt x="405" y="25"/>
                  </a:lnTo>
                  <a:lnTo>
                    <a:pt x="314" y="0"/>
                  </a:lnTo>
                  <a:lnTo>
                    <a:pt x="433" y="25"/>
                  </a:lnTo>
                  <a:lnTo>
                    <a:pt x="397" y="48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4029" y="1669"/>
              <a:ext cx="60" cy="65"/>
            </a:xfrm>
            <a:custGeom>
              <a:avLst/>
              <a:gdLst>
                <a:gd name="T0" fmla="*/ 45 w 118"/>
                <a:gd name="T1" fmla="*/ 0 h 132"/>
                <a:gd name="T2" fmla="*/ 110 w 118"/>
                <a:gd name="T3" fmla="*/ 36 h 132"/>
                <a:gd name="T4" fmla="*/ 110 w 118"/>
                <a:gd name="T5" fmla="*/ 132 h 132"/>
                <a:gd name="T6" fmla="*/ 10 w 118"/>
                <a:gd name="T7" fmla="*/ 84 h 132"/>
                <a:gd name="T8" fmla="*/ 92 w 118"/>
                <a:gd name="T9" fmla="*/ 107 h 132"/>
                <a:gd name="T10" fmla="*/ 0 w 118"/>
                <a:gd name="T11" fmla="*/ 36 h 132"/>
                <a:gd name="T12" fmla="*/ 118 w 118"/>
                <a:gd name="T13" fmla="*/ 71 h 132"/>
                <a:gd name="T14" fmla="*/ 45 w 118"/>
                <a:gd name="T15" fmla="*/ 0 h 132"/>
                <a:gd name="T16" fmla="*/ 45 w 118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32">
                  <a:moveTo>
                    <a:pt x="45" y="0"/>
                  </a:moveTo>
                  <a:lnTo>
                    <a:pt x="110" y="36"/>
                  </a:lnTo>
                  <a:lnTo>
                    <a:pt x="110" y="132"/>
                  </a:lnTo>
                  <a:lnTo>
                    <a:pt x="10" y="84"/>
                  </a:lnTo>
                  <a:lnTo>
                    <a:pt x="92" y="107"/>
                  </a:lnTo>
                  <a:lnTo>
                    <a:pt x="0" y="36"/>
                  </a:lnTo>
                  <a:lnTo>
                    <a:pt x="118" y="7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57"/>
            <p:cNvSpPr>
              <a:spLocks/>
            </p:cNvSpPr>
            <p:nvPr/>
          </p:nvSpPr>
          <p:spPr bwMode="auto">
            <a:xfrm>
              <a:off x="4075" y="1746"/>
              <a:ext cx="143" cy="54"/>
            </a:xfrm>
            <a:custGeom>
              <a:avLst/>
              <a:gdLst>
                <a:gd name="T0" fmla="*/ 73 w 286"/>
                <a:gd name="T1" fmla="*/ 0 h 106"/>
                <a:gd name="T2" fmla="*/ 286 w 286"/>
                <a:gd name="T3" fmla="*/ 59 h 106"/>
                <a:gd name="T4" fmla="*/ 9 w 286"/>
                <a:gd name="T5" fmla="*/ 10 h 106"/>
                <a:gd name="T6" fmla="*/ 166 w 286"/>
                <a:gd name="T7" fmla="*/ 82 h 106"/>
                <a:gd name="T8" fmla="*/ 73 w 286"/>
                <a:gd name="T9" fmla="*/ 106 h 106"/>
                <a:gd name="T10" fmla="*/ 18 w 286"/>
                <a:gd name="T11" fmla="*/ 82 h 106"/>
                <a:gd name="T12" fmla="*/ 0 w 286"/>
                <a:gd name="T13" fmla="*/ 0 h 106"/>
                <a:gd name="T14" fmla="*/ 73 w 286"/>
                <a:gd name="T15" fmla="*/ 0 h 106"/>
                <a:gd name="T16" fmla="*/ 73 w 286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106">
                  <a:moveTo>
                    <a:pt x="73" y="0"/>
                  </a:moveTo>
                  <a:lnTo>
                    <a:pt x="286" y="59"/>
                  </a:lnTo>
                  <a:lnTo>
                    <a:pt x="9" y="10"/>
                  </a:lnTo>
                  <a:lnTo>
                    <a:pt x="166" y="82"/>
                  </a:lnTo>
                  <a:lnTo>
                    <a:pt x="73" y="106"/>
                  </a:lnTo>
                  <a:lnTo>
                    <a:pt x="18" y="82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4259" y="1336"/>
              <a:ext cx="19" cy="166"/>
            </a:xfrm>
            <a:custGeom>
              <a:avLst/>
              <a:gdLst>
                <a:gd name="T0" fmla="*/ 0 w 38"/>
                <a:gd name="T1" fmla="*/ 333 h 333"/>
                <a:gd name="T2" fmla="*/ 10 w 38"/>
                <a:gd name="T3" fmla="*/ 0 h 333"/>
                <a:gd name="T4" fmla="*/ 38 w 38"/>
                <a:gd name="T5" fmla="*/ 333 h 333"/>
                <a:gd name="T6" fmla="*/ 0 w 38"/>
                <a:gd name="T7" fmla="*/ 333 h 333"/>
                <a:gd name="T8" fmla="*/ 0 w 38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3">
                  <a:moveTo>
                    <a:pt x="0" y="333"/>
                  </a:moveTo>
                  <a:lnTo>
                    <a:pt x="10" y="0"/>
                  </a:lnTo>
                  <a:lnTo>
                    <a:pt x="38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59"/>
            <p:cNvSpPr>
              <a:spLocks/>
            </p:cNvSpPr>
            <p:nvPr/>
          </p:nvSpPr>
          <p:spPr bwMode="auto">
            <a:xfrm>
              <a:off x="4676" y="1431"/>
              <a:ext cx="23" cy="24"/>
            </a:xfrm>
            <a:custGeom>
              <a:avLst/>
              <a:gdLst>
                <a:gd name="T0" fmla="*/ 0 w 47"/>
                <a:gd name="T1" fmla="*/ 35 h 47"/>
                <a:gd name="T2" fmla="*/ 37 w 47"/>
                <a:gd name="T3" fmla="*/ 47 h 47"/>
                <a:gd name="T4" fmla="*/ 47 w 47"/>
                <a:gd name="T5" fmla="*/ 0 h 47"/>
                <a:gd name="T6" fmla="*/ 18 w 47"/>
                <a:gd name="T7" fmla="*/ 0 h 47"/>
                <a:gd name="T8" fmla="*/ 0 w 47"/>
                <a:gd name="T9" fmla="*/ 13 h 47"/>
                <a:gd name="T10" fmla="*/ 28 w 47"/>
                <a:gd name="T11" fmla="*/ 13 h 47"/>
                <a:gd name="T12" fmla="*/ 9 w 47"/>
                <a:gd name="T13" fmla="*/ 24 h 47"/>
                <a:gd name="T14" fmla="*/ 0 w 47"/>
                <a:gd name="T15" fmla="*/ 35 h 47"/>
                <a:gd name="T16" fmla="*/ 0 w 47"/>
                <a:gd name="T17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35"/>
                  </a:moveTo>
                  <a:lnTo>
                    <a:pt x="37" y="47"/>
                  </a:lnTo>
                  <a:lnTo>
                    <a:pt x="47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9" y="24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60"/>
            <p:cNvSpPr>
              <a:spLocks/>
            </p:cNvSpPr>
            <p:nvPr/>
          </p:nvSpPr>
          <p:spPr bwMode="auto">
            <a:xfrm>
              <a:off x="4662" y="1361"/>
              <a:ext cx="46" cy="47"/>
            </a:xfrm>
            <a:custGeom>
              <a:avLst/>
              <a:gdLst>
                <a:gd name="T0" fmla="*/ 0 w 93"/>
                <a:gd name="T1" fmla="*/ 10 h 95"/>
                <a:gd name="T2" fmla="*/ 46 w 93"/>
                <a:gd name="T3" fmla="*/ 0 h 95"/>
                <a:gd name="T4" fmla="*/ 84 w 93"/>
                <a:gd name="T5" fmla="*/ 10 h 95"/>
                <a:gd name="T6" fmla="*/ 93 w 93"/>
                <a:gd name="T7" fmla="*/ 34 h 95"/>
                <a:gd name="T8" fmla="*/ 65 w 93"/>
                <a:gd name="T9" fmla="*/ 83 h 95"/>
                <a:gd name="T10" fmla="*/ 28 w 93"/>
                <a:gd name="T11" fmla="*/ 95 h 95"/>
                <a:gd name="T12" fmla="*/ 9 w 93"/>
                <a:gd name="T13" fmla="*/ 70 h 95"/>
                <a:gd name="T14" fmla="*/ 0 w 93"/>
                <a:gd name="T15" fmla="*/ 47 h 95"/>
                <a:gd name="T16" fmla="*/ 19 w 93"/>
                <a:gd name="T17" fmla="*/ 58 h 95"/>
                <a:gd name="T18" fmla="*/ 46 w 93"/>
                <a:gd name="T19" fmla="*/ 58 h 95"/>
                <a:gd name="T20" fmla="*/ 65 w 93"/>
                <a:gd name="T21" fmla="*/ 34 h 95"/>
                <a:gd name="T22" fmla="*/ 56 w 93"/>
                <a:gd name="T23" fmla="*/ 10 h 95"/>
                <a:gd name="T24" fmla="*/ 28 w 93"/>
                <a:gd name="T25" fmla="*/ 10 h 95"/>
                <a:gd name="T26" fmla="*/ 0 w 93"/>
                <a:gd name="T27" fmla="*/ 10 h 95"/>
                <a:gd name="T28" fmla="*/ 0 w 93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5">
                  <a:moveTo>
                    <a:pt x="0" y="10"/>
                  </a:moveTo>
                  <a:lnTo>
                    <a:pt x="46" y="0"/>
                  </a:lnTo>
                  <a:lnTo>
                    <a:pt x="84" y="10"/>
                  </a:lnTo>
                  <a:lnTo>
                    <a:pt x="93" y="34"/>
                  </a:lnTo>
                  <a:lnTo>
                    <a:pt x="65" y="83"/>
                  </a:lnTo>
                  <a:lnTo>
                    <a:pt x="28" y="95"/>
                  </a:lnTo>
                  <a:lnTo>
                    <a:pt x="9" y="70"/>
                  </a:lnTo>
                  <a:lnTo>
                    <a:pt x="0" y="47"/>
                  </a:lnTo>
                  <a:lnTo>
                    <a:pt x="19" y="58"/>
                  </a:lnTo>
                  <a:lnTo>
                    <a:pt x="46" y="58"/>
                  </a:lnTo>
                  <a:lnTo>
                    <a:pt x="65" y="34"/>
                  </a:lnTo>
                  <a:lnTo>
                    <a:pt x="56" y="10"/>
                  </a:lnTo>
                  <a:lnTo>
                    <a:pt x="2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61"/>
            <p:cNvSpPr>
              <a:spLocks/>
            </p:cNvSpPr>
            <p:nvPr/>
          </p:nvSpPr>
          <p:spPr bwMode="auto">
            <a:xfrm>
              <a:off x="4657" y="1271"/>
              <a:ext cx="60" cy="60"/>
            </a:xfrm>
            <a:custGeom>
              <a:avLst/>
              <a:gdLst>
                <a:gd name="T0" fmla="*/ 10 w 122"/>
                <a:gd name="T1" fmla="*/ 35 h 120"/>
                <a:gd name="T2" fmla="*/ 56 w 122"/>
                <a:gd name="T3" fmla="*/ 0 h 120"/>
                <a:gd name="T4" fmla="*/ 103 w 122"/>
                <a:gd name="T5" fmla="*/ 11 h 120"/>
                <a:gd name="T6" fmla="*/ 122 w 122"/>
                <a:gd name="T7" fmla="*/ 35 h 120"/>
                <a:gd name="T8" fmla="*/ 103 w 122"/>
                <a:gd name="T9" fmla="*/ 70 h 120"/>
                <a:gd name="T10" fmla="*/ 103 w 122"/>
                <a:gd name="T11" fmla="*/ 96 h 120"/>
                <a:gd name="T12" fmla="*/ 56 w 122"/>
                <a:gd name="T13" fmla="*/ 120 h 120"/>
                <a:gd name="T14" fmla="*/ 10 w 122"/>
                <a:gd name="T15" fmla="*/ 107 h 120"/>
                <a:gd name="T16" fmla="*/ 0 w 122"/>
                <a:gd name="T17" fmla="*/ 70 h 120"/>
                <a:gd name="T18" fmla="*/ 29 w 122"/>
                <a:gd name="T19" fmla="*/ 70 h 120"/>
                <a:gd name="T20" fmla="*/ 66 w 122"/>
                <a:gd name="T21" fmla="*/ 83 h 120"/>
                <a:gd name="T22" fmla="*/ 94 w 122"/>
                <a:gd name="T23" fmla="*/ 60 h 120"/>
                <a:gd name="T24" fmla="*/ 94 w 122"/>
                <a:gd name="T25" fmla="*/ 24 h 120"/>
                <a:gd name="T26" fmla="*/ 38 w 122"/>
                <a:gd name="T27" fmla="*/ 24 h 120"/>
                <a:gd name="T28" fmla="*/ 19 w 122"/>
                <a:gd name="T29" fmla="*/ 35 h 120"/>
                <a:gd name="T30" fmla="*/ 10 w 122"/>
                <a:gd name="T31" fmla="*/ 35 h 120"/>
                <a:gd name="T32" fmla="*/ 10 w 122"/>
                <a:gd name="T33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0">
                  <a:moveTo>
                    <a:pt x="10" y="35"/>
                  </a:moveTo>
                  <a:lnTo>
                    <a:pt x="56" y="0"/>
                  </a:lnTo>
                  <a:lnTo>
                    <a:pt x="103" y="11"/>
                  </a:lnTo>
                  <a:lnTo>
                    <a:pt x="122" y="35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56" y="120"/>
                  </a:lnTo>
                  <a:lnTo>
                    <a:pt x="10" y="107"/>
                  </a:lnTo>
                  <a:lnTo>
                    <a:pt x="0" y="70"/>
                  </a:lnTo>
                  <a:lnTo>
                    <a:pt x="29" y="70"/>
                  </a:lnTo>
                  <a:lnTo>
                    <a:pt x="66" y="83"/>
                  </a:lnTo>
                  <a:lnTo>
                    <a:pt x="94" y="60"/>
                  </a:lnTo>
                  <a:lnTo>
                    <a:pt x="94" y="24"/>
                  </a:lnTo>
                  <a:lnTo>
                    <a:pt x="38" y="24"/>
                  </a:lnTo>
                  <a:lnTo>
                    <a:pt x="19" y="35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62"/>
            <p:cNvSpPr>
              <a:spLocks/>
            </p:cNvSpPr>
            <p:nvPr/>
          </p:nvSpPr>
          <p:spPr bwMode="auto">
            <a:xfrm>
              <a:off x="4458" y="891"/>
              <a:ext cx="481" cy="380"/>
            </a:xfrm>
            <a:custGeom>
              <a:avLst/>
              <a:gdLst>
                <a:gd name="T0" fmla="*/ 195 w 961"/>
                <a:gd name="T1" fmla="*/ 738 h 761"/>
                <a:gd name="T2" fmla="*/ 426 w 961"/>
                <a:gd name="T3" fmla="*/ 714 h 761"/>
                <a:gd name="T4" fmla="*/ 657 w 961"/>
                <a:gd name="T5" fmla="*/ 678 h 761"/>
                <a:gd name="T6" fmla="*/ 851 w 961"/>
                <a:gd name="T7" fmla="*/ 690 h 761"/>
                <a:gd name="T8" fmla="*/ 879 w 961"/>
                <a:gd name="T9" fmla="*/ 571 h 761"/>
                <a:gd name="T10" fmla="*/ 879 w 961"/>
                <a:gd name="T11" fmla="*/ 439 h 761"/>
                <a:gd name="T12" fmla="*/ 879 w 961"/>
                <a:gd name="T13" fmla="*/ 286 h 761"/>
                <a:gd name="T14" fmla="*/ 879 w 961"/>
                <a:gd name="T15" fmla="*/ 84 h 761"/>
                <a:gd name="T16" fmla="*/ 740 w 961"/>
                <a:gd name="T17" fmla="*/ 60 h 761"/>
                <a:gd name="T18" fmla="*/ 574 w 961"/>
                <a:gd name="T19" fmla="*/ 60 h 761"/>
                <a:gd name="T20" fmla="*/ 380 w 961"/>
                <a:gd name="T21" fmla="*/ 60 h 761"/>
                <a:gd name="T22" fmla="*/ 232 w 961"/>
                <a:gd name="T23" fmla="*/ 107 h 761"/>
                <a:gd name="T24" fmla="*/ 103 w 961"/>
                <a:gd name="T25" fmla="*/ 143 h 761"/>
                <a:gd name="T26" fmla="*/ 19 w 961"/>
                <a:gd name="T27" fmla="*/ 322 h 761"/>
                <a:gd name="T28" fmla="*/ 65 w 961"/>
                <a:gd name="T29" fmla="*/ 548 h 761"/>
                <a:gd name="T30" fmla="*/ 47 w 961"/>
                <a:gd name="T31" fmla="*/ 666 h 761"/>
                <a:gd name="T32" fmla="*/ 38 w 961"/>
                <a:gd name="T33" fmla="*/ 584 h 761"/>
                <a:gd name="T34" fmla="*/ 19 w 961"/>
                <a:gd name="T35" fmla="*/ 429 h 761"/>
                <a:gd name="T36" fmla="*/ 47 w 961"/>
                <a:gd name="T37" fmla="*/ 251 h 761"/>
                <a:gd name="T38" fmla="*/ 139 w 961"/>
                <a:gd name="T39" fmla="*/ 96 h 761"/>
                <a:gd name="T40" fmla="*/ 223 w 961"/>
                <a:gd name="T41" fmla="*/ 96 h 761"/>
                <a:gd name="T42" fmla="*/ 352 w 961"/>
                <a:gd name="T43" fmla="*/ 37 h 761"/>
                <a:gd name="T44" fmla="*/ 583 w 961"/>
                <a:gd name="T45" fmla="*/ 37 h 761"/>
                <a:gd name="T46" fmla="*/ 767 w 961"/>
                <a:gd name="T47" fmla="*/ 37 h 761"/>
                <a:gd name="T48" fmla="*/ 906 w 961"/>
                <a:gd name="T49" fmla="*/ 72 h 761"/>
                <a:gd name="T50" fmla="*/ 897 w 961"/>
                <a:gd name="T51" fmla="*/ 119 h 761"/>
                <a:gd name="T52" fmla="*/ 906 w 961"/>
                <a:gd name="T53" fmla="*/ 452 h 761"/>
                <a:gd name="T54" fmla="*/ 944 w 961"/>
                <a:gd name="T55" fmla="*/ 535 h 761"/>
                <a:gd name="T56" fmla="*/ 934 w 961"/>
                <a:gd name="T57" fmla="*/ 608 h 761"/>
                <a:gd name="T58" fmla="*/ 851 w 961"/>
                <a:gd name="T59" fmla="*/ 725 h 761"/>
                <a:gd name="T60" fmla="*/ 684 w 961"/>
                <a:gd name="T61" fmla="*/ 714 h 761"/>
                <a:gd name="T62" fmla="*/ 601 w 961"/>
                <a:gd name="T63" fmla="*/ 714 h 761"/>
                <a:gd name="T64" fmla="*/ 528 w 961"/>
                <a:gd name="T65" fmla="*/ 749 h 761"/>
                <a:gd name="T66" fmla="*/ 343 w 961"/>
                <a:gd name="T67" fmla="*/ 725 h 761"/>
                <a:gd name="T68" fmla="*/ 242 w 961"/>
                <a:gd name="T69" fmla="*/ 749 h 761"/>
                <a:gd name="T70" fmla="*/ 130 w 961"/>
                <a:gd name="T71" fmla="*/ 738 h 761"/>
                <a:gd name="T72" fmla="*/ 57 w 961"/>
                <a:gd name="T73" fmla="*/ 69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1" h="761">
                  <a:moveTo>
                    <a:pt x="57" y="690"/>
                  </a:moveTo>
                  <a:lnTo>
                    <a:pt x="195" y="738"/>
                  </a:lnTo>
                  <a:lnTo>
                    <a:pt x="305" y="702"/>
                  </a:lnTo>
                  <a:lnTo>
                    <a:pt x="426" y="714"/>
                  </a:lnTo>
                  <a:lnTo>
                    <a:pt x="547" y="725"/>
                  </a:lnTo>
                  <a:lnTo>
                    <a:pt x="657" y="678"/>
                  </a:lnTo>
                  <a:lnTo>
                    <a:pt x="786" y="690"/>
                  </a:lnTo>
                  <a:lnTo>
                    <a:pt x="851" y="690"/>
                  </a:lnTo>
                  <a:lnTo>
                    <a:pt x="869" y="619"/>
                  </a:lnTo>
                  <a:lnTo>
                    <a:pt x="879" y="571"/>
                  </a:lnTo>
                  <a:lnTo>
                    <a:pt x="925" y="499"/>
                  </a:lnTo>
                  <a:lnTo>
                    <a:pt x="879" y="439"/>
                  </a:lnTo>
                  <a:lnTo>
                    <a:pt x="888" y="346"/>
                  </a:lnTo>
                  <a:lnTo>
                    <a:pt x="879" y="286"/>
                  </a:lnTo>
                  <a:lnTo>
                    <a:pt x="859" y="179"/>
                  </a:lnTo>
                  <a:lnTo>
                    <a:pt x="879" y="84"/>
                  </a:lnTo>
                  <a:lnTo>
                    <a:pt x="824" y="48"/>
                  </a:lnTo>
                  <a:lnTo>
                    <a:pt x="740" y="60"/>
                  </a:lnTo>
                  <a:lnTo>
                    <a:pt x="676" y="37"/>
                  </a:lnTo>
                  <a:lnTo>
                    <a:pt x="574" y="60"/>
                  </a:lnTo>
                  <a:lnTo>
                    <a:pt x="453" y="60"/>
                  </a:lnTo>
                  <a:lnTo>
                    <a:pt x="380" y="60"/>
                  </a:lnTo>
                  <a:lnTo>
                    <a:pt x="297" y="48"/>
                  </a:lnTo>
                  <a:lnTo>
                    <a:pt x="232" y="107"/>
                  </a:lnTo>
                  <a:lnTo>
                    <a:pt x="167" y="107"/>
                  </a:lnTo>
                  <a:lnTo>
                    <a:pt x="103" y="143"/>
                  </a:lnTo>
                  <a:lnTo>
                    <a:pt x="57" y="275"/>
                  </a:lnTo>
                  <a:lnTo>
                    <a:pt x="19" y="322"/>
                  </a:lnTo>
                  <a:lnTo>
                    <a:pt x="29" y="429"/>
                  </a:lnTo>
                  <a:lnTo>
                    <a:pt x="65" y="548"/>
                  </a:lnTo>
                  <a:lnTo>
                    <a:pt x="57" y="619"/>
                  </a:lnTo>
                  <a:lnTo>
                    <a:pt x="47" y="666"/>
                  </a:lnTo>
                  <a:lnTo>
                    <a:pt x="29" y="654"/>
                  </a:lnTo>
                  <a:lnTo>
                    <a:pt x="38" y="584"/>
                  </a:lnTo>
                  <a:lnTo>
                    <a:pt x="19" y="465"/>
                  </a:lnTo>
                  <a:lnTo>
                    <a:pt x="19" y="429"/>
                  </a:lnTo>
                  <a:lnTo>
                    <a:pt x="0" y="322"/>
                  </a:lnTo>
                  <a:lnTo>
                    <a:pt x="47" y="251"/>
                  </a:lnTo>
                  <a:lnTo>
                    <a:pt x="57" y="156"/>
                  </a:lnTo>
                  <a:lnTo>
                    <a:pt x="139" y="96"/>
                  </a:lnTo>
                  <a:lnTo>
                    <a:pt x="205" y="84"/>
                  </a:lnTo>
                  <a:lnTo>
                    <a:pt x="223" y="96"/>
                  </a:lnTo>
                  <a:lnTo>
                    <a:pt x="287" y="37"/>
                  </a:lnTo>
                  <a:lnTo>
                    <a:pt x="352" y="37"/>
                  </a:lnTo>
                  <a:lnTo>
                    <a:pt x="390" y="48"/>
                  </a:lnTo>
                  <a:lnTo>
                    <a:pt x="583" y="37"/>
                  </a:lnTo>
                  <a:lnTo>
                    <a:pt x="684" y="0"/>
                  </a:lnTo>
                  <a:lnTo>
                    <a:pt x="767" y="37"/>
                  </a:lnTo>
                  <a:lnTo>
                    <a:pt x="851" y="26"/>
                  </a:lnTo>
                  <a:lnTo>
                    <a:pt x="906" y="72"/>
                  </a:lnTo>
                  <a:lnTo>
                    <a:pt x="906" y="96"/>
                  </a:lnTo>
                  <a:lnTo>
                    <a:pt x="897" y="119"/>
                  </a:lnTo>
                  <a:lnTo>
                    <a:pt x="906" y="227"/>
                  </a:lnTo>
                  <a:lnTo>
                    <a:pt x="906" y="452"/>
                  </a:lnTo>
                  <a:lnTo>
                    <a:pt x="953" y="511"/>
                  </a:lnTo>
                  <a:lnTo>
                    <a:pt x="944" y="535"/>
                  </a:lnTo>
                  <a:lnTo>
                    <a:pt x="961" y="571"/>
                  </a:lnTo>
                  <a:lnTo>
                    <a:pt x="934" y="608"/>
                  </a:lnTo>
                  <a:lnTo>
                    <a:pt x="897" y="690"/>
                  </a:lnTo>
                  <a:lnTo>
                    <a:pt x="851" y="725"/>
                  </a:lnTo>
                  <a:lnTo>
                    <a:pt x="806" y="725"/>
                  </a:lnTo>
                  <a:lnTo>
                    <a:pt x="684" y="714"/>
                  </a:lnTo>
                  <a:lnTo>
                    <a:pt x="676" y="702"/>
                  </a:lnTo>
                  <a:lnTo>
                    <a:pt x="601" y="714"/>
                  </a:lnTo>
                  <a:lnTo>
                    <a:pt x="611" y="725"/>
                  </a:lnTo>
                  <a:lnTo>
                    <a:pt x="528" y="749"/>
                  </a:lnTo>
                  <a:lnTo>
                    <a:pt x="426" y="738"/>
                  </a:lnTo>
                  <a:lnTo>
                    <a:pt x="343" y="725"/>
                  </a:lnTo>
                  <a:lnTo>
                    <a:pt x="324" y="725"/>
                  </a:lnTo>
                  <a:lnTo>
                    <a:pt x="242" y="749"/>
                  </a:lnTo>
                  <a:lnTo>
                    <a:pt x="167" y="761"/>
                  </a:lnTo>
                  <a:lnTo>
                    <a:pt x="130" y="738"/>
                  </a:lnTo>
                  <a:lnTo>
                    <a:pt x="57" y="690"/>
                  </a:lnTo>
                  <a:lnTo>
                    <a:pt x="57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4463" y="1740"/>
              <a:ext cx="79" cy="36"/>
            </a:xfrm>
            <a:custGeom>
              <a:avLst/>
              <a:gdLst>
                <a:gd name="T0" fmla="*/ 0 w 157"/>
                <a:gd name="T1" fmla="*/ 47 h 72"/>
                <a:gd name="T2" fmla="*/ 157 w 157"/>
                <a:gd name="T3" fmla="*/ 72 h 72"/>
                <a:gd name="T4" fmla="*/ 147 w 157"/>
                <a:gd name="T5" fmla="*/ 23 h 72"/>
                <a:gd name="T6" fmla="*/ 0 w 157"/>
                <a:gd name="T7" fmla="*/ 0 h 72"/>
                <a:gd name="T8" fmla="*/ 0 w 157"/>
                <a:gd name="T9" fmla="*/ 47 h 72"/>
                <a:gd name="T10" fmla="*/ 0 w 157"/>
                <a:gd name="T11" fmla="*/ 4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2">
                  <a:moveTo>
                    <a:pt x="0" y="47"/>
                  </a:moveTo>
                  <a:lnTo>
                    <a:pt x="157" y="72"/>
                  </a:lnTo>
                  <a:lnTo>
                    <a:pt x="147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4398" y="1930"/>
              <a:ext cx="379" cy="131"/>
            </a:xfrm>
            <a:custGeom>
              <a:avLst/>
              <a:gdLst>
                <a:gd name="T0" fmla="*/ 10 w 759"/>
                <a:gd name="T1" fmla="*/ 25 h 262"/>
                <a:gd name="T2" fmla="*/ 759 w 759"/>
                <a:gd name="T3" fmla="*/ 262 h 262"/>
                <a:gd name="T4" fmla="*/ 0 w 759"/>
                <a:gd name="T5" fmla="*/ 0 h 262"/>
                <a:gd name="T6" fmla="*/ 10 w 759"/>
                <a:gd name="T7" fmla="*/ 25 h 262"/>
                <a:gd name="T8" fmla="*/ 10 w 759"/>
                <a:gd name="T9" fmla="*/ 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262">
                  <a:moveTo>
                    <a:pt x="10" y="25"/>
                  </a:moveTo>
                  <a:lnTo>
                    <a:pt x="759" y="262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5" name="Obdélník 94">
            <a:extLst>
              <a:ext uri="{FF2B5EF4-FFF2-40B4-BE49-F238E27FC236}">
                <a16:creationId xmlns:a16="http://schemas.microsoft.com/office/drawing/2014/main" id="{0FC464D3-49A9-4CC1-BF0F-3CDE51F76945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19DC5E-7170-4E97-BFF2-4BDFDBDC1F2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E91C64-2BAD-4FFC-848A-BDEE58943E36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Rectangle 10">
            <a:extLst>
              <a:ext uri="{FF2B5EF4-FFF2-40B4-BE49-F238E27FC236}">
                <a16:creationId xmlns:a16="http://schemas.microsoft.com/office/drawing/2014/main" id="{2B889284-B687-4243-8A43-45853BCBB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99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832E82-8C0A-45F1-AFB6-24D57C126E4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17AF7064-1021-4978-A797-EE09EED37416}"/>
              </a:ext>
            </a:extLst>
          </p:cNvPr>
          <p:cNvSpPr txBox="1"/>
          <p:nvPr/>
        </p:nvSpPr>
        <p:spPr>
          <a:xfrm>
            <a:off x="2369240" y="30394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48B4214A-1FB4-4F27-8D53-3B53B5C69155}"/>
              </a:ext>
            </a:extLst>
          </p:cNvPr>
          <p:cNvSpPr txBox="1"/>
          <p:nvPr/>
        </p:nvSpPr>
        <p:spPr>
          <a:xfrm>
            <a:off x="2307849" y="414907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/-16</a:t>
            </a:r>
          </a:p>
        </p:txBody>
      </p:sp>
      <p:sp>
        <p:nvSpPr>
          <p:cNvPr id="102" name="Obdélník 101">
            <a:extLst>
              <a:ext uri="{FF2B5EF4-FFF2-40B4-BE49-F238E27FC236}">
                <a16:creationId xmlns:a16="http://schemas.microsoft.com/office/drawing/2014/main" id="{575C7810-CD49-4197-9E78-2AC926514415}"/>
              </a:ext>
            </a:extLst>
          </p:cNvPr>
          <p:cNvSpPr/>
          <p:nvPr/>
        </p:nvSpPr>
        <p:spPr>
          <a:xfrm>
            <a:off x="659217" y="2200940"/>
            <a:ext cx="49973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: doprava 102">
            <a:extLst>
              <a:ext uri="{FF2B5EF4-FFF2-40B4-BE49-F238E27FC236}">
                <a16:creationId xmlns:a16="http://schemas.microsoft.com/office/drawing/2014/main" id="{101FEBA6-B79C-40E3-B81E-9EDBE8F9D888}"/>
              </a:ext>
            </a:extLst>
          </p:cNvPr>
          <p:cNvSpPr/>
          <p:nvPr/>
        </p:nvSpPr>
        <p:spPr>
          <a:xfrm>
            <a:off x="179512" y="2312896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923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E06E3361-10D4-4DCF-AF59-D3D1E861957E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36B14-89A4-409C-8C24-264D20DE7005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ED863F-641E-4791-A477-154F366A5CEC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CF08AE1C-B41C-4B80-A97D-444563D8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6DFE43-328B-46AB-88BB-523BDD9069E4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5273088-0809-41D3-8157-67C7B385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20687"/>
            <a:ext cx="9001000" cy="10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28) Jirka s Adamem sbírají kartičky fotbalistů. Jirka říká: „když mi dáš 8 kartiček, budeme mít stejně“. Adam mu na to odpovídá: „Když dáš 3 kartičky ty mě, budu mít dvojnásobek než ty“. Kolik kartiček chlapci dohromady mají?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F4213C42-495C-4779-BB24-5CF3A43A6D3B}"/>
              </a:ext>
            </a:extLst>
          </p:cNvPr>
          <p:cNvSpPr txBox="1"/>
          <p:nvPr/>
        </p:nvSpPr>
        <p:spPr>
          <a:xfrm>
            <a:off x="395536" y="255413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+ 8  = y - 8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DE34296B-8185-4F04-9B04-A1C99BDA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72103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Jirka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Adam … 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64CD9CF-35CF-4CD1-8B50-FB524CD644F9}"/>
              </a:ext>
            </a:extLst>
          </p:cNvPr>
          <p:cNvSpPr txBox="1"/>
          <p:nvPr/>
        </p:nvSpPr>
        <p:spPr>
          <a:xfrm>
            <a:off x="383462" y="3055904"/>
            <a:ext cx="23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2.(x - 3) = y + 3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21FA189A-5625-4AA3-9896-38B33F78FD55}"/>
              </a:ext>
            </a:extLst>
          </p:cNvPr>
          <p:cNvCxnSpPr/>
          <p:nvPr/>
        </p:nvCxnSpPr>
        <p:spPr>
          <a:xfrm flipH="1">
            <a:off x="323528" y="355175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DAF961CC-AE50-4113-99F1-86F7BA760938}"/>
              </a:ext>
            </a:extLst>
          </p:cNvPr>
          <p:cNvCxnSpPr/>
          <p:nvPr/>
        </p:nvCxnSpPr>
        <p:spPr>
          <a:xfrm flipH="1">
            <a:off x="323528" y="24981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">
            <a:extLst>
              <a:ext uri="{FF2B5EF4-FFF2-40B4-BE49-F238E27FC236}">
                <a16:creationId xmlns:a16="http://schemas.microsoft.com/office/drawing/2014/main" id="{5BF842F1-8B62-49C0-AF07-1DF290EC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1" y="1672103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C1AB7EE-4D04-4709-B513-4482FA2420B0}"/>
              </a:ext>
            </a:extLst>
          </p:cNvPr>
          <p:cNvSpPr txBox="1"/>
          <p:nvPr/>
        </p:nvSpPr>
        <p:spPr>
          <a:xfrm>
            <a:off x="611560" y="6298119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x = 25 </a:t>
            </a:r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183DBCEB-12C5-4544-ACE9-254D2D7FF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21" y="4189911"/>
            <a:ext cx="4303953" cy="1738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25 + 8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41 - 8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2.(25 - 3)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41 + 3 =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3EF6EC2D-8E00-4E93-862A-A5582D37467C}"/>
              </a:ext>
            </a:extLst>
          </p:cNvPr>
          <p:cNvSpPr txBox="1"/>
          <p:nvPr/>
        </p:nvSpPr>
        <p:spPr>
          <a:xfrm>
            <a:off x="527479" y="4468889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- y = -16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171B71B-9055-45CB-A2FD-79C8E084FD12}"/>
              </a:ext>
            </a:extLst>
          </p:cNvPr>
          <p:cNvSpPr txBox="1"/>
          <p:nvPr/>
        </p:nvSpPr>
        <p:spPr>
          <a:xfrm>
            <a:off x="353495" y="4900937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9</a:t>
            </a:r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18516A0E-BA73-4B96-A40F-ADE956CA0D40}"/>
              </a:ext>
            </a:extLst>
          </p:cNvPr>
          <p:cNvCxnSpPr/>
          <p:nvPr/>
        </p:nvCxnSpPr>
        <p:spPr>
          <a:xfrm flipH="1">
            <a:off x="281487" y="53724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20DBD5D-FB5A-4E7A-8B8F-8C1B43597178}"/>
              </a:ext>
            </a:extLst>
          </p:cNvPr>
          <p:cNvSpPr txBox="1"/>
          <p:nvPr/>
        </p:nvSpPr>
        <p:spPr>
          <a:xfrm>
            <a:off x="4455816" y="3074341"/>
            <a:ext cx="227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-25 + y = 16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C612F12D-99AA-4CFE-A10E-13D4187B54CB}"/>
              </a:ext>
            </a:extLst>
          </p:cNvPr>
          <p:cNvSpPr txBox="1"/>
          <p:nvPr/>
        </p:nvSpPr>
        <p:spPr>
          <a:xfrm>
            <a:off x="4549500" y="348334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41</a:t>
            </a:r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25A4AC33-5DD1-4331-AA57-601062A3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578644"/>
            <a:ext cx="5331479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Dohromady mají 66 kartiček.</a:t>
            </a: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3A75C74F-909B-4A08-A047-49EC59455B87}"/>
              </a:ext>
            </a:extLst>
          </p:cNvPr>
          <p:cNvSpPr txBox="1"/>
          <p:nvPr/>
        </p:nvSpPr>
        <p:spPr>
          <a:xfrm>
            <a:off x="395536" y="5410820"/>
            <a:ext cx="195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-x + y = 16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C0CCFF5D-7AE3-439A-89E9-030BE76414E9}"/>
              </a:ext>
            </a:extLst>
          </p:cNvPr>
          <p:cNvSpPr txBox="1"/>
          <p:nvPr/>
        </p:nvSpPr>
        <p:spPr>
          <a:xfrm>
            <a:off x="356098" y="5842868"/>
            <a:ext cx="177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y = 9</a:t>
            </a:r>
          </a:p>
        </p:txBody>
      </p: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8BA660C0-BF55-4AAD-86EC-C203AC928610}"/>
              </a:ext>
            </a:extLst>
          </p:cNvPr>
          <p:cNvCxnSpPr/>
          <p:nvPr/>
        </p:nvCxnSpPr>
        <p:spPr>
          <a:xfrm flipH="1">
            <a:off x="284090" y="631437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632A334B-A9FA-4AE8-9B9F-D93A3F3EA4EA}"/>
              </a:ext>
            </a:extLst>
          </p:cNvPr>
          <p:cNvSpPr txBox="1"/>
          <p:nvPr/>
        </p:nvSpPr>
        <p:spPr>
          <a:xfrm>
            <a:off x="2657752" y="44688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/.(-1)</a:t>
            </a:r>
          </a:p>
        </p:txBody>
      </p: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6CB3C20A-D264-4B6D-9049-56C9342B7981}"/>
              </a:ext>
            </a:extLst>
          </p:cNvPr>
          <p:cNvCxnSpPr>
            <a:cxnSpLocks/>
          </p:cNvCxnSpPr>
          <p:nvPr/>
        </p:nvCxnSpPr>
        <p:spPr>
          <a:xfrm flipH="1" flipV="1">
            <a:off x="3347864" y="248790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5">
            <a:extLst>
              <a:ext uri="{FF2B5EF4-FFF2-40B4-BE49-F238E27FC236}">
                <a16:creationId xmlns:a16="http://schemas.microsoft.com/office/drawing/2014/main" id="{746A711D-8869-4D04-ACE7-E5BC2BA96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546" y="2495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1A445C-D6A5-4F4D-AE90-F8AA94D95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19" y="1746248"/>
            <a:ext cx="1402062" cy="2010125"/>
          </a:xfrm>
          <a:prstGeom prst="rect">
            <a:avLst/>
          </a:prstGeom>
        </p:spPr>
      </p:pic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D16B79C6-9103-44E5-B39D-76324FFAAB66}"/>
              </a:ext>
            </a:extLst>
          </p:cNvPr>
          <p:cNvSpPr/>
          <p:nvPr/>
        </p:nvSpPr>
        <p:spPr>
          <a:xfrm>
            <a:off x="200776" y="5586468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8313A1A2-CFD8-4C71-B675-004A56A1DDCA}"/>
              </a:ext>
            </a:extLst>
          </p:cNvPr>
          <p:cNvSpPr/>
          <p:nvPr/>
        </p:nvSpPr>
        <p:spPr>
          <a:xfrm>
            <a:off x="765540" y="4593277"/>
            <a:ext cx="499734" cy="73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4F11F12-7B5F-4F09-BCD6-8F28CD091DAA}"/>
              </a:ext>
            </a:extLst>
          </p:cNvPr>
          <p:cNvSpPr txBox="1"/>
          <p:nvPr/>
        </p:nvSpPr>
        <p:spPr>
          <a:xfrm>
            <a:off x="406168" y="3542960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+ 8  = y - 8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3060DEA-7F7D-4BF1-AC8F-281825EE07DC}"/>
              </a:ext>
            </a:extLst>
          </p:cNvPr>
          <p:cNvSpPr txBox="1"/>
          <p:nvPr/>
        </p:nvSpPr>
        <p:spPr>
          <a:xfrm>
            <a:off x="394094" y="4002202"/>
            <a:ext cx="207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- 6 = y + 3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C682DE52-243E-4CCE-BB44-3C78F254819D}"/>
              </a:ext>
            </a:extLst>
          </p:cNvPr>
          <p:cNvCxnSpPr/>
          <p:nvPr/>
        </p:nvCxnSpPr>
        <p:spPr>
          <a:xfrm flipH="1">
            <a:off x="334160" y="4508681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7E6D8402-16E4-4F57-BDDB-D3036D6CD866}"/>
              </a:ext>
            </a:extLst>
          </p:cNvPr>
          <p:cNvSpPr txBox="1"/>
          <p:nvPr/>
        </p:nvSpPr>
        <p:spPr>
          <a:xfrm>
            <a:off x="2700282" y="4032953"/>
            <a:ext cx="145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 -y + 6</a:t>
            </a:r>
          </a:p>
        </p:txBody>
      </p:sp>
    </p:spTree>
    <p:extLst>
      <p:ext uri="{BB962C8B-B14F-4D97-AF65-F5344CB8AC3E}">
        <p14:creationId xmlns:p14="http://schemas.microsoft.com/office/powerpoint/2010/main" val="21197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2) Michal zameškal za celý školní rok 56 hodin. V 1.pololetí o 6 hodin více než ve druhém pololetí. Kolik hodin zameškal Michal ve 2.pololetí?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83463" y="227687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56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3528" y="1484784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1.pololetí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2.pololetí … y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87518" y="2708920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+ 6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51520" y="4018750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 = 62 </a:t>
            </a:r>
          </a:p>
        </p:txBody>
      </p:sp>
      <p:cxnSp>
        <p:nvCxnSpPr>
          <p:cNvPr id="34" name="Přímá spojnice 33"/>
          <p:cNvCxnSpPr/>
          <p:nvPr/>
        </p:nvCxnSpPr>
        <p:spPr>
          <a:xfrm flipH="1">
            <a:off x="323528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23528" y="231085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83463" y="445079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31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23528" y="512848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31 + y = 56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483768" y="40050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339752" y="512848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99592" y="555962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25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2339753" y="1484784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2.pololetí zameškal Michal 25 hodin.</a:t>
            </a: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3943342" y="3875320"/>
            <a:ext cx="2860906" cy="142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31 + 25 = 56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31 = 25 + 6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11455" y="313786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56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3569914"/>
            <a:ext cx="23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6 </a:t>
            </a:r>
          </a:p>
        </p:txBody>
      </p:sp>
      <p:cxnSp>
        <p:nvCxnSpPr>
          <p:cNvPr id="24" name="Přímá spojnice 23"/>
          <p:cNvCxnSpPr/>
          <p:nvPr/>
        </p:nvCxnSpPr>
        <p:spPr>
          <a:xfrm flipH="1">
            <a:off x="251520" y="400196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C:\Users\predji\AppData\Local\Microsoft\Windows\Temporary Internet Files\Content.IE5\6MVBMHI1\MC900359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53" y="1736812"/>
            <a:ext cx="1809598" cy="14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96F3174B-27C2-4067-9BD8-4A9D54099ACA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8C39FA-F76A-48C1-BE29-672DFAA47229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98C23F-9A78-4E71-AA8B-0703AB0A2E25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5D5BB63B-CDAE-4C55-B847-1CCF0320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8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347A21-D446-4F0C-BDF8-CAFA481CCC12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2AA9CE82-5B66-4845-8A34-062CDED07060}"/>
              </a:ext>
            </a:extLst>
          </p:cNvPr>
          <p:cNvSpPr/>
          <p:nvPr/>
        </p:nvSpPr>
        <p:spPr>
          <a:xfrm>
            <a:off x="118137" y="3302287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9C2C0CA-2679-4937-B2BA-25976529AC1F}"/>
              </a:ext>
            </a:extLst>
          </p:cNvPr>
          <p:cNvSpPr/>
          <p:nvPr/>
        </p:nvSpPr>
        <p:spPr>
          <a:xfrm>
            <a:off x="584787" y="3221664"/>
            <a:ext cx="49973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1EA32B7-34A7-4D73-B050-A3D339B48FF9}"/>
              </a:ext>
            </a:extLst>
          </p:cNvPr>
          <p:cNvSpPr txBox="1"/>
          <p:nvPr/>
        </p:nvSpPr>
        <p:spPr>
          <a:xfrm>
            <a:off x="2547566" y="2681865"/>
            <a:ext cx="63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</a:t>
            </a:r>
          </a:p>
        </p:txBody>
      </p:sp>
    </p:spTree>
    <p:extLst>
      <p:ext uri="{BB962C8B-B14F-4D97-AF65-F5344CB8AC3E}">
        <p14:creationId xmlns:p14="http://schemas.microsoft.com/office/powerpoint/2010/main" val="31114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6" grpId="0"/>
      <p:bldP spid="45" grpId="0"/>
      <p:bldP spid="47" grpId="0"/>
      <p:bldP spid="48" grpId="0"/>
      <p:bldP spid="50" grpId="0"/>
      <p:bldP spid="51" grpId="0" animBg="1"/>
      <p:bldP spid="52" grpId="0" animBg="1"/>
      <p:bldP spid="21" grpId="0"/>
      <p:bldP spid="22" grpId="0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2) Michal zameškal za celý školní rok 56 hodin. V 1.pololetí o 6 hodin více než ve druhém pololetí. Kolik hodin zameškal Michal ve 2.pololetí?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83463" y="227687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56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23528" y="1484784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1.pololetí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2.pololetí … 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87518" y="2708920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= y + 6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51520" y="4018750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 = 62 </a:t>
            </a:r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323528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23528" y="2310859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83463" y="4450798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31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23528" y="5128487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31 + y = 56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483768" y="40050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339752" y="512848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/-31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99592" y="555962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25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339753" y="1484784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2.pololetí zameškal Michal 25 hodin.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3943342" y="3875320"/>
            <a:ext cx="2860906" cy="142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31 + 25 = 56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31 = 25 + 6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11455" y="313786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56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23528" y="3569914"/>
            <a:ext cx="23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6 </a:t>
            </a:r>
          </a:p>
        </p:txBody>
      </p:sp>
      <p:cxnSp>
        <p:nvCxnSpPr>
          <p:cNvPr id="53" name="Přímá spojnice 52"/>
          <p:cNvCxnSpPr/>
          <p:nvPr/>
        </p:nvCxnSpPr>
        <p:spPr>
          <a:xfrm flipH="1">
            <a:off x="251520" y="400196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predji\AppData\Local\Microsoft\Windows\Temporary Internet Files\Content.IE5\6MVBMHI1\MC9003590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53" y="1736812"/>
            <a:ext cx="1809598" cy="14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41D00E85-F5CC-4D0F-9847-5EAE83538A50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2E1041-3CD6-48DB-8FA4-517C990ED157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DAD70E-9806-4412-9783-5156B1F20178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66559BE9-4A0D-4940-98CC-187716ABE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34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339836C-1419-4DA8-9654-662A16FA26DA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A76EB277-C93E-440D-8AEE-7DF186BB5DF6}"/>
              </a:ext>
            </a:extLst>
          </p:cNvPr>
          <p:cNvSpPr/>
          <p:nvPr/>
        </p:nvSpPr>
        <p:spPr>
          <a:xfrm>
            <a:off x="584787" y="3221664"/>
            <a:ext cx="499730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8C10F62-53DC-4FB0-B8C6-27947A4E9E9F}"/>
              </a:ext>
            </a:extLst>
          </p:cNvPr>
          <p:cNvSpPr txBox="1"/>
          <p:nvPr/>
        </p:nvSpPr>
        <p:spPr>
          <a:xfrm>
            <a:off x="2547566" y="2681865"/>
            <a:ext cx="63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</a:t>
            </a:r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5C5C05EC-5608-427C-9E2E-7EA19BF4F236}"/>
              </a:ext>
            </a:extLst>
          </p:cNvPr>
          <p:cNvSpPr/>
          <p:nvPr/>
        </p:nvSpPr>
        <p:spPr>
          <a:xfrm>
            <a:off x="118137" y="3302287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42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véPole 51">
            <a:hlinkClick r:id="" action="ppaction://hlinkshowjump?jump=nextslide"/>
          </p:cNvPr>
          <p:cNvSpPr txBox="1"/>
          <p:nvPr/>
        </p:nvSpPr>
        <p:spPr>
          <a:xfrm>
            <a:off x="7038274" y="6263925"/>
            <a:ext cx="19262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celé řešení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5496" y="62068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3) Ve třídě je celkem 23 žáků. Dnes, protože chybí 4 chlapci a 1 dívka, je chlapců a dívek stejně. Kolik je ve třídě chlapců a kolik dívek?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83463" y="2132856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23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23528" y="1340768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chlapci … x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dívky … y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83462" y="2564904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4 = y – 1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83463" y="3903439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2x     = 26 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323528" y="299695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23528" y="2166843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83463" y="4335487"/>
            <a:ext cx="159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x = 13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23528" y="5056479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13 + y = 23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411760" y="388231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/:2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339752" y="505647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/-13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899592" y="54876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y = 10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979713" y="1340768"/>
            <a:ext cx="10801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3854807" y="5653073"/>
            <a:ext cx="5112568" cy="61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 třídě je 13 chlapců a 10 dívek.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591414" y="3573015"/>
            <a:ext cx="2860906" cy="2145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13 + 10 = 23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13 – 4 = 10 – 1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9 = 9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483768" y="25649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/-y +4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383463" y="2996952"/>
            <a:ext cx="188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+ y = 23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83462" y="3429000"/>
            <a:ext cx="20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x – y = 3</a:t>
            </a:r>
          </a:p>
        </p:txBody>
      </p:sp>
      <p:cxnSp>
        <p:nvCxnSpPr>
          <p:cNvPr id="67" name="Přímá spojnice 66"/>
          <p:cNvCxnSpPr/>
          <p:nvPr/>
        </p:nvCxnSpPr>
        <p:spPr>
          <a:xfrm flipH="1">
            <a:off x="323528" y="386104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K:\Obrázky\Cliparty\PEOPLE\PEOP076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65" y="1195073"/>
            <a:ext cx="1634415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8255F1DF-CE8F-4297-A13E-DD30864E1C81}"/>
              </a:ext>
            </a:extLst>
          </p:cNvPr>
          <p:cNvSpPr/>
          <p:nvPr/>
        </p:nvSpPr>
        <p:spPr>
          <a:xfrm>
            <a:off x="0" y="-1"/>
            <a:ext cx="9144000" cy="576000"/>
          </a:xfrm>
          <a:prstGeom prst="rect">
            <a:avLst/>
          </a:prstGeom>
          <a:solidFill>
            <a:srgbClr val="DD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5044F1-3D7C-4056-A9C8-717D51A6B2C4}"/>
              </a:ext>
            </a:extLst>
          </p:cNvPr>
          <p:cNvSpPr/>
          <p:nvPr/>
        </p:nvSpPr>
        <p:spPr>
          <a:xfrm>
            <a:off x="8216850" y="60920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F39882-EFAC-4670-90AD-61881F337264}"/>
              </a:ext>
            </a:extLst>
          </p:cNvPr>
          <p:cNvSpPr/>
          <p:nvPr/>
        </p:nvSpPr>
        <p:spPr>
          <a:xfrm flipH="1">
            <a:off x="6134667" y="44624"/>
            <a:ext cx="891654" cy="46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85BFAE86-6C59-4975-9D39-E08C3104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" y="87015"/>
            <a:ext cx="8524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Slovní úlohy řešené soustavou rovnic</a:t>
            </a:r>
          </a:p>
        </p:txBody>
      </p:sp>
      <p:sp>
        <p:nvSpPr>
          <p:cNvPr id="45" name="Zaoblený 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1FB549-0A44-4253-AFD8-8D015E2D14EE}"/>
              </a:ext>
            </a:extLst>
          </p:cNvPr>
          <p:cNvSpPr/>
          <p:nvPr/>
        </p:nvSpPr>
        <p:spPr>
          <a:xfrm>
            <a:off x="7142779" y="44624"/>
            <a:ext cx="976863" cy="46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menu</a:t>
            </a:r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223DE343-9BA1-4BDE-8C43-A20F1119E536}"/>
              </a:ext>
            </a:extLst>
          </p:cNvPr>
          <p:cNvSpPr/>
          <p:nvPr/>
        </p:nvSpPr>
        <p:spPr>
          <a:xfrm>
            <a:off x="179512" y="3172867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D1A68972-95A0-4611-8C17-43095847F050}"/>
              </a:ext>
            </a:extLst>
          </p:cNvPr>
          <p:cNvSpPr/>
          <p:nvPr/>
        </p:nvSpPr>
        <p:spPr>
          <a:xfrm>
            <a:off x="659215" y="3083440"/>
            <a:ext cx="531631" cy="786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2" grpId="0"/>
      <p:bldP spid="43" grpId="0" animBg="1"/>
      <p:bldP spid="44" grpId="0" animBg="1"/>
      <p:bldP spid="48" grpId="0"/>
      <p:bldP spid="49" grpId="0"/>
      <p:bldP spid="50" grpId="0"/>
      <p:bldP spid="31" grpId="0" animBg="1"/>
      <p:bldP spid="4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8201</Words>
  <Application>Microsoft Office PowerPoint</Application>
  <PresentationFormat>Předvádění na obrazovce (4:3)</PresentationFormat>
  <Paragraphs>1619</Paragraphs>
  <Slides>60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Cambria Math</vt:lpstr>
      <vt:lpstr>Times New Roman</vt:lpstr>
      <vt:lpstr>Motiv systému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332</cp:revision>
  <dcterms:created xsi:type="dcterms:W3CDTF">2011-12-07T20:35:38Z</dcterms:created>
  <dcterms:modified xsi:type="dcterms:W3CDTF">2023-01-31T09:32:02Z</dcterms:modified>
</cp:coreProperties>
</file>