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3" r:id="rId3"/>
    <p:sldId id="290" r:id="rId4"/>
    <p:sldId id="291" r:id="rId5"/>
    <p:sldId id="292" r:id="rId6"/>
    <p:sldId id="293" r:id="rId7"/>
    <p:sldId id="297" r:id="rId8"/>
    <p:sldId id="296" r:id="rId9"/>
    <p:sldId id="302" r:id="rId10"/>
    <p:sldId id="303" r:id="rId11"/>
    <p:sldId id="294" r:id="rId12"/>
    <p:sldId id="298" r:id="rId13"/>
    <p:sldId id="300" r:id="rId14"/>
    <p:sldId id="301" r:id="rId15"/>
    <p:sldId id="304" r:id="rId16"/>
    <p:sldId id="305" r:id="rId17"/>
    <p:sldId id="323" r:id="rId18"/>
    <p:sldId id="325" r:id="rId19"/>
    <p:sldId id="327" r:id="rId20"/>
    <p:sldId id="329" r:id="rId21"/>
    <p:sldId id="322"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97" autoAdjust="0"/>
    <p:restoredTop sz="94660"/>
  </p:normalViewPr>
  <p:slideViewPr>
    <p:cSldViewPr>
      <p:cViewPr varScale="1">
        <p:scale>
          <a:sx n="64" d="100"/>
          <a:sy n="64" d="100"/>
        </p:scale>
        <p:origin x="5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4D2A71-B35A-4E24-8249-14A493EAA019}" type="datetimeFigureOut">
              <a:rPr lang="cs-CZ" smtClean="0"/>
              <a:pPr/>
              <a:t>21.02.2023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5AB4C1-1806-4FAD-8E16-DAE789592EFA}" type="slidenum">
              <a:rPr lang="cs-CZ" smtClean="0"/>
              <a:pPr/>
              <a:t>‹#›</a:t>
            </a:fld>
            <a:endParaRPr lang="cs-CZ"/>
          </a:p>
        </p:txBody>
      </p:sp>
    </p:spTree>
    <p:extLst>
      <p:ext uri="{BB962C8B-B14F-4D97-AF65-F5344CB8AC3E}">
        <p14:creationId xmlns:p14="http://schemas.microsoft.com/office/powerpoint/2010/main" val="2394829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A5AB4C1-1806-4FAD-8E16-DAE789592EFA}" type="slidenum">
              <a:rPr lang="cs-CZ" smtClean="0"/>
              <a:pPr/>
              <a:t>8</a:t>
            </a:fld>
            <a:endParaRPr lang="cs-CZ"/>
          </a:p>
        </p:txBody>
      </p:sp>
    </p:spTree>
    <p:extLst>
      <p:ext uri="{BB962C8B-B14F-4D97-AF65-F5344CB8AC3E}">
        <p14:creationId xmlns:p14="http://schemas.microsoft.com/office/powerpoint/2010/main" val="2700311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A5AB4C1-1806-4FAD-8E16-DAE789592EFA}" type="slidenum">
              <a:rPr lang="cs-CZ" smtClean="0"/>
              <a:pPr/>
              <a:t>11</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428150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196352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89650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3538575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2131357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528942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3016416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1748830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266874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2130027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E13D251-9C16-4BDB-9914-65DB442FA0D5}" type="datetimeFigureOut">
              <a:rPr lang="cs-CZ" smtClean="0"/>
              <a:pPr/>
              <a:t>21.02.2023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59EB7EC-9980-4809-BA6C-9C7C7241FC85}" type="slidenum">
              <a:rPr lang="cs-CZ" smtClean="0"/>
              <a:pPr/>
              <a:t>‹#›</a:t>
            </a:fld>
            <a:endParaRPr lang="cs-CZ"/>
          </a:p>
        </p:txBody>
      </p:sp>
    </p:spTree>
    <p:extLst>
      <p:ext uri="{BB962C8B-B14F-4D97-AF65-F5344CB8AC3E}">
        <p14:creationId xmlns:p14="http://schemas.microsoft.com/office/powerpoint/2010/main" val="1234119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3D251-9C16-4BDB-9914-65DB442FA0D5}" type="datetimeFigureOut">
              <a:rPr lang="cs-CZ" smtClean="0"/>
              <a:pPr/>
              <a:t>21.02.2023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EB7EC-9980-4809-BA6C-9C7C7241FC85}" type="slidenum">
              <a:rPr lang="cs-CZ" smtClean="0"/>
              <a:pPr/>
              <a:t>‹#›</a:t>
            </a:fld>
            <a:endParaRPr lang="cs-CZ"/>
          </a:p>
        </p:txBody>
      </p:sp>
    </p:spTree>
    <p:extLst>
      <p:ext uri="{BB962C8B-B14F-4D97-AF65-F5344CB8AC3E}">
        <p14:creationId xmlns:p14="http://schemas.microsoft.com/office/powerpoint/2010/main" val="2353115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5.xml"/><Relationship Id="rId18" Type="http://schemas.openxmlformats.org/officeDocument/2006/relationships/slide" Target="slide19.xm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3.xml"/><Relationship Id="rId17" Type="http://schemas.openxmlformats.org/officeDocument/2006/relationships/slide" Target="slide18.xml"/><Relationship Id="rId2" Type="http://schemas.openxmlformats.org/officeDocument/2006/relationships/slide" Target="slide2.xml"/><Relationship Id="rId16"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2.xml"/><Relationship Id="rId5" Type="http://schemas.openxmlformats.org/officeDocument/2006/relationships/slide" Target="slide5.xml"/><Relationship Id="rId15" Type="http://schemas.openxmlformats.org/officeDocument/2006/relationships/image" Target="../media/image1.gif"/><Relationship Id="rId10" Type="http://schemas.openxmlformats.org/officeDocument/2006/relationships/slide" Target="slide10.xml"/><Relationship Id="rId19" Type="http://schemas.openxmlformats.org/officeDocument/2006/relationships/slide" Target="slide20.xml"/><Relationship Id="rId4" Type="http://schemas.openxmlformats.org/officeDocument/2006/relationships/slide" Target="slide4.xml"/><Relationship Id="rId9" Type="http://schemas.openxmlformats.org/officeDocument/2006/relationships/slide" Target="slide9.xml"/><Relationship Id="rId14" Type="http://schemas.openxmlformats.org/officeDocument/2006/relationships/slide" Target="slide16.xml"/></Relationships>
</file>

<file path=ppt/slides/_rels/slide10.xml.rels><?xml version="1.0" encoding="UTF-8" standalone="yes"?>
<Relationships xmlns="http://schemas.openxmlformats.org/package/2006/relationships"><Relationship Id="rId8" Type="http://schemas.openxmlformats.org/officeDocument/2006/relationships/image" Target="../media/image101.png"/><Relationship Id="rId3" Type="http://schemas.openxmlformats.org/officeDocument/2006/relationships/image" Target="../media/image96.png"/><Relationship Id="rId7" Type="http://schemas.openxmlformats.org/officeDocument/2006/relationships/image" Target="../media/image100.png"/><Relationship Id="rId2" Type="http://schemas.openxmlformats.org/officeDocument/2006/relationships/image" Target="../media/image95.png"/><Relationship Id="rId1" Type="http://schemas.openxmlformats.org/officeDocument/2006/relationships/slideLayout" Target="../slideLayouts/slideLayout2.xml"/><Relationship Id="rId6" Type="http://schemas.openxmlformats.org/officeDocument/2006/relationships/image" Target="../media/image99.png"/><Relationship Id="rId5" Type="http://schemas.openxmlformats.org/officeDocument/2006/relationships/image" Target="../media/image98.png"/><Relationship Id="rId10" Type="http://schemas.openxmlformats.org/officeDocument/2006/relationships/image" Target="../media/image103.png"/><Relationship Id="rId4" Type="http://schemas.openxmlformats.org/officeDocument/2006/relationships/image" Target="../media/image97.png"/><Relationship Id="rId9" Type="http://schemas.openxmlformats.org/officeDocument/2006/relationships/image" Target="../media/image102.png"/></Relationships>
</file>

<file path=ppt/slides/_rels/slide11.xml.rels><?xml version="1.0" encoding="UTF-8" standalone="yes"?>
<Relationships xmlns="http://schemas.openxmlformats.org/package/2006/relationships"><Relationship Id="rId8" Type="http://schemas.openxmlformats.org/officeDocument/2006/relationships/image" Target="../media/image106.png"/><Relationship Id="rId3" Type="http://schemas.openxmlformats.org/officeDocument/2006/relationships/image" Target="../media/image75.png"/><Relationship Id="rId7" Type="http://schemas.openxmlformats.org/officeDocument/2006/relationships/image" Target="../media/image10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4.png"/><Relationship Id="rId11" Type="http://schemas.openxmlformats.org/officeDocument/2006/relationships/image" Target="../media/image109.png"/><Relationship Id="rId5" Type="http://schemas.openxmlformats.org/officeDocument/2006/relationships/image" Target="../media/image94.png"/><Relationship Id="rId10" Type="http://schemas.openxmlformats.org/officeDocument/2006/relationships/image" Target="../media/image108.png"/><Relationship Id="rId4" Type="http://schemas.openxmlformats.org/officeDocument/2006/relationships/image" Target="../media/image76.png"/><Relationship Id="rId9" Type="http://schemas.openxmlformats.org/officeDocument/2006/relationships/image" Target="../media/image107.png"/></Relationships>
</file>

<file path=ppt/slides/_rels/slide12.xml.rels><?xml version="1.0" encoding="UTF-8" standalone="yes"?>
<Relationships xmlns="http://schemas.openxmlformats.org/package/2006/relationships"><Relationship Id="rId8" Type="http://schemas.openxmlformats.org/officeDocument/2006/relationships/image" Target="../media/image126.png"/><Relationship Id="rId3" Type="http://schemas.openxmlformats.org/officeDocument/2006/relationships/image" Target="../media/image121.png"/><Relationship Id="rId7" Type="http://schemas.openxmlformats.org/officeDocument/2006/relationships/image" Target="../media/image125.png"/><Relationship Id="rId2" Type="http://schemas.openxmlformats.org/officeDocument/2006/relationships/image" Target="../media/image120.png"/><Relationship Id="rId1" Type="http://schemas.openxmlformats.org/officeDocument/2006/relationships/slideLayout" Target="../slideLayouts/slideLayout2.xml"/><Relationship Id="rId6" Type="http://schemas.openxmlformats.org/officeDocument/2006/relationships/image" Target="../media/image124.png"/><Relationship Id="rId5" Type="http://schemas.openxmlformats.org/officeDocument/2006/relationships/image" Target="../media/image123.png"/><Relationship Id="rId4" Type="http://schemas.openxmlformats.org/officeDocument/2006/relationships/image" Target="../media/image122.png"/><Relationship Id="rId9" Type="http://schemas.openxmlformats.org/officeDocument/2006/relationships/image" Target="../media/image1111.png"/></Relationships>
</file>

<file path=ppt/slides/_rels/slide13.xml.rels><?xml version="1.0" encoding="UTF-8" standalone="yes"?>
<Relationships xmlns="http://schemas.openxmlformats.org/package/2006/relationships"><Relationship Id="rId8" Type="http://schemas.openxmlformats.org/officeDocument/2006/relationships/image" Target="../media/image116.png"/><Relationship Id="rId3" Type="http://schemas.openxmlformats.org/officeDocument/2006/relationships/image" Target="../media/image111.png"/><Relationship Id="rId7" Type="http://schemas.openxmlformats.org/officeDocument/2006/relationships/image" Target="../media/image115.png"/><Relationship Id="rId2" Type="http://schemas.openxmlformats.org/officeDocument/2006/relationships/image" Target="../media/image110.png"/><Relationship Id="rId1" Type="http://schemas.openxmlformats.org/officeDocument/2006/relationships/slideLayout" Target="../slideLayouts/slideLayout2.xml"/><Relationship Id="rId6" Type="http://schemas.openxmlformats.org/officeDocument/2006/relationships/image" Target="../media/image114.png"/><Relationship Id="rId5" Type="http://schemas.openxmlformats.org/officeDocument/2006/relationships/image" Target="../media/image113.png"/><Relationship Id="rId10" Type="http://schemas.openxmlformats.org/officeDocument/2006/relationships/image" Target="../media/image118.png"/><Relationship Id="rId4" Type="http://schemas.openxmlformats.org/officeDocument/2006/relationships/image" Target="../media/image112.png"/><Relationship Id="rId9" Type="http://schemas.openxmlformats.org/officeDocument/2006/relationships/image" Target="../media/image117.png"/></Relationships>
</file>

<file path=ppt/slides/_rels/slide14.xml.rels><?xml version="1.0" encoding="UTF-8" standalone="yes"?>
<Relationships xmlns="http://schemas.openxmlformats.org/package/2006/relationships"><Relationship Id="rId3" Type="http://schemas.openxmlformats.org/officeDocument/2006/relationships/image" Target="../media/image128.png"/><Relationship Id="rId7" Type="http://schemas.openxmlformats.org/officeDocument/2006/relationships/image" Target="../media/image131.png"/><Relationship Id="rId2" Type="http://schemas.openxmlformats.org/officeDocument/2006/relationships/image" Target="../media/image119.png"/><Relationship Id="rId1" Type="http://schemas.openxmlformats.org/officeDocument/2006/relationships/slideLayout" Target="../slideLayouts/slideLayout2.xml"/><Relationship Id="rId6" Type="http://schemas.openxmlformats.org/officeDocument/2006/relationships/image" Target="../media/image130.png"/><Relationship Id="rId5" Type="http://schemas.openxmlformats.org/officeDocument/2006/relationships/image" Target="../media/image139.png"/><Relationship Id="rId4" Type="http://schemas.openxmlformats.org/officeDocument/2006/relationships/image" Target="../media/image129.png"/></Relationships>
</file>

<file path=ppt/slides/_rels/slide15.xml.rels><?xml version="1.0" encoding="UTF-8" standalone="yes"?>
<Relationships xmlns="http://schemas.openxmlformats.org/package/2006/relationships"><Relationship Id="rId8" Type="http://schemas.openxmlformats.org/officeDocument/2006/relationships/image" Target="../media/image148.png"/><Relationship Id="rId3" Type="http://schemas.openxmlformats.org/officeDocument/2006/relationships/image" Target="../media/image143.png"/><Relationship Id="rId7" Type="http://schemas.openxmlformats.org/officeDocument/2006/relationships/image" Target="../media/image147.png"/><Relationship Id="rId2" Type="http://schemas.openxmlformats.org/officeDocument/2006/relationships/image" Target="../media/image142.png"/><Relationship Id="rId1" Type="http://schemas.openxmlformats.org/officeDocument/2006/relationships/slideLayout" Target="../slideLayouts/slideLayout2.xml"/><Relationship Id="rId6" Type="http://schemas.openxmlformats.org/officeDocument/2006/relationships/image" Target="../media/image146.png"/><Relationship Id="rId11" Type="http://schemas.openxmlformats.org/officeDocument/2006/relationships/image" Target="../media/image151.png"/><Relationship Id="rId5" Type="http://schemas.openxmlformats.org/officeDocument/2006/relationships/image" Target="../media/image145.png"/><Relationship Id="rId10" Type="http://schemas.openxmlformats.org/officeDocument/2006/relationships/image" Target="../media/image150.png"/><Relationship Id="rId4" Type="http://schemas.openxmlformats.org/officeDocument/2006/relationships/image" Target="../media/image144.png"/><Relationship Id="rId9" Type="http://schemas.openxmlformats.org/officeDocument/2006/relationships/image" Target="../media/image149.png"/></Relationships>
</file>

<file path=ppt/slides/_rels/slide16.xml.rels><?xml version="1.0" encoding="UTF-8" standalone="yes"?>
<Relationships xmlns="http://schemas.openxmlformats.org/package/2006/relationships"><Relationship Id="rId8" Type="http://schemas.openxmlformats.org/officeDocument/2006/relationships/image" Target="../media/image158.png"/><Relationship Id="rId3" Type="http://schemas.openxmlformats.org/officeDocument/2006/relationships/image" Target="../media/image153.png"/><Relationship Id="rId7" Type="http://schemas.openxmlformats.org/officeDocument/2006/relationships/image" Target="../media/image157.png"/><Relationship Id="rId2" Type="http://schemas.openxmlformats.org/officeDocument/2006/relationships/image" Target="../media/image152.png"/><Relationship Id="rId1" Type="http://schemas.openxmlformats.org/officeDocument/2006/relationships/slideLayout" Target="../slideLayouts/slideLayout2.xml"/><Relationship Id="rId6" Type="http://schemas.openxmlformats.org/officeDocument/2006/relationships/image" Target="../media/image156.png"/><Relationship Id="rId5" Type="http://schemas.openxmlformats.org/officeDocument/2006/relationships/image" Target="../media/image155.png"/><Relationship Id="rId10" Type="http://schemas.openxmlformats.org/officeDocument/2006/relationships/image" Target="../media/image160.png"/><Relationship Id="rId4" Type="http://schemas.openxmlformats.org/officeDocument/2006/relationships/image" Target="../media/image154.png"/><Relationship Id="rId9" Type="http://schemas.openxmlformats.org/officeDocument/2006/relationships/image" Target="../media/image159.png"/></Relationships>
</file>

<file path=ppt/slides/_rels/slide17.xml.rels><?xml version="1.0" encoding="UTF-8" standalone="yes"?>
<Relationships xmlns="http://schemas.openxmlformats.org/package/2006/relationships"><Relationship Id="rId8" Type="http://schemas.openxmlformats.org/officeDocument/2006/relationships/image" Target="../media/image138.png"/><Relationship Id="rId3" Type="http://schemas.openxmlformats.org/officeDocument/2006/relationships/image" Target="../media/image133.png"/><Relationship Id="rId7" Type="http://schemas.openxmlformats.org/officeDocument/2006/relationships/image" Target="../media/image137.png"/><Relationship Id="rId12" Type="http://schemas.openxmlformats.org/officeDocument/2006/relationships/image" Target="../media/image162.png"/><Relationship Id="rId2" Type="http://schemas.openxmlformats.org/officeDocument/2006/relationships/image" Target="../media/image132.png"/><Relationship Id="rId1" Type="http://schemas.openxmlformats.org/officeDocument/2006/relationships/slideLayout" Target="../slideLayouts/slideLayout2.xml"/><Relationship Id="rId6" Type="http://schemas.openxmlformats.org/officeDocument/2006/relationships/image" Target="../media/image136.png"/><Relationship Id="rId11" Type="http://schemas.openxmlformats.org/officeDocument/2006/relationships/image" Target="../media/image161.png"/><Relationship Id="rId5" Type="http://schemas.openxmlformats.org/officeDocument/2006/relationships/image" Target="../media/image135.png"/><Relationship Id="rId10" Type="http://schemas.openxmlformats.org/officeDocument/2006/relationships/image" Target="../media/image141.png"/><Relationship Id="rId4" Type="http://schemas.openxmlformats.org/officeDocument/2006/relationships/image" Target="../media/image134.png"/><Relationship Id="rId9" Type="http://schemas.openxmlformats.org/officeDocument/2006/relationships/image" Target="../media/image140.png"/></Relationships>
</file>

<file path=ppt/slides/_rels/slide18.xml.rels><?xml version="1.0" encoding="UTF-8" standalone="yes"?>
<Relationships xmlns="http://schemas.openxmlformats.org/package/2006/relationships"><Relationship Id="rId8" Type="http://schemas.openxmlformats.org/officeDocument/2006/relationships/image" Target="../media/image179.png"/><Relationship Id="rId3" Type="http://schemas.openxmlformats.org/officeDocument/2006/relationships/image" Target="../media/image127.png"/><Relationship Id="rId7" Type="http://schemas.openxmlformats.org/officeDocument/2006/relationships/image" Target="../media/image178.png"/><Relationship Id="rId2" Type="http://schemas.openxmlformats.org/officeDocument/2006/relationships/image" Target="../media/image1110.png"/><Relationship Id="rId1" Type="http://schemas.openxmlformats.org/officeDocument/2006/relationships/slideLayout" Target="../slideLayouts/slideLayout2.xml"/><Relationship Id="rId6" Type="http://schemas.openxmlformats.org/officeDocument/2006/relationships/image" Target="../media/image177.png"/><Relationship Id="rId5" Type="http://schemas.openxmlformats.org/officeDocument/2006/relationships/image" Target="../media/image1310.png"/><Relationship Id="rId10" Type="http://schemas.openxmlformats.org/officeDocument/2006/relationships/image" Target="../media/image181.png"/><Relationship Id="rId4" Type="http://schemas.openxmlformats.org/officeDocument/2006/relationships/image" Target="../media/image165.png"/><Relationship Id="rId9" Type="http://schemas.openxmlformats.org/officeDocument/2006/relationships/image" Target="../media/image180.png"/></Relationships>
</file>

<file path=ppt/slides/_rels/slide19.xml.rels><?xml version="1.0" encoding="UTF-8" standalone="yes"?>
<Relationships xmlns="http://schemas.openxmlformats.org/package/2006/relationships"><Relationship Id="rId8" Type="http://schemas.openxmlformats.org/officeDocument/2006/relationships/image" Target="../media/image173.png"/><Relationship Id="rId3" Type="http://schemas.openxmlformats.org/officeDocument/2006/relationships/image" Target="../media/image15.png"/><Relationship Id="rId7" Type="http://schemas.openxmlformats.org/officeDocument/2006/relationships/image" Target="../media/image172.png"/><Relationship Id="rId2" Type="http://schemas.openxmlformats.org/officeDocument/2006/relationships/image" Target="../media/image1410.png"/><Relationship Id="rId1" Type="http://schemas.openxmlformats.org/officeDocument/2006/relationships/slideLayout" Target="../slideLayouts/slideLayout2.xml"/><Relationship Id="rId6" Type="http://schemas.openxmlformats.org/officeDocument/2006/relationships/image" Target="../media/image171.png"/><Relationship Id="rId5" Type="http://schemas.openxmlformats.org/officeDocument/2006/relationships/image" Target="../media/image17.png"/><Relationship Id="rId10" Type="http://schemas.openxmlformats.org/officeDocument/2006/relationships/image" Target="../media/image175.png"/><Relationship Id="rId4" Type="http://schemas.openxmlformats.org/officeDocument/2006/relationships/image" Target="../media/image16.png"/><Relationship Id="rId9" Type="http://schemas.openxmlformats.org/officeDocument/2006/relationships/image" Target="../media/image174.png"/></Relationships>
</file>

<file path=ppt/slides/_rels/slide2.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3.png"/><Relationship Id="rId7" Type="http://schemas.openxmlformats.org/officeDocument/2006/relationships/image" Target="../media/image2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20.xml.rels><?xml version="1.0" encoding="UTF-8" standalone="yes"?>
<Relationships xmlns="http://schemas.openxmlformats.org/package/2006/relationships"><Relationship Id="rId8" Type="http://schemas.openxmlformats.org/officeDocument/2006/relationships/image" Target="../media/image197.png"/><Relationship Id="rId3" Type="http://schemas.openxmlformats.org/officeDocument/2006/relationships/image" Target="../media/image1920.png"/><Relationship Id="rId7" Type="http://schemas.openxmlformats.org/officeDocument/2006/relationships/image" Target="../media/image18.png"/><Relationship Id="rId2" Type="http://schemas.openxmlformats.org/officeDocument/2006/relationships/image" Target="../media/image1910.png"/><Relationship Id="rId1" Type="http://schemas.openxmlformats.org/officeDocument/2006/relationships/slideLayout" Target="../slideLayouts/slideLayout2.xml"/><Relationship Id="rId6" Type="http://schemas.openxmlformats.org/officeDocument/2006/relationships/image" Target="../media/image1950.png"/><Relationship Id="rId5" Type="http://schemas.openxmlformats.org/officeDocument/2006/relationships/image" Target="../media/image1940.png"/><Relationship Id="rId4" Type="http://schemas.openxmlformats.org/officeDocument/2006/relationships/image" Target="../media/image1930.png"/><Relationship Id="rId9" Type="http://schemas.openxmlformats.org/officeDocument/2006/relationships/image" Target="../media/image198.png"/></Relationships>
</file>

<file path=ppt/slides/_rels/slide21.xml.rels><?xml version="1.0" encoding="UTF-8" standalone="yes"?>
<Relationships xmlns="http://schemas.openxmlformats.org/package/2006/relationships"><Relationship Id="rId2" Type="http://schemas.openxmlformats.org/officeDocument/2006/relationships/image" Target="../media/image18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5.png"/><Relationship Id="rId7" Type="http://schemas.openxmlformats.org/officeDocument/2006/relationships/image" Target="../media/image32.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_rels/slide4.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7.png"/><Relationship Id="rId7" Type="http://schemas.openxmlformats.org/officeDocument/2006/relationships/image" Target="../media/image41.png"/><Relationship Id="rId12" Type="http://schemas.openxmlformats.org/officeDocument/2006/relationships/image" Target="../media/image46.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40.png"/><Relationship Id="rId11" Type="http://schemas.openxmlformats.org/officeDocument/2006/relationships/image" Target="../media/image8.png"/><Relationship Id="rId5" Type="http://schemas.openxmlformats.org/officeDocument/2006/relationships/image" Target="../media/image39.png"/><Relationship Id="rId10" Type="http://schemas.openxmlformats.org/officeDocument/2006/relationships/image" Target="../media/image44.png"/><Relationship Id="rId4" Type="http://schemas.openxmlformats.org/officeDocument/2006/relationships/image" Target="../media/image38.png"/><Relationship Id="rId9" Type="http://schemas.openxmlformats.org/officeDocument/2006/relationships/image" Target="../media/image43.png"/></Relationships>
</file>

<file path=ppt/slides/_rels/slide5.xml.rels><?xml version="1.0" encoding="UTF-8" standalone="yes"?>
<Relationships xmlns="http://schemas.openxmlformats.org/package/2006/relationships"><Relationship Id="rId8" Type="http://schemas.openxmlformats.org/officeDocument/2006/relationships/image" Target="../media/image53.png"/><Relationship Id="rId3" Type="http://schemas.openxmlformats.org/officeDocument/2006/relationships/image" Target="../media/image9.png"/><Relationship Id="rId7" Type="http://schemas.openxmlformats.org/officeDocument/2006/relationships/image" Target="../media/image52.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1.png"/><Relationship Id="rId5" Type="http://schemas.openxmlformats.org/officeDocument/2006/relationships/image" Target="../media/image50.png"/><Relationship Id="rId10" Type="http://schemas.openxmlformats.org/officeDocument/2006/relationships/image" Target="../media/image55.png"/><Relationship Id="rId4" Type="http://schemas.openxmlformats.org/officeDocument/2006/relationships/image" Target="../media/image10.png"/><Relationship Id="rId9" Type="http://schemas.openxmlformats.org/officeDocument/2006/relationships/image" Target="../media/image54.png"/></Relationships>
</file>

<file path=ppt/slides/_rels/slide6.xml.rels><?xml version="1.0" encoding="UTF-8" standalone="yes"?>
<Relationships xmlns="http://schemas.openxmlformats.org/package/2006/relationships"><Relationship Id="rId8" Type="http://schemas.openxmlformats.org/officeDocument/2006/relationships/image" Target="../media/image62.png"/><Relationship Id="rId3" Type="http://schemas.openxmlformats.org/officeDocument/2006/relationships/image" Target="../media/image57.png"/><Relationship Id="rId7" Type="http://schemas.openxmlformats.org/officeDocument/2006/relationships/image" Target="../media/image61.png"/><Relationship Id="rId2" Type="http://schemas.openxmlformats.org/officeDocument/2006/relationships/image" Target="../media/image56.pn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59.png"/><Relationship Id="rId10" Type="http://schemas.openxmlformats.org/officeDocument/2006/relationships/image" Target="../media/image64.png"/><Relationship Id="rId4" Type="http://schemas.openxmlformats.org/officeDocument/2006/relationships/image" Target="../media/image58.png"/><Relationship Id="rId9" Type="http://schemas.openxmlformats.org/officeDocument/2006/relationships/image" Target="../media/image63.png"/></Relationships>
</file>

<file path=ppt/slides/_rels/slide7.xml.rels><?xml version="1.0" encoding="UTF-8" standalone="yes"?>
<Relationships xmlns="http://schemas.openxmlformats.org/package/2006/relationships"><Relationship Id="rId8" Type="http://schemas.openxmlformats.org/officeDocument/2006/relationships/image" Target="../media/image70.png"/><Relationship Id="rId3" Type="http://schemas.openxmlformats.org/officeDocument/2006/relationships/image" Target="../media/image65.png"/><Relationship Id="rId7" Type="http://schemas.openxmlformats.org/officeDocument/2006/relationships/image" Target="../media/image69.png"/><Relationship Id="rId12" Type="http://schemas.openxmlformats.org/officeDocument/2006/relationships/image" Target="../media/image74.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68.png"/><Relationship Id="rId11" Type="http://schemas.openxmlformats.org/officeDocument/2006/relationships/image" Target="../media/image73.png"/><Relationship Id="rId5" Type="http://schemas.openxmlformats.org/officeDocument/2006/relationships/image" Target="../media/image67.png"/><Relationship Id="rId10" Type="http://schemas.openxmlformats.org/officeDocument/2006/relationships/image" Target="../media/image72.png"/><Relationship Id="rId4" Type="http://schemas.openxmlformats.org/officeDocument/2006/relationships/image" Target="../media/image66.png"/><Relationship Id="rId9" Type="http://schemas.openxmlformats.org/officeDocument/2006/relationships/image" Target="../media/image71.png"/></Relationships>
</file>

<file path=ppt/slides/_rels/slide8.xml.rels><?xml version="1.0" encoding="UTF-8" standalone="yes"?>
<Relationships xmlns="http://schemas.openxmlformats.org/package/2006/relationships"><Relationship Id="rId8" Type="http://schemas.openxmlformats.org/officeDocument/2006/relationships/image" Target="../media/image82.png"/><Relationship Id="rId3" Type="http://schemas.openxmlformats.org/officeDocument/2006/relationships/image" Target="../media/image77.png"/><Relationship Id="rId7" Type="http://schemas.openxmlformats.org/officeDocument/2006/relationships/image" Target="../media/image8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0.png"/><Relationship Id="rId11" Type="http://schemas.openxmlformats.org/officeDocument/2006/relationships/image" Target="../media/image85.png"/><Relationship Id="rId5" Type="http://schemas.openxmlformats.org/officeDocument/2006/relationships/image" Target="../media/image79.png"/><Relationship Id="rId10" Type="http://schemas.openxmlformats.org/officeDocument/2006/relationships/image" Target="../media/image84.png"/><Relationship Id="rId4" Type="http://schemas.openxmlformats.org/officeDocument/2006/relationships/image" Target="../media/image78.png"/><Relationship Id="rId9" Type="http://schemas.openxmlformats.org/officeDocument/2006/relationships/image" Target="../media/image83.png"/></Relationships>
</file>

<file path=ppt/slides/_rels/slide9.xml.rels><?xml version="1.0" encoding="UTF-8" standalone="yes"?>
<Relationships xmlns="http://schemas.openxmlformats.org/package/2006/relationships"><Relationship Id="rId8" Type="http://schemas.openxmlformats.org/officeDocument/2006/relationships/image" Target="../media/image91.png"/><Relationship Id="rId13" Type="http://schemas.openxmlformats.org/officeDocument/2006/relationships/image" Target="../media/image13.png"/><Relationship Id="rId7" Type="http://schemas.openxmlformats.org/officeDocument/2006/relationships/image" Target="../media/image90.png"/><Relationship Id="rId1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89.png"/><Relationship Id="rId11" Type="http://schemas.openxmlformats.org/officeDocument/2006/relationships/image" Target="../media/image11.png"/><Relationship Id="rId10" Type="http://schemas.openxmlformats.org/officeDocument/2006/relationships/image" Target="../media/image93.png"/><Relationship Id="rId9" Type="http://schemas.openxmlformats.org/officeDocument/2006/relationships/image" Target="../media/image92.pn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20000"/>
                <a:lumOff val="80000"/>
              </a:schemeClr>
            </a:gs>
            <a:gs pos="42000">
              <a:schemeClr val="accent1">
                <a:lumMod val="40000"/>
                <a:lumOff val="60000"/>
              </a:schemeClr>
            </a:gs>
            <a:gs pos="100000">
              <a:schemeClr val="tx2">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4" name="TextovéPole 3"/>
          <p:cNvSpPr txBox="1"/>
          <p:nvPr/>
        </p:nvSpPr>
        <p:spPr>
          <a:xfrm>
            <a:off x="1187624" y="764704"/>
            <a:ext cx="6444481" cy="646331"/>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cs-CZ" sz="3600" dirty="0"/>
              <a:t>Slovní úlohy o společné práci</a:t>
            </a:r>
          </a:p>
        </p:txBody>
      </p:sp>
      <p:sp>
        <p:nvSpPr>
          <p:cNvPr id="19" name="TextovéPole 18">
            <a:hlinkClick r:id="rId2" action="ppaction://hlinksldjump"/>
          </p:cNvPr>
          <p:cNvSpPr txBox="1"/>
          <p:nvPr/>
        </p:nvSpPr>
        <p:spPr>
          <a:xfrm>
            <a:off x="-108520" y="2463279"/>
            <a:ext cx="3672388" cy="461665"/>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b="1" dirty="0"/>
              <a:t>Řešené příklady</a:t>
            </a:r>
          </a:p>
        </p:txBody>
      </p:sp>
      <p:sp>
        <p:nvSpPr>
          <p:cNvPr id="20" name="TextovéPole 19">
            <a:hlinkClick r:id="rId2" action="ppaction://hlinksldjump"/>
          </p:cNvPr>
          <p:cNvSpPr txBox="1"/>
          <p:nvPr/>
        </p:nvSpPr>
        <p:spPr>
          <a:xfrm>
            <a:off x="1367648" y="3429000"/>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a:t>
            </a:r>
          </a:p>
        </p:txBody>
      </p:sp>
      <p:sp>
        <p:nvSpPr>
          <p:cNvPr id="21" name="TextovéPole 20">
            <a:hlinkClick r:id="rId3" action="ppaction://hlinksldjump"/>
          </p:cNvPr>
          <p:cNvSpPr txBox="1"/>
          <p:nvPr/>
        </p:nvSpPr>
        <p:spPr>
          <a:xfrm>
            <a:off x="2015648" y="3429000"/>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2</a:t>
            </a:r>
          </a:p>
        </p:txBody>
      </p:sp>
      <p:sp>
        <p:nvSpPr>
          <p:cNvPr id="22" name="TextovéPole 21">
            <a:hlinkClick r:id="rId4" action="ppaction://hlinksldjump"/>
          </p:cNvPr>
          <p:cNvSpPr txBox="1"/>
          <p:nvPr/>
        </p:nvSpPr>
        <p:spPr>
          <a:xfrm>
            <a:off x="2663648" y="3429000"/>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3</a:t>
            </a:r>
          </a:p>
        </p:txBody>
      </p:sp>
      <p:sp>
        <p:nvSpPr>
          <p:cNvPr id="23" name="TextovéPole 22">
            <a:hlinkClick r:id="rId5" action="ppaction://hlinksldjump"/>
          </p:cNvPr>
          <p:cNvSpPr txBox="1"/>
          <p:nvPr/>
        </p:nvSpPr>
        <p:spPr>
          <a:xfrm>
            <a:off x="3311648" y="3429000"/>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4</a:t>
            </a:r>
          </a:p>
        </p:txBody>
      </p:sp>
      <p:sp>
        <p:nvSpPr>
          <p:cNvPr id="24" name="TextovéPole 23">
            <a:hlinkClick r:id="rId6" action="ppaction://hlinksldjump"/>
          </p:cNvPr>
          <p:cNvSpPr txBox="1"/>
          <p:nvPr/>
        </p:nvSpPr>
        <p:spPr>
          <a:xfrm>
            <a:off x="3959648" y="3429000"/>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5</a:t>
            </a:r>
          </a:p>
        </p:txBody>
      </p:sp>
      <p:sp>
        <p:nvSpPr>
          <p:cNvPr id="25" name="TextovéPole 24">
            <a:hlinkClick r:id="rId7" action="ppaction://hlinksldjump"/>
          </p:cNvPr>
          <p:cNvSpPr txBox="1"/>
          <p:nvPr/>
        </p:nvSpPr>
        <p:spPr>
          <a:xfrm>
            <a:off x="4607648" y="3429000"/>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6</a:t>
            </a:r>
          </a:p>
        </p:txBody>
      </p:sp>
      <p:sp>
        <p:nvSpPr>
          <p:cNvPr id="26" name="TextovéPole 25">
            <a:hlinkClick r:id="rId8" action="ppaction://hlinksldjump"/>
          </p:cNvPr>
          <p:cNvSpPr txBox="1"/>
          <p:nvPr/>
        </p:nvSpPr>
        <p:spPr>
          <a:xfrm>
            <a:off x="5255648" y="3429000"/>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7</a:t>
            </a:r>
          </a:p>
        </p:txBody>
      </p:sp>
      <p:sp>
        <p:nvSpPr>
          <p:cNvPr id="27" name="TextovéPole 26">
            <a:hlinkClick r:id="rId9" action="ppaction://hlinksldjump"/>
          </p:cNvPr>
          <p:cNvSpPr txBox="1"/>
          <p:nvPr/>
        </p:nvSpPr>
        <p:spPr>
          <a:xfrm>
            <a:off x="5904000" y="3432301"/>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8</a:t>
            </a:r>
          </a:p>
        </p:txBody>
      </p:sp>
      <p:sp>
        <p:nvSpPr>
          <p:cNvPr id="28" name="TextovéPole 27">
            <a:hlinkClick r:id="rId10" action="ppaction://hlinksldjump"/>
          </p:cNvPr>
          <p:cNvSpPr txBox="1"/>
          <p:nvPr/>
        </p:nvSpPr>
        <p:spPr>
          <a:xfrm>
            <a:off x="6552000" y="3429000"/>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9</a:t>
            </a:r>
          </a:p>
        </p:txBody>
      </p:sp>
      <p:sp>
        <p:nvSpPr>
          <p:cNvPr id="29" name="TextovéPole 28">
            <a:hlinkClick r:id="" action="ppaction://noaction"/>
          </p:cNvPr>
          <p:cNvSpPr txBox="1"/>
          <p:nvPr/>
        </p:nvSpPr>
        <p:spPr>
          <a:xfrm>
            <a:off x="1367704" y="4113951"/>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10</a:t>
            </a:r>
          </a:p>
        </p:txBody>
      </p:sp>
      <p:sp>
        <p:nvSpPr>
          <p:cNvPr id="30" name="TextovéPole 29">
            <a:hlinkClick r:id="rId11" action="ppaction://hlinksldjump"/>
          </p:cNvPr>
          <p:cNvSpPr txBox="1"/>
          <p:nvPr/>
        </p:nvSpPr>
        <p:spPr>
          <a:xfrm>
            <a:off x="2015704" y="4113951"/>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11</a:t>
            </a:r>
          </a:p>
        </p:txBody>
      </p:sp>
      <p:sp>
        <p:nvSpPr>
          <p:cNvPr id="31" name="TextovéPole 30">
            <a:hlinkClick r:id="rId12" action="ppaction://hlinksldjump"/>
          </p:cNvPr>
          <p:cNvSpPr txBox="1"/>
          <p:nvPr/>
        </p:nvSpPr>
        <p:spPr>
          <a:xfrm>
            <a:off x="2663704" y="4113951"/>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12</a:t>
            </a:r>
          </a:p>
        </p:txBody>
      </p:sp>
      <p:sp>
        <p:nvSpPr>
          <p:cNvPr id="33" name="TextovéPole 32">
            <a:hlinkClick r:id="rId13" action="ppaction://hlinksldjump"/>
          </p:cNvPr>
          <p:cNvSpPr txBox="1"/>
          <p:nvPr/>
        </p:nvSpPr>
        <p:spPr>
          <a:xfrm>
            <a:off x="3312192" y="4113951"/>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13</a:t>
            </a:r>
          </a:p>
        </p:txBody>
      </p:sp>
      <p:sp>
        <p:nvSpPr>
          <p:cNvPr id="34" name="TextovéPole 33">
            <a:hlinkClick r:id="rId14" action="ppaction://hlinksldjump"/>
          </p:cNvPr>
          <p:cNvSpPr txBox="1"/>
          <p:nvPr/>
        </p:nvSpPr>
        <p:spPr>
          <a:xfrm>
            <a:off x="3960192" y="4113951"/>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14</a:t>
            </a:r>
          </a:p>
        </p:txBody>
      </p:sp>
      <p:sp>
        <p:nvSpPr>
          <p:cNvPr id="32" name="TextovéPole 31"/>
          <p:cNvSpPr txBox="1"/>
          <p:nvPr/>
        </p:nvSpPr>
        <p:spPr>
          <a:xfrm>
            <a:off x="107503" y="6095037"/>
            <a:ext cx="9281715" cy="646331"/>
          </a:xfrm>
          <a:prstGeom prst="rect">
            <a:avLst/>
          </a:prstGeom>
          <a:noFill/>
        </p:spPr>
        <p:txBody>
          <a:bodyPr wrap="square" rtlCol="0">
            <a:spAutoFit/>
          </a:bodyPr>
          <a:lstStyle/>
          <a:p>
            <a:r>
              <a:rPr lang="cs-CZ" b="1" dirty="0"/>
              <a:t>Autor materiálu: </a:t>
            </a:r>
            <a:r>
              <a:rPr lang="cs-CZ" dirty="0"/>
              <a:t>Mgr. Martin Holý     </a:t>
            </a:r>
          </a:p>
          <a:p>
            <a:r>
              <a:rPr lang="cs-CZ" dirty="0"/>
              <a:t>Další šíření materiálu je možné pouze se souhlasem autora     </a:t>
            </a:r>
          </a:p>
        </p:txBody>
      </p:sp>
      <p:pic>
        <p:nvPicPr>
          <p:cNvPr id="35" name="Obrázek 3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092008" y="5321306"/>
            <a:ext cx="1873128" cy="1420061"/>
          </a:xfrm>
          <a:prstGeom prst="rect">
            <a:avLst/>
          </a:prstGeom>
          <a:ln>
            <a:solidFill>
              <a:srgbClr val="000000"/>
            </a:solidFill>
          </a:ln>
        </p:spPr>
      </p:pic>
      <p:sp>
        <p:nvSpPr>
          <p:cNvPr id="36" name="TextovéPole 35">
            <a:hlinkClick r:id="rId16" action="ppaction://hlinksldjump"/>
          </p:cNvPr>
          <p:cNvSpPr txBox="1"/>
          <p:nvPr/>
        </p:nvSpPr>
        <p:spPr>
          <a:xfrm>
            <a:off x="4608096" y="4113903"/>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15</a:t>
            </a:r>
          </a:p>
        </p:txBody>
      </p:sp>
      <p:sp>
        <p:nvSpPr>
          <p:cNvPr id="37" name="TextovéPole 36">
            <a:hlinkClick r:id="rId17" action="ppaction://hlinksldjump"/>
          </p:cNvPr>
          <p:cNvSpPr txBox="1"/>
          <p:nvPr/>
        </p:nvSpPr>
        <p:spPr>
          <a:xfrm>
            <a:off x="5256000" y="4113903"/>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16</a:t>
            </a:r>
          </a:p>
        </p:txBody>
      </p:sp>
      <p:sp>
        <p:nvSpPr>
          <p:cNvPr id="38" name="TextovéPole 37">
            <a:hlinkClick r:id="rId18" action="ppaction://hlinksldjump"/>
          </p:cNvPr>
          <p:cNvSpPr txBox="1"/>
          <p:nvPr/>
        </p:nvSpPr>
        <p:spPr>
          <a:xfrm>
            <a:off x="5904000" y="4113903"/>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17</a:t>
            </a:r>
          </a:p>
        </p:txBody>
      </p:sp>
      <p:sp>
        <p:nvSpPr>
          <p:cNvPr id="39" name="TextovéPole 38">
            <a:hlinkClick r:id="rId19" action="ppaction://hlinksldjump"/>
          </p:cNvPr>
          <p:cNvSpPr txBox="1"/>
          <p:nvPr/>
        </p:nvSpPr>
        <p:spPr>
          <a:xfrm>
            <a:off x="6552280" y="4113903"/>
            <a:ext cx="540000" cy="432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2400" dirty="0"/>
              <a:t>18</a:t>
            </a:r>
          </a:p>
        </p:txBody>
      </p:sp>
    </p:spTree>
    <p:extLst>
      <p:ext uri="{BB962C8B-B14F-4D97-AF65-F5344CB8AC3E}">
        <p14:creationId xmlns:p14="http://schemas.microsoft.com/office/powerpoint/2010/main" val="1042205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2699025328"/>
              </p:ext>
            </p:extLst>
          </p:nvPr>
        </p:nvGraphicFramePr>
        <p:xfrm>
          <a:off x="212335" y="2060848"/>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týden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týdnů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pokoj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b="1" dirty="0"/>
                        <a:t>ložnice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67843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24</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678432"/>
                <a:ext cx="972108" cy="670568"/>
              </a:xfrm>
              <a:prstGeom prst="rect">
                <a:avLst/>
              </a:prstGeom>
              <a:blipFill rotWithShape="1">
                <a:blip r:embed="rId2"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332650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1</m:t>
                          </m:r>
                        </m:num>
                        <m:den>
                          <m:r>
                            <a:rPr lang="cs-CZ" sz="2000" b="0" i="0" smtClean="0">
                              <a:latin typeface="Cambria Math"/>
                            </a:rPr>
                            <m:t>16</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3326504"/>
                <a:ext cx="972108" cy="670568"/>
              </a:xfrm>
              <a:prstGeom prst="rect">
                <a:avLst/>
              </a:prstGeom>
              <a:blipFill rotWithShape="1">
                <a:blip r:embed="rId3" cstate="print"/>
                <a:stretch>
                  <a:fillRect/>
                </a:stretch>
              </a:blipFill>
            </p:spPr>
            <p:txBody>
              <a:bodyPr/>
              <a:lstStyle/>
              <a:p>
                <a:r>
                  <a:rPr lang="cs-CZ">
                    <a:noFill/>
                  </a:rPr>
                  <a:t> </a:t>
                </a:r>
              </a:p>
            </p:txBody>
          </p:sp>
        </mc:Fallback>
      </mc:AlternateContent>
      <p:sp>
        <p:nvSpPr>
          <p:cNvPr id="22" name="TextovéPole 21"/>
          <p:cNvSpPr txBox="1"/>
          <p:nvPr/>
        </p:nvSpPr>
        <p:spPr>
          <a:xfrm>
            <a:off x="4716016" y="2815327"/>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499992" y="3463399"/>
            <a:ext cx="720080" cy="461665"/>
          </a:xfrm>
          <a:prstGeom prst="rect">
            <a:avLst/>
          </a:prstGeom>
          <a:noFill/>
        </p:spPr>
        <p:txBody>
          <a:bodyPr wrap="square" rtlCol="0">
            <a:spAutoFit/>
          </a:bodyPr>
          <a:lstStyle/>
          <a:p>
            <a:pPr algn="ctr"/>
            <a:r>
              <a:rPr lang="cs-CZ" sz="2400" dirty="0">
                <a:latin typeface="Cambria Math" pitchFamily="18" charset="0"/>
                <a:ea typeface="Cambria Math" pitchFamily="18" charset="0"/>
              </a:rPr>
              <a:t>4</a:t>
            </a:r>
          </a:p>
        </p:txBody>
      </p:sp>
      <mc:AlternateContent xmlns:mc="http://schemas.openxmlformats.org/markup-compatibility/2006" xmlns:a14="http://schemas.microsoft.com/office/drawing/2010/main">
        <mc:Choice Requires="a14">
          <p:sp>
            <p:nvSpPr>
              <p:cNvPr id="31" name="TextovéPole 30"/>
              <p:cNvSpPr txBox="1"/>
              <p:nvPr/>
            </p:nvSpPr>
            <p:spPr>
              <a:xfrm>
                <a:off x="6948264" y="2679586"/>
                <a:ext cx="972108" cy="6152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m:rPr>
                              <m:sty m:val="p"/>
                            </m:rPr>
                            <a:rPr lang="cs-CZ" sz="2000" b="0" i="0" smtClean="0">
                              <a:latin typeface="Cambria Math"/>
                              <a:ea typeface="Cambria Math" pitchFamily="18" charset="0"/>
                            </a:rPr>
                            <m:t>x</m:t>
                          </m:r>
                        </m:num>
                        <m:den>
                          <m:r>
                            <a:rPr lang="cs-CZ" sz="2000" b="0" i="0" smtClean="0">
                              <a:latin typeface="Cambria Math"/>
                              <a:ea typeface="Cambria Math" pitchFamily="18" charset="0"/>
                            </a:rPr>
                            <m:t>24</m:t>
                          </m:r>
                        </m:den>
                      </m:f>
                    </m:oMath>
                  </m:oMathPara>
                </a14:m>
                <a:endParaRPr lang="cs-CZ" sz="2000" dirty="0">
                  <a:latin typeface="Cambria Math" pitchFamily="18" charset="0"/>
                  <a:ea typeface="Cambria Math" pitchFamily="18" charset="0"/>
                </a:endParaRPr>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679586"/>
                <a:ext cx="972108" cy="615297"/>
              </a:xfrm>
              <a:prstGeom prst="rect">
                <a:avLst/>
              </a:prstGeom>
              <a:blipFill rotWithShape="1">
                <a:blip r:embed="rId4"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3356992"/>
                <a:ext cx="972108" cy="69506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4</m:t>
                          </m:r>
                        </m:num>
                        <m:den>
                          <m:r>
                            <a:rPr lang="cs-CZ" sz="2000" b="0" i="0" smtClean="0">
                              <a:latin typeface="Cambria Math"/>
                            </a:rPr>
                            <m:t>16</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3356992"/>
                <a:ext cx="972108" cy="695062"/>
              </a:xfrm>
              <a:prstGeom prst="rect">
                <a:avLst/>
              </a:prstGeom>
              <a:blipFill rotWithShape="1">
                <a:blip r:embed="rId5" cstate="print"/>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251520" y="620688"/>
            <a:ext cx="8568952" cy="1152128"/>
          </a:xfrm>
          <a:prstGeom prst="rect">
            <a:avLst/>
          </a:prstGeom>
          <a:noFill/>
          <a:ln w="9525">
            <a:noFill/>
            <a:miter lim="800000"/>
            <a:headEnd/>
            <a:tailEnd/>
          </a:ln>
          <a:effectLst/>
        </p:spPr>
        <p:txBody>
          <a:bodyPr anchor="t"/>
          <a:lstStyle/>
          <a:p>
            <a:pPr>
              <a:spcBef>
                <a:spcPct val="50000"/>
              </a:spcBef>
            </a:pPr>
            <a:r>
              <a:rPr lang="cs-CZ" sz="2000" b="1" dirty="0">
                <a:latin typeface="Times New Roman" pitchFamily="18" charset="0"/>
                <a:cs typeface="Times New Roman" pitchFamily="18" charset="0"/>
              </a:rPr>
              <a:t>Zásoba uhlí by stačila na vytápění obývacího pokoje na 24 týdnů a ložnice na 16 týdnů. Na jak dlouho vystačí zásoba uhlí, jestliže jsme čtyři týdny topili v obou pokojích a od té doby topíme pouze v obývacím pokoji?</a:t>
            </a:r>
          </a:p>
          <a:p>
            <a:endParaRPr lang="cs-CZ" sz="2000" dirty="0">
              <a:solidFill>
                <a:schemeClr val="accent2"/>
              </a:solidFill>
            </a:endParaRPr>
          </a:p>
          <a:p>
            <a:endParaRPr lang="cs-CZ" sz="2000" b="1"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9" name="TextovéPole 38"/>
              <p:cNvSpPr txBox="1"/>
              <p:nvPr/>
            </p:nvSpPr>
            <p:spPr>
              <a:xfrm>
                <a:off x="35496" y="4111471"/>
                <a:ext cx="2448272" cy="7861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24</m:t>
                          </m:r>
                        </m:den>
                      </m:f>
                      <m:r>
                        <a:rPr lang="cs-CZ" sz="2400" b="0" i="0" smtClean="0">
                          <a:latin typeface="Cambria Math"/>
                        </a:rPr>
                        <m:t>+</m:t>
                      </m:r>
                      <m:f>
                        <m:fPr>
                          <m:ctrlPr>
                            <a:rPr lang="cs-CZ" sz="2400" b="0" i="1" smtClean="0">
                              <a:latin typeface="Cambria Math" panose="02040503050406030204" pitchFamily="18" charset="0"/>
                            </a:rPr>
                          </m:ctrlPr>
                        </m:fPr>
                        <m:num>
                          <m:r>
                            <a:rPr lang="cs-CZ" sz="2400" b="0" i="0" smtClean="0">
                              <a:latin typeface="Cambria Math"/>
                            </a:rPr>
                            <m:t>4</m:t>
                          </m:r>
                        </m:num>
                        <m:den>
                          <m:r>
                            <a:rPr lang="cs-CZ" sz="2400" b="0" i="0" smtClean="0">
                              <a:latin typeface="Cambria Math"/>
                            </a:rPr>
                            <m:t>16</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35496" y="4111471"/>
                <a:ext cx="2448272" cy="786177"/>
              </a:xfrm>
              <a:prstGeom prst="rect">
                <a:avLst/>
              </a:prstGeom>
              <a:blipFill rotWithShape="1">
                <a:blip r:embed="rId6"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73224" y="4903559"/>
                <a:ext cx="2878596" cy="461665"/>
              </a:xfrm>
              <a:prstGeom prst="rect">
                <a:avLst/>
              </a:prstGeom>
              <a:noFill/>
            </p:spPr>
            <p:txBody>
              <a:bodyPr wrap="square" rtlCol="0">
                <a:spAutoFit/>
              </a:bodyPr>
              <a:lstStyle/>
              <a:p>
                <a14:m>
                  <m:oMath xmlns:m="http://schemas.openxmlformats.org/officeDocument/2006/math">
                    <m:r>
                      <a:rPr lang="cs-CZ" sz="2400" smtClean="0">
                        <a:latin typeface="Cambria Math"/>
                        <a:ea typeface="Cambria Math" pitchFamily="18" charset="0"/>
                      </a:rPr>
                      <m:t>2</m:t>
                    </m:r>
                    <m:r>
                      <m:rPr>
                        <m:sty m:val="p"/>
                      </m:rPr>
                      <a:rPr lang="cs-CZ" sz="2400" b="0" i="0" smtClean="0">
                        <a:latin typeface="Cambria Math"/>
                        <a:ea typeface="Cambria Math" pitchFamily="18" charset="0"/>
                      </a:rPr>
                      <m:t>x</m:t>
                    </m:r>
                    <m:r>
                      <a:rPr lang="cs-CZ" sz="2400" b="0" i="0" smtClean="0">
                        <a:latin typeface="Cambria Math"/>
                        <a:ea typeface="Cambria Math" pitchFamily="18" charset="0"/>
                      </a:rPr>
                      <m:t>+12=</m:t>
                    </m:r>
                  </m:oMath>
                </a14:m>
                <a:r>
                  <a:rPr lang="cs-CZ" sz="2400" dirty="0">
                    <a:latin typeface="Cambria Math" pitchFamily="18" charset="0"/>
                    <a:ea typeface="Cambria Math" pitchFamily="18" charset="0"/>
                  </a:rPr>
                  <a:t> 48</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73224" y="4903559"/>
                <a:ext cx="2878596" cy="461665"/>
              </a:xfrm>
              <a:prstGeom prst="rect">
                <a:avLst/>
              </a:prstGeom>
              <a:blipFill rotWithShape="1">
                <a:blip r:embed="rId7" cstate="print"/>
                <a:stretch>
                  <a:fillRect l="-424" t="-10526" b="-28947"/>
                </a:stretch>
              </a:blipFill>
            </p:spPr>
            <p:txBody>
              <a:bodyPr/>
              <a:lstStyle/>
              <a:p>
                <a:r>
                  <a:rPr lang="cs-CZ">
                    <a:noFill/>
                  </a:rPr>
                  <a:t> </a:t>
                </a:r>
              </a:p>
            </p:txBody>
          </p:sp>
        </mc:Fallback>
      </mc:AlternateContent>
      <p:sp>
        <p:nvSpPr>
          <p:cNvPr id="41" name="TextovéPole 40"/>
          <p:cNvSpPr txBox="1"/>
          <p:nvPr/>
        </p:nvSpPr>
        <p:spPr>
          <a:xfrm>
            <a:off x="2703240" y="4255487"/>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/.48</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539552" y="5407615"/>
                <a:ext cx="13681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2</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36</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539552" y="5407615"/>
                <a:ext cx="1368152" cy="461665"/>
              </a:xfrm>
              <a:prstGeom prst="rect">
                <a:avLst/>
              </a:prstGeom>
              <a:blipFill rotWithShape="1">
                <a:blip r:embed="rId8" cstate="print"/>
                <a:stretch>
                  <a:fillRect l="-1339" t="-10526" b="-28947"/>
                </a:stretch>
              </a:blipFill>
            </p:spPr>
            <p:txBody>
              <a:bodyPr/>
              <a:lstStyle/>
              <a:p>
                <a:r>
                  <a:rPr lang="cs-CZ">
                    <a:noFill/>
                  </a:rPr>
                  <a:t> </a:t>
                </a:r>
              </a:p>
            </p:txBody>
          </p:sp>
        </mc:Fallback>
      </mc:AlternateContent>
      <p:sp>
        <p:nvSpPr>
          <p:cNvPr id="43" name="TextovéPole 42"/>
          <p:cNvSpPr txBox="1"/>
          <p:nvPr/>
        </p:nvSpPr>
        <p:spPr>
          <a:xfrm>
            <a:off x="2627784" y="5407615"/>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/:2</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611560" y="5797272"/>
                <a:ext cx="1872208" cy="523220"/>
              </a:xfrm>
              <a:prstGeom prst="rect">
                <a:avLst/>
              </a:prstGeom>
              <a:noFill/>
            </p:spPr>
            <p:txBody>
              <a:bodyPr wrap="square" rtlCol="0">
                <a:spAutoFit/>
              </a:bodyPr>
              <a:lstStyle/>
              <a:p>
                <a14:m>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oMath>
                </a14:m>
                <a:r>
                  <a:rPr lang="cs-CZ" sz="2800" b="1" dirty="0">
                    <a:latin typeface="Cambria Math" pitchFamily="18" charset="0"/>
                    <a:ea typeface="Cambria Math" pitchFamily="18" charset="0"/>
                  </a:rPr>
                  <a:t>18</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611560" y="5797272"/>
                <a:ext cx="1872208" cy="523220"/>
              </a:xfrm>
              <a:prstGeom prst="rect">
                <a:avLst/>
              </a:prstGeom>
              <a:blipFill rotWithShape="1">
                <a:blip r:embed="rId9" cstate="print"/>
                <a:stretch>
                  <a:fillRect t="-11628" b="-31395"/>
                </a:stretch>
              </a:blipFill>
            </p:spPr>
            <p:txBody>
              <a:bodyPr/>
              <a:lstStyle/>
              <a:p>
                <a:r>
                  <a:rPr lang="cs-CZ">
                    <a:noFill/>
                  </a:rPr>
                  <a:t> </a:t>
                </a:r>
              </a:p>
            </p:txBody>
          </p:sp>
        </mc:Fallback>
      </mc:AlternateContent>
      <p:sp>
        <p:nvSpPr>
          <p:cNvPr id="46" name="Rectangle 18"/>
          <p:cNvSpPr>
            <a:spLocks noChangeArrowheads="1"/>
          </p:cNvSpPr>
          <p:nvPr/>
        </p:nvSpPr>
        <p:spPr bwMode="auto">
          <a:xfrm>
            <a:off x="3779912" y="5509240"/>
            <a:ext cx="5225747" cy="811252"/>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Uhlí vystačí na 18 týdnů.</a:t>
            </a:r>
          </a:p>
        </p:txBody>
      </p:sp>
      <mc:AlternateContent xmlns:mc="http://schemas.openxmlformats.org/markup-compatibility/2006" xmlns:a14="http://schemas.microsoft.com/office/drawing/2010/main">
        <mc:Choice Requires="a14">
          <p:sp>
            <p:nvSpPr>
              <p:cNvPr id="20" name="TextovéPole 19"/>
              <p:cNvSpPr txBox="1"/>
              <p:nvPr/>
            </p:nvSpPr>
            <p:spPr>
              <a:xfrm>
                <a:off x="4139952" y="4069080"/>
                <a:ext cx="4608512" cy="1388522"/>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18</m:t>
                        </m:r>
                      </m:num>
                      <m:den>
                        <m:r>
                          <a:rPr lang="cs-CZ" sz="2400" b="0" i="1" smtClean="0">
                            <a:latin typeface="Cambria Math"/>
                          </a:rPr>
                          <m:t>24</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4</m:t>
                        </m:r>
                      </m:num>
                      <m:den>
                        <m:r>
                          <a:rPr lang="cs-CZ" sz="2400" b="0" i="1" smtClean="0">
                            <a:latin typeface="Cambria Math"/>
                          </a:rPr>
                          <m:t>16</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36</m:t>
                        </m:r>
                      </m:num>
                      <m:den>
                        <m:r>
                          <a:rPr lang="cs-CZ" sz="2400" b="0" i="1" smtClean="0">
                            <a:latin typeface="Cambria Math"/>
                          </a:rPr>
                          <m:t>48</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12</m:t>
                        </m:r>
                      </m:num>
                      <m:den>
                        <m:r>
                          <a:rPr lang="cs-CZ" sz="2400" b="0" i="1" smtClean="0">
                            <a:latin typeface="Cambria Math"/>
                          </a:rPr>
                          <m:t>48</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48</m:t>
                        </m:r>
                      </m:num>
                      <m:den>
                        <m:r>
                          <a:rPr lang="cs-CZ" sz="2400" b="0" i="1" smtClean="0">
                            <a:latin typeface="Cambria Math"/>
                          </a:rPr>
                          <m:t>48</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4139952" y="4069080"/>
                <a:ext cx="4608512" cy="1388522"/>
              </a:xfrm>
              <a:prstGeom prst="rect">
                <a:avLst/>
              </a:prstGeom>
              <a:blipFill rotWithShape="1">
                <a:blip r:embed="rId10" cstate="print"/>
                <a:stretch>
                  <a:fillRect l="-1984" b="-6608"/>
                </a:stretch>
              </a:blipFill>
            </p:spPr>
            <p:txBody>
              <a:bodyPr/>
              <a:lstStyle/>
              <a:p>
                <a:r>
                  <a:rPr lang="cs-CZ">
                    <a:noFill/>
                  </a:rPr>
                  <a:t> </a:t>
                </a:r>
              </a:p>
            </p:txBody>
          </p:sp>
        </mc:Fallback>
      </mc:AlternateContent>
      <p:sp>
        <p:nvSpPr>
          <p:cNvPr id="23" name="TextovéPole 22"/>
          <p:cNvSpPr txBox="1"/>
          <p:nvPr/>
        </p:nvSpPr>
        <p:spPr>
          <a:xfrm>
            <a:off x="2703240" y="4861168"/>
            <a:ext cx="1220688" cy="461665"/>
          </a:xfrm>
          <a:prstGeom prst="rect">
            <a:avLst/>
          </a:prstGeom>
          <a:noFill/>
        </p:spPr>
        <p:txBody>
          <a:bodyPr wrap="square" rtlCol="0">
            <a:spAutoFit/>
          </a:bodyPr>
          <a:lstStyle/>
          <a:p>
            <a:r>
              <a:rPr lang="cs-CZ" sz="2400" b="0" dirty="0">
                <a:latin typeface="Cambria Math" pitchFamily="18" charset="0"/>
                <a:ea typeface="Cambria Math" pitchFamily="18" charset="0"/>
              </a:rPr>
              <a:t>/-12</a:t>
            </a:r>
            <a:endParaRPr lang="cs-CZ" sz="2400" dirty="0">
              <a:latin typeface="Cambria Math" pitchFamily="18" charset="0"/>
              <a:ea typeface="Cambria Math" pitchFamily="18" charset="0"/>
            </a:endParaRPr>
          </a:p>
        </p:txBody>
      </p:sp>
      <p:sp>
        <p:nvSpPr>
          <p:cNvPr id="27" name="Obdélník 26">
            <a:extLst>
              <a:ext uri="{FF2B5EF4-FFF2-40B4-BE49-F238E27FC236}">
                <a16:creationId xmlns:a16="http://schemas.microsoft.com/office/drawing/2014/main" id="{FEB5D973-8779-4EAD-ADCC-8D8F3494445E}"/>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1">
            <a:hlinkClick r:id="" action="ppaction://hlinkshowjump?jump=nextslide"/>
            <a:extLst>
              <a:ext uri="{FF2B5EF4-FFF2-40B4-BE49-F238E27FC236}">
                <a16:creationId xmlns:a16="http://schemas.microsoft.com/office/drawing/2014/main" id="{3ADCB3EB-4D4B-4EEE-A03B-EE6E7C85DC56}"/>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Šipka doprava 22">
            <a:hlinkClick r:id="" action="ppaction://hlinkshowjump?jump=previousslide"/>
            <a:extLst>
              <a:ext uri="{FF2B5EF4-FFF2-40B4-BE49-F238E27FC236}">
                <a16:creationId xmlns:a16="http://schemas.microsoft.com/office/drawing/2014/main" id="{356C7D15-C1EE-4A2F-82FB-429DD484F8A9}"/>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Rectangle 10">
            <a:extLst>
              <a:ext uri="{FF2B5EF4-FFF2-40B4-BE49-F238E27FC236}">
                <a16:creationId xmlns:a16="http://schemas.microsoft.com/office/drawing/2014/main" id="{3AB90DC9-B58B-43A8-8989-BEF8089CFBBD}"/>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3" name="Zaoblený obdélník 24">
            <a:hlinkClick r:id="" action="ppaction://hlinkshowjump?jump=firstslide"/>
            <a:extLst>
              <a:ext uri="{FF2B5EF4-FFF2-40B4-BE49-F238E27FC236}">
                <a16:creationId xmlns:a16="http://schemas.microsoft.com/office/drawing/2014/main" id="{A341D7B5-2A6B-4E87-A8A3-AC832930A634}"/>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4" name="TextovéPole 33">
            <a:extLst>
              <a:ext uri="{FF2B5EF4-FFF2-40B4-BE49-F238E27FC236}">
                <a16:creationId xmlns:a16="http://schemas.microsoft.com/office/drawing/2014/main" id="{7D9B750C-F9CF-4D9D-9815-212CB347D3DE}"/>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9)</a:t>
            </a:r>
          </a:p>
        </p:txBody>
      </p:sp>
    </p:spTree>
    <p:extLst>
      <p:ext uri="{BB962C8B-B14F-4D97-AF65-F5344CB8AC3E}">
        <p14:creationId xmlns:p14="http://schemas.microsoft.com/office/powerpoint/2010/main" val="2514786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1297884670"/>
              </p:ext>
            </p:extLst>
          </p:nvPr>
        </p:nvGraphicFramePr>
        <p:xfrm>
          <a:off x="212335" y="2348880"/>
          <a:ext cx="8424937" cy="1936224"/>
        </p:xfrm>
        <a:graphic>
          <a:graphicData uri="http://schemas.openxmlformats.org/drawingml/2006/table">
            <a:tbl>
              <a:tblPr firstRow="1" bandRow="1">
                <a:tableStyleId>{5C22544A-7EE6-4342-B048-85BDC9FD1C3A}</a:tableStyleId>
              </a:tblPr>
              <a:tblGrid>
                <a:gridCol w="1335329">
                  <a:extLst>
                    <a:ext uri="{9D8B030D-6E8A-4147-A177-3AD203B41FA5}">
                      <a16:colId xmlns:a16="http://schemas.microsoft.com/office/drawing/2014/main" val="20000"/>
                    </a:ext>
                  </a:extLst>
                </a:gridCol>
                <a:gridCol w="2049046">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dní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první dílna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druhá dílna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96646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20</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966464"/>
                <a:ext cx="972108" cy="670568"/>
              </a:xfrm>
              <a:prstGeom prst="rect">
                <a:avLst/>
              </a:prstGeom>
              <a:blipFill>
                <a:blip r:embed="rId3"/>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3614536"/>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30</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3614536"/>
                <a:ext cx="972108" cy="670568"/>
              </a:xfrm>
              <a:prstGeom prst="rect">
                <a:avLst/>
              </a:prstGeom>
              <a:blipFill>
                <a:blip r:embed="rId4"/>
                <a:stretch>
                  <a:fillRect/>
                </a:stretch>
              </a:blipFill>
            </p:spPr>
            <p:txBody>
              <a:bodyPr/>
              <a:lstStyle/>
              <a:p>
                <a:r>
                  <a:rPr lang="cs-CZ">
                    <a:noFill/>
                  </a:rPr>
                  <a:t> </a:t>
                </a:r>
              </a:p>
            </p:txBody>
          </p:sp>
        </mc:Fallback>
      </mc:AlternateContent>
      <p:sp>
        <p:nvSpPr>
          <p:cNvPr id="22" name="TextovéPole 21"/>
          <p:cNvSpPr txBox="1"/>
          <p:nvPr/>
        </p:nvSpPr>
        <p:spPr>
          <a:xfrm>
            <a:off x="4716016" y="3103359"/>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499992" y="3751431"/>
            <a:ext cx="864096" cy="461665"/>
          </a:xfrm>
          <a:prstGeom prst="rect">
            <a:avLst/>
          </a:prstGeom>
          <a:noFill/>
        </p:spPr>
        <p:txBody>
          <a:bodyPr wrap="square" rtlCol="0">
            <a:spAutoFit/>
          </a:bodyPr>
          <a:lstStyle/>
          <a:p>
            <a:r>
              <a:rPr lang="cs-CZ" sz="2400" dirty="0">
                <a:latin typeface="Cambria Math" pitchFamily="18" charset="0"/>
                <a:ea typeface="Cambria Math" pitchFamily="18" charset="0"/>
              </a:rPr>
              <a:t>x -10</a:t>
            </a:r>
          </a:p>
        </p:txBody>
      </p:sp>
      <mc:AlternateContent xmlns:mc="http://schemas.openxmlformats.org/markup-compatibility/2006" xmlns:a14="http://schemas.microsoft.com/office/drawing/2010/main">
        <mc:Choice Requires="a14">
          <p:sp>
            <p:nvSpPr>
              <p:cNvPr id="31" name="TextovéPole 30"/>
              <p:cNvSpPr txBox="1"/>
              <p:nvPr/>
            </p:nvSpPr>
            <p:spPr>
              <a:xfrm>
                <a:off x="6948264" y="2967618"/>
                <a:ext cx="972108" cy="6173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m:rPr>
                              <m:sty m:val="p"/>
                            </m:rPr>
                            <a:rPr lang="cs-CZ" sz="2000" b="0" i="0" smtClean="0">
                              <a:latin typeface="Cambria Math"/>
                              <a:ea typeface="Cambria Math" pitchFamily="18" charset="0"/>
                            </a:rPr>
                            <m:t>x</m:t>
                          </m:r>
                        </m:num>
                        <m:den>
                          <m:r>
                            <a:rPr lang="cs-CZ" sz="2000" b="0" i="0" smtClean="0">
                              <a:latin typeface="Cambria Math"/>
                              <a:ea typeface="Cambria Math" pitchFamily="18" charset="0"/>
                            </a:rPr>
                            <m:t>20</m:t>
                          </m:r>
                        </m:den>
                      </m:f>
                    </m:oMath>
                  </m:oMathPara>
                </a14:m>
                <a:endParaRPr lang="cs-CZ" sz="2000" dirty="0">
                  <a:latin typeface="Cambria Math" pitchFamily="18" charset="0"/>
                  <a:ea typeface="Cambria Math" pitchFamily="18" charset="0"/>
                </a:endParaRPr>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967618"/>
                <a:ext cx="972108" cy="617348"/>
              </a:xfrm>
              <a:prstGeom prst="rect">
                <a:avLst/>
              </a:prstGeom>
              <a:blipFill>
                <a:blip r:embed="rId5"/>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3616588"/>
                <a:ext cx="972108" cy="6685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r>
                            <a:rPr lang="cs-CZ" sz="2000" b="0" i="0" smtClean="0">
                              <a:latin typeface="Cambria Math"/>
                            </a:rPr>
                            <m:t>−10</m:t>
                          </m:r>
                        </m:num>
                        <m:den>
                          <m:r>
                            <a:rPr lang="cs-CZ" sz="2000" b="0" i="0" smtClean="0">
                              <a:latin typeface="Cambria Math"/>
                            </a:rPr>
                            <m:t>30</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3616588"/>
                <a:ext cx="972108" cy="668516"/>
              </a:xfrm>
              <a:prstGeom prst="rect">
                <a:avLst/>
              </a:prstGeom>
              <a:blipFill>
                <a:blip r:embed="rId6"/>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395536" y="620688"/>
            <a:ext cx="8712968" cy="1872208"/>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Zákazník si objednal 2500 ks dřevěných stavebnic a požaduje, aby zakázka byla hotová za 15 dní. Bylo rozhodnuto, že na zakázce bude pracovat prvních 10 dní jen první dílna  a jedenáctý den se do práce zapojí i druhá dílna. Je známo, že sama první dílna by zakázku vyrobila za 20 dní a druhá dílna sama za 30 dní. Bude zakázka vyrobena včas? </a:t>
            </a:r>
          </a:p>
        </p:txBody>
      </p:sp>
      <mc:AlternateContent xmlns:mc="http://schemas.openxmlformats.org/markup-compatibility/2006" xmlns:a14="http://schemas.microsoft.com/office/drawing/2010/main">
        <mc:Choice Requires="a14">
          <p:sp>
            <p:nvSpPr>
              <p:cNvPr id="39" name="TextovéPole 38"/>
              <p:cNvSpPr txBox="1"/>
              <p:nvPr/>
            </p:nvSpPr>
            <p:spPr>
              <a:xfrm>
                <a:off x="35496" y="4407495"/>
                <a:ext cx="2448272" cy="7861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20</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r>
                            <a:rPr lang="cs-CZ" sz="2400" b="0" i="0" smtClean="0">
                              <a:latin typeface="Cambria Math"/>
                            </a:rPr>
                            <m:t>−10</m:t>
                          </m:r>
                        </m:num>
                        <m:den>
                          <m:r>
                            <a:rPr lang="cs-CZ" sz="2400" b="0" i="0" smtClean="0">
                              <a:latin typeface="Cambria Math"/>
                            </a:rPr>
                            <m:t>30</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35496" y="4407495"/>
                <a:ext cx="2448272" cy="786177"/>
              </a:xfrm>
              <a:prstGeom prst="rect">
                <a:avLst/>
              </a:prstGeom>
              <a:blipFill>
                <a:blip r:embed="rId7"/>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73224" y="5199583"/>
                <a:ext cx="2878596"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3</m:t>
                    </m:r>
                    <m:r>
                      <m:rPr>
                        <m:sty m:val="p"/>
                      </m:rPr>
                      <a:rPr lang="cs-CZ" sz="2400" b="0" i="0" smtClean="0">
                        <a:latin typeface="Cambria Math"/>
                        <a:ea typeface="Cambria Math" pitchFamily="18" charset="0"/>
                      </a:rPr>
                      <m:t>x</m:t>
                    </m:r>
                    <m:r>
                      <a:rPr lang="cs-CZ" sz="2400" b="0" i="0" smtClean="0">
                        <a:latin typeface="Cambria Math"/>
                        <a:ea typeface="Cambria Math" pitchFamily="18" charset="0"/>
                      </a:rPr>
                      <m:t>+2</m:t>
                    </m:r>
                    <m:r>
                      <m:rPr>
                        <m:sty m:val="p"/>
                      </m:rPr>
                      <a:rPr lang="cs-CZ" sz="2400" b="0" i="0" smtClean="0">
                        <a:latin typeface="Cambria Math"/>
                        <a:ea typeface="Cambria Math" pitchFamily="18" charset="0"/>
                      </a:rPr>
                      <m:t>x</m:t>
                    </m:r>
                    <m:r>
                      <a:rPr lang="cs-CZ" sz="2400" b="0" i="0" smtClean="0">
                        <a:latin typeface="Cambria Math"/>
                        <a:ea typeface="Cambria Math" pitchFamily="18" charset="0"/>
                      </a:rPr>
                      <m:t>−20=</m:t>
                    </m:r>
                  </m:oMath>
                </a14:m>
                <a:r>
                  <a:rPr lang="cs-CZ" sz="2400" dirty="0">
                    <a:latin typeface="Cambria Math" pitchFamily="18" charset="0"/>
                    <a:ea typeface="Cambria Math" pitchFamily="18" charset="0"/>
                  </a:rPr>
                  <a:t>60</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73224" y="5199583"/>
                <a:ext cx="2878596" cy="461665"/>
              </a:xfrm>
              <a:prstGeom prst="rect">
                <a:avLst/>
              </a:prstGeom>
              <a:blipFill>
                <a:blip r:embed="rId8"/>
                <a:stretch>
                  <a:fillRect l="-424" t="-10526" b="-28947"/>
                </a:stretch>
              </a:blipFill>
            </p:spPr>
            <p:txBody>
              <a:bodyPr/>
              <a:lstStyle/>
              <a:p>
                <a:r>
                  <a:rPr lang="cs-CZ">
                    <a:noFill/>
                  </a:rPr>
                  <a:t> </a:t>
                </a:r>
              </a:p>
            </p:txBody>
          </p:sp>
        </mc:Fallback>
      </mc:AlternateContent>
      <p:sp>
        <p:nvSpPr>
          <p:cNvPr id="41" name="TextovéPole 40"/>
          <p:cNvSpPr txBox="1"/>
          <p:nvPr/>
        </p:nvSpPr>
        <p:spPr>
          <a:xfrm>
            <a:off x="2703240" y="4551511"/>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/.60</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539552" y="5703639"/>
                <a:ext cx="1368152" cy="461665"/>
              </a:xfrm>
              <a:prstGeom prst="rect">
                <a:avLst/>
              </a:prstGeom>
              <a:noFill/>
            </p:spPr>
            <p:txBody>
              <a:bodyPr wrap="square" rtlCol="0">
                <a:spAutoFit/>
              </a:bodyPr>
              <a:lstStyle/>
              <a:p>
                <a14:m>
                  <m:oMath xmlns:m="http://schemas.openxmlformats.org/officeDocument/2006/math">
                    <m:r>
                      <a:rPr lang="cs-CZ" sz="2400">
                        <a:latin typeface="Cambria Math"/>
                        <a:ea typeface="Cambria Math" pitchFamily="18" charset="0"/>
                      </a:rPr>
                      <m:t>5</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80</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539552" y="5703639"/>
                <a:ext cx="1368152" cy="461665"/>
              </a:xfrm>
              <a:prstGeom prst="rect">
                <a:avLst/>
              </a:prstGeom>
              <a:blipFill>
                <a:blip r:embed="rId9"/>
                <a:stretch>
                  <a:fillRect l="-1786" t="-10667" b="-30667"/>
                </a:stretch>
              </a:blipFill>
            </p:spPr>
            <p:txBody>
              <a:bodyPr/>
              <a:lstStyle/>
              <a:p>
                <a:r>
                  <a:rPr lang="cs-CZ">
                    <a:noFill/>
                  </a:rPr>
                  <a:t> </a:t>
                </a:r>
              </a:p>
            </p:txBody>
          </p:sp>
        </mc:Fallback>
      </mc:AlternateContent>
      <p:sp>
        <p:nvSpPr>
          <p:cNvPr id="43" name="TextovéPole 42"/>
          <p:cNvSpPr txBox="1"/>
          <p:nvPr/>
        </p:nvSpPr>
        <p:spPr>
          <a:xfrm>
            <a:off x="2627784" y="5703639"/>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/:5</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611560" y="6093296"/>
                <a:ext cx="1872208" cy="523220"/>
              </a:xfrm>
              <a:prstGeom prst="rect">
                <a:avLst/>
              </a:prstGeom>
              <a:noFill/>
            </p:spPr>
            <p:txBody>
              <a:bodyPr wrap="square" rtlCol="0">
                <a:spAutoFit/>
              </a:bodyPr>
              <a:lstStyle/>
              <a:p>
                <a14:m>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oMath>
                </a14:m>
                <a:r>
                  <a:rPr lang="cs-CZ" sz="2800" b="1" dirty="0">
                    <a:latin typeface="Cambria Math" pitchFamily="18" charset="0"/>
                    <a:ea typeface="Cambria Math" pitchFamily="18" charset="0"/>
                  </a:rPr>
                  <a:t>16</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611560" y="6093296"/>
                <a:ext cx="1872208" cy="523220"/>
              </a:xfrm>
              <a:prstGeom prst="rect">
                <a:avLst/>
              </a:prstGeom>
              <a:blipFill>
                <a:blip r:embed="rId10"/>
                <a:stretch>
                  <a:fillRect t="-12941" b="-32941"/>
                </a:stretch>
              </a:blipFill>
            </p:spPr>
            <p:txBody>
              <a:bodyPr/>
              <a:lstStyle/>
              <a:p>
                <a:r>
                  <a:rPr lang="cs-CZ">
                    <a:noFill/>
                  </a:rPr>
                  <a:t> </a:t>
                </a:r>
              </a:p>
            </p:txBody>
          </p:sp>
        </mc:Fallback>
      </mc:AlternateContent>
      <p:sp>
        <p:nvSpPr>
          <p:cNvPr id="46" name="Rectangle 18"/>
          <p:cNvSpPr>
            <a:spLocks noChangeArrowheads="1"/>
          </p:cNvSpPr>
          <p:nvPr/>
        </p:nvSpPr>
        <p:spPr bwMode="auto">
          <a:xfrm>
            <a:off x="3779912" y="5642084"/>
            <a:ext cx="5225747" cy="811252"/>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Zakázka nebude hotova včas, na výrobu bude potřeba 16 dní.</a:t>
            </a:r>
          </a:p>
        </p:txBody>
      </p:sp>
      <mc:AlternateContent xmlns:mc="http://schemas.openxmlformats.org/markup-compatibility/2006" xmlns:a14="http://schemas.microsoft.com/office/drawing/2010/main">
        <mc:Choice Requires="a14">
          <p:sp>
            <p:nvSpPr>
              <p:cNvPr id="20" name="TextovéPole 19"/>
              <p:cNvSpPr txBox="1"/>
              <p:nvPr/>
            </p:nvSpPr>
            <p:spPr>
              <a:xfrm>
                <a:off x="4139952" y="4365104"/>
                <a:ext cx="4608512" cy="1388522"/>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16</m:t>
                        </m:r>
                      </m:num>
                      <m:den>
                        <m:r>
                          <a:rPr lang="cs-CZ" sz="2400" b="0" i="1" smtClean="0">
                            <a:latin typeface="Cambria Math"/>
                          </a:rPr>
                          <m:t>20</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6</m:t>
                        </m:r>
                      </m:num>
                      <m:den>
                        <m:r>
                          <a:rPr lang="cs-CZ" sz="2400" b="0" i="1" smtClean="0">
                            <a:latin typeface="Cambria Math"/>
                          </a:rPr>
                          <m:t>30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48</m:t>
                        </m:r>
                      </m:num>
                      <m:den>
                        <m:r>
                          <a:rPr lang="cs-CZ" sz="2400" b="0" i="1" smtClean="0">
                            <a:latin typeface="Cambria Math"/>
                          </a:rPr>
                          <m:t>60</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12</m:t>
                        </m:r>
                      </m:num>
                      <m:den>
                        <m:r>
                          <a:rPr lang="cs-CZ" sz="2400" b="0" i="1" smtClean="0">
                            <a:latin typeface="Cambria Math"/>
                          </a:rPr>
                          <m:t>60</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60</m:t>
                        </m:r>
                      </m:num>
                      <m:den>
                        <m:r>
                          <a:rPr lang="cs-CZ" sz="2400" b="0" i="1" smtClean="0">
                            <a:latin typeface="Cambria Math"/>
                          </a:rPr>
                          <m:t>60</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4139952" y="4365104"/>
                <a:ext cx="4608512" cy="1388522"/>
              </a:xfrm>
              <a:prstGeom prst="rect">
                <a:avLst/>
              </a:prstGeom>
              <a:blipFill>
                <a:blip r:embed="rId11"/>
                <a:stretch>
                  <a:fillRect l="-1984" b="-6579"/>
                </a:stretch>
              </a:blipFill>
            </p:spPr>
            <p:txBody>
              <a:bodyPr/>
              <a:lstStyle/>
              <a:p>
                <a:r>
                  <a:rPr lang="cs-CZ">
                    <a:noFill/>
                  </a:rPr>
                  <a:t> </a:t>
                </a:r>
              </a:p>
            </p:txBody>
          </p:sp>
        </mc:Fallback>
      </mc:AlternateContent>
      <p:sp>
        <p:nvSpPr>
          <p:cNvPr id="23" name="TextovéPole 22"/>
          <p:cNvSpPr txBox="1"/>
          <p:nvPr/>
        </p:nvSpPr>
        <p:spPr>
          <a:xfrm>
            <a:off x="2703240" y="5157192"/>
            <a:ext cx="1220688" cy="461665"/>
          </a:xfrm>
          <a:prstGeom prst="rect">
            <a:avLst/>
          </a:prstGeom>
          <a:noFill/>
        </p:spPr>
        <p:txBody>
          <a:bodyPr wrap="square" rtlCol="0">
            <a:spAutoFit/>
          </a:bodyPr>
          <a:lstStyle/>
          <a:p>
            <a:r>
              <a:rPr lang="cs-CZ" sz="2400" b="0" dirty="0">
                <a:latin typeface="Cambria Math" pitchFamily="18" charset="0"/>
                <a:ea typeface="Cambria Math" pitchFamily="18" charset="0"/>
              </a:rPr>
              <a:t>/+20</a:t>
            </a:r>
            <a:endParaRPr lang="cs-CZ" sz="2400" dirty="0">
              <a:latin typeface="Cambria Math" pitchFamily="18" charset="0"/>
              <a:ea typeface="Cambria Math" pitchFamily="18" charset="0"/>
            </a:endParaRPr>
          </a:p>
        </p:txBody>
      </p:sp>
      <p:sp>
        <p:nvSpPr>
          <p:cNvPr id="26" name="Obdélník 25">
            <a:extLst>
              <a:ext uri="{FF2B5EF4-FFF2-40B4-BE49-F238E27FC236}">
                <a16:creationId xmlns:a16="http://schemas.microsoft.com/office/drawing/2014/main" id="{069B3732-9D24-4B04-83B0-58307C9B17EC}"/>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Šipka doprava 21">
            <a:hlinkClick r:id="" action="ppaction://hlinkshowjump?jump=nextslide"/>
            <a:extLst>
              <a:ext uri="{FF2B5EF4-FFF2-40B4-BE49-F238E27FC236}">
                <a16:creationId xmlns:a16="http://schemas.microsoft.com/office/drawing/2014/main" id="{969EC745-26BA-4DE4-9A58-53F7278F1C22}"/>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2">
            <a:hlinkClick r:id="" action="ppaction://hlinkshowjump?jump=previousslide"/>
            <a:extLst>
              <a:ext uri="{FF2B5EF4-FFF2-40B4-BE49-F238E27FC236}">
                <a16:creationId xmlns:a16="http://schemas.microsoft.com/office/drawing/2014/main" id="{A0B0A114-2CDA-4B38-BC7C-2B6C7492CA8D}"/>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Rectangle 10">
            <a:extLst>
              <a:ext uri="{FF2B5EF4-FFF2-40B4-BE49-F238E27FC236}">
                <a16:creationId xmlns:a16="http://schemas.microsoft.com/office/drawing/2014/main" id="{474BBB20-6A15-4797-8835-E673E6CC8BFE}"/>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0" name="Zaoblený obdélník 24">
            <a:hlinkClick r:id="" action="ppaction://hlinkshowjump?jump=firstslide"/>
            <a:extLst>
              <a:ext uri="{FF2B5EF4-FFF2-40B4-BE49-F238E27FC236}">
                <a16:creationId xmlns:a16="http://schemas.microsoft.com/office/drawing/2014/main" id="{C156DC84-C654-43FB-B3BC-86AAA9349E0D}"/>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3" name="TextovéPole 32">
            <a:extLst>
              <a:ext uri="{FF2B5EF4-FFF2-40B4-BE49-F238E27FC236}">
                <a16:creationId xmlns:a16="http://schemas.microsoft.com/office/drawing/2014/main" id="{C86F24AB-6FC7-4CEF-A3FF-A5F49D80253D}"/>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10)</a:t>
            </a:r>
          </a:p>
        </p:txBody>
      </p:sp>
    </p:spTree>
    <p:extLst>
      <p:ext uri="{BB962C8B-B14F-4D97-AF65-F5344CB8AC3E}">
        <p14:creationId xmlns:p14="http://schemas.microsoft.com/office/powerpoint/2010/main" val="4219267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497889663"/>
              </p:ext>
            </p:extLst>
          </p:nvPr>
        </p:nvGraphicFramePr>
        <p:xfrm>
          <a:off x="212335" y="2060848"/>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hodin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přítok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b="1" dirty="0"/>
                        <a:t>odtok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67843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6</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678432"/>
                <a:ext cx="972108" cy="670568"/>
              </a:xfrm>
              <a:prstGeom prst="rect">
                <a:avLst/>
              </a:prstGeom>
              <a:blipFill rotWithShape="1">
                <a:blip r:embed="rId2"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332650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1</m:t>
                          </m:r>
                        </m:num>
                        <m:den>
                          <m:r>
                            <a:rPr lang="cs-CZ" sz="2000" b="0" i="0" smtClean="0">
                              <a:latin typeface="Cambria Math"/>
                            </a:rPr>
                            <m:t>8</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3326504"/>
                <a:ext cx="972108" cy="670568"/>
              </a:xfrm>
              <a:prstGeom prst="rect">
                <a:avLst/>
              </a:prstGeom>
              <a:blipFill rotWithShape="1">
                <a:blip r:embed="rId3" cstate="print"/>
                <a:stretch>
                  <a:fillRect/>
                </a:stretch>
              </a:blipFill>
            </p:spPr>
            <p:txBody>
              <a:bodyPr/>
              <a:lstStyle/>
              <a:p>
                <a:r>
                  <a:rPr lang="cs-CZ">
                    <a:noFill/>
                  </a:rPr>
                  <a:t> </a:t>
                </a:r>
              </a:p>
            </p:txBody>
          </p:sp>
        </mc:Fallback>
      </mc:AlternateContent>
      <p:sp>
        <p:nvSpPr>
          <p:cNvPr id="22" name="TextovéPole 21"/>
          <p:cNvSpPr txBox="1"/>
          <p:nvPr/>
        </p:nvSpPr>
        <p:spPr>
          <a:xfrm>
            <a:off x="4716016" y="2815327"/>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499992" y="3463399"/>
            <a:ext cx="720080" cy="461665"/>
          </a:xfrm>
          <a:prstGeom prst="rect">
            <a:avLst/>
          </a:prstGeom>
          <a:noFill/>
        </p:spPr>
        <p:txBody>
          <a:bodyPr wrap="square" rtlCol="0">
            <a:spAutoFit/>
          </a:bodyPr>
          <a:lstStyle/>
          <a:p>
            <a:pPr algn="ctr"/>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1" name="TextovéPole 30"/>
              <p:cNvSpPr txBox="1"/>
              <p:nvPr/>
            </p:nvSpPr>
            <p:spPr>
              <a:xfrm>
                <a:off x="6948264" y="2679586"/>
                <a:ext cx="972108" cy="6173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m:rPr>
                              <m:sty m:val="p"/>
                            </m:rPr>
                            <a:rPr lang="cs-CZ" sz="2000" b="0" i="0" smtClean="0">
                              <a:latin typeface="Cambria Math"/>
                              <a:ea typeface="Cambria Math" pitchFamily="18" charset="0"/>
                            </a:rPr>
                            <m:t>x</m:t>
                          </m:r>
                        </m:num>
                        <m:den>
                          <m:r>
                            <a:rPr lang="cs-CZ" sz="2000" b="0" i="0" smtClean="0">
                              <a:latin typeface="Cambria Math"/>
                              <a:ea typeface="Cambria Math" pitchFamily="18" charset="0"/>
                            </a:rPr>
                            <m:t>6</m:t>
                          </m:r>
                        </m:den>
                      </m:f>
                    </m:oMath>
                  </m:oMathPara>
                </a14:m>
                <a:endParaRPr lang="cs-CZ" sz="2000" dirty="0">
                  <a:latin typeface="Cambria Math" pitchFamily="18" charset="0"/>
                  <a:ea typeface="Cambria Math" pitchFamily="18" charset="0"/>
                </a:endParaRPr>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679586"/>
                <a:ext cx="972108" cy="617348"/>
              </a:xfrm>
              <a:prstGeom prst="rect">
                <a:avLst/>
              </a:prstGeom>
              <a:blipFill rotWithShape="1">
                <a:blip r:embed="rId4"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3356992"/>
                <a:ext cx="972108" cy="6152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8</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3356992"/>
                <a:ext cx="972108" cy="615297"/>
              </a:xfrm>
              <a:prstGeom prst="rect">
                <a:avLst/>
              </a:prstGeom>
              <a:blipFill rotWithShape="1">
                <a:blip r:embed="rId5" cstate="print"/>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395536" y="620688"/>
            <a:ext cx="8676456" cy="1440160"/>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Bazén se naplní přívodem za 6 hodin. Pan Novák otevřel přívod, ale zapomněl uzavřít odtokový kohout, kterým se plný bazén vypustí za 8 hodin. Za jak dlouho se bazén napustí? </a:t>
            </a:r>
          </a:p>
        </p:txBody>
      </p:sp>
      <mc:AlternateContent xmlns:mc="http://schemas.openxmlformats.org/markup-compatibility/2006" xmlns:a14="http://schemas.microsoft.com/office/drawing/2010/main">
        <mc:Choice Requires="a14">
          <p:sp>
            <p:nvSpPr>
              <p:cNvPr id="39" name="TextovéPole 38"/>
              <p:cNvSpPr txBox="1"/>
              <p:nvPr/>
            </p:nvSpPr>
            <p:spPr>
              <a:xfrm>
                <a:off x="35496" y="4111471"/>
                <a:ext cx="2448272" cy="7223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6</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8</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35496" y="4111471"/>
                <a:ext cx="2448272" cy="722314"/>
              </a:xfrm>
              <a:prstGeom prst="rect">
                <a:avLst/>
              </a:prstGeom>
              <a:blipFill rotWithShape="1">
                <a:blip r:embed="rId6"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73224" y="4903559"/>
                <a:ext cx="2878596"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4</m:t>
                    </m:r>
                    <m:r>
                      <m:rPr>
                        <m:sty m:val="p"/>
                      </m:rPr>
                      <a:rPr lang="cs-CZ" sz="2400" b="0" i="0" smtClean="0">
                        <a:latin typeface="Cambria Math"/>
                        <a:ea typeface="Cambria Math" pitchFamily="18" charset="0"/>
                      </a:rPr>
                      <m:t>x</m:t>
                    </m:r>
                    <m:r>
                      <a:rPr lang="cs-CZ" sz="2400" b="0" i="0" smtClean="0">
                        <a:latin typeface="Cambria Math"/>
                        <a:ea typeface="Cambria Math" pitchFamily="18" charset="0"/>
                      </a:rPr>
                      <m:t>−3</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24</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73224" y="4903559"/>
                <a:ext cx="2878596" cy="461665"/>
              </a:xfrm>
              <a:prstGeom prst="rect">
                <a:avLst/>
              </a:prstGeom>
              <a:blipFill rotWithShape="1">
                <a:blip r:embed="rId7" cstate="print"/>
                <a:stretch>
                  <a:fillRect l="-424" t="-10526" b="-28947"/>
                </a:stretch>
              </a:blipFill>
            </p:spPr>
            <p:txBody>
              <a:bodyPr/>
              <a:lstStyle/>
              <a:p>
                <a:r>
                  <a:rPr lang="cs-CZ">
                    <a:noFill/>
                  </a:rPr>
                  <a:t> </a:t>
                </a:r>
              </a:p>
            </p:txBody>
          </p:sp>
        </mc:Fallback>
      </mc:AlternateContent>
      <p:sp>
        <p:nvSpPr>
          <p:cNvPr id="41" name="TextovéPole 40"/>
          <p:cNvSpPr txBox="1"/>
          <p:nvPr/>
        </p:nvSpPr>
        <p:spPr>
          <a:xfrm>
            <a:off x="2703240" y="4255487"/>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/.24</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827584" y="5373216"/>
                <a:ext cx="1296144" cy="523220"/>
              </a:xfrm>
              <a:prstGeom prst="rect">
                <a:avLst/>
              </a:prstGeom>
              <a:noFill/>
            </p:spPr>
            <p:txBody>
              <a:bodyPr wrap="square" rtlCol="0">
                <a:spAutoFit/>
              </a:bodyPr>
              <a:lstStyle/>
              <a:p>
                <a14:m>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oMath>
                </a14:m>
                <a:r>
                  <a:rPr lang="cs-CZ" sz="2800" b="1" dirty="0">
                    <a:latin typeface="Cambria Math" pitchFamily="18" charset="0"/>
                    <a:ea typeface="Cambria Math" pitchFamily="18" charset="0"/>
                  </a:rPr>
                  <a:t>24</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827584" y="5373216"/>
                <a:ext cx="1296144" cy="523220"/>
              </a:xfrm>
              <a:prstGeom prst="rect">
                <a:avLst/>
              </a:prstGeom>
              <a:blipFill rotWithShape="1">
                <a:blip r:embed="rId8" cstate="print"/>
                <a:stretch>
                  <a:fillRect t="-11628" b="-31395"/>
                </a:stretch>
              </a:blipFill>
            </p:spPr>
            <p:txBody>
              <a:bodyPr/>
              <a:lstStyle/>
              <a:p>
                <a:r>
                  <a:rPr lang="cs-CZ">
                    <a:noFill/>
                  </a:rPr>
                  <a:t> </a:t>
                </a:r>
              </a:p>
            </p:txBody>
          </p:sp>
        </mc:Fallback>
      </mc:AlternateContent>
      <p:sp>
        <p:nvSpPr>
          <p:cNvPr id="46" name="Rectangle 18"/>
          <p:cNvSpPr>
            <a:spLocks noChangeArrowheads="1"/>
          </p:cNvSpPr>
          <p:nvPr/>
        </p:nvSpPr>
        <p:spPr bwMode="auto">
          <a:xfrm>
            <a:off x="3779912" y="5509240"/>
            <a:ext cx="5225747" cy="811252"/>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Bazén se i přes otevřený odtok naplní za 24 hodin</a:t>
            </a:r>
          </a:p>
        </p:txBody>
      </p:sp>
      <mc:AlternateContent xmlns:mc="http://schemas.openxmlformats.org/markup-compatibility/2006" xmlns:a14="http://schemas.microsoft.com/office/drawing/2010/main">
        <mc:Choice Requires="a14">
          <p:sp>
            <p:nvSpPr>
              <p:cNvPr id="20" name="TextovéPole 19"/>
              <p:cNvSpPr txBox="1"/>
              <p:nvPr/>
            </p:nvSpPr>
            <p:spPr>
              <a:xfrm>
                <a:off x="4139952" y="4069080"/>
                <a:ext cx="4608512" cy="1388522"/>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24</m:t>
                        </m:r>
                      </m:num>
                      <m:den>
                        <m:r>
                          <a:rPr lang="cs-CZ" sz="2400" b="0" i="1" smtClean="0">
                            <a:latin typeface="Cambria Math"/>
                          </a:rPr>
                          <m:t>6</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24</m:t>
                        </m:r>
                      </m:num>
                      <m:den>
                        <m:r>
                          <a:rPr lang="cs-CZ" sz="2400" b="0" i="1" smtClean="0">
                            <a:latin typeface="Cambria Math"/>
                          </a:rPr>
                          <m:t>8</m:t>
                        </m:r>
                      </m:den>
                    </m:f>
                    <m:r>
                      <a:rPr lang="cs-CZ" sz="2400" b="0" i="1" smtClean="0">
                        <a:latin typeface="Cambria Math"/>
                      </a:rPr>
                      <m:t>=</m:t>
                    </m:r>
                    <m:r>
                      <a:rPr lang="cs-CZ" sz="2400" b="0" i="1" smtClean="0">
                        <a:latin typeface="Cambria Math" panose="02040503050406030204" pitchFamily="18" charset="0"/>
                      </a:rPr>
                      <m:t>4</m:t>
                    </m:r>
                    <m:r>
                      <a:rPr lang="cs-CZ" sz="2400" b="0" i="1" smtClean="0">
                        <a:latin typeface="Cambria Math"/>
                      </a:rPr>
                      <m:t>−</m:t>
                    </m:r>
                    <m:r>
                      <a:rPr lang="cs-CZ" sz="2400" b="0" i="1" smtClean="0">
                        <a:latin typeface="Cambria Math" panose="02040503050406030204" pitchFamily="18" charset="0"/>
                      </a:rPr>
                      <m:t>3</m:t>
                    </m:r>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4139952" y="4069080"/>
                <a:ext cx="4608512" cy="1388522"/>
              </a:xfrm>
              <a:prstGeom prst="rect">
                <a:avLst/>
              </a:prstGeom>
              <a:blipFill>
                <a:blip r:embed="rId9"/>
                <a:stretch>
                  <a:fillRect l="-1984" b="-6608"/>
                </a:stretch>
              </a:blipFill>
            </p:spPr>
            <p:txBody>
              <a:bodyPr/>
              <a:lstStyle/>
              <a:p>
                <a:r>
                  <a:rPr lang="cs-CZ">
                    <a:noFill/>
                  </a:rPr>
                  <a:t> </a:t>
                </a:r>
              </a:p>
            </p:txBody>
          </p:sp>
        </mc:Fallback>
      </mc:AlternateContent>
      <p:sp>
        <p:nvSpPr>
          <p:cNvPr id="23" name="Obdélník 22">
            <a:extLst>
              <a:ext uri="{FF2B5EF4-FFF2-40B4-BE49-F238E27FC236}">
                <a16:creationId xmlns:a16="http://schemas.microsoft.com/office/drawing/2014/main" id="{99A0622F-7773-4BAB-B915-9CD749E2AD89}"/>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Šipka doprava 21">
            <a:hlinkClick r:id="" action="ppaction://hlinkshowjump?jump=nextslide"/>
            <a:extLst>
              <a:ext uri="{FF2B5EF4-FFF2-40B4-BE49-F238E27FC236}">
                <a16:creationId xmlns:a16="http://schemas.microsoft.com/office/drawing/2014/main" id="{3159AE0A-0233-4B62-817C-3B9347F9AF54}"/>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2">
            <a:hlinkClick r:id="" action="ppaction://hlinkshowjump?jump=previousslide"/>
            <a:extLst>
              <a:ext uri="{FF2B5EF4-FFF2-40B4-BE49-F238E27FC236}">
                <a16:creationId xmlns:a16="http://schemas.microsoft.com/office/drawing/2014/main" id="{6D7A2151-43B0-4EE5-B74B-2BE13833C968}"/>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Rectangle 10">
            <a:extLst>
              <a:ext uri="{FF2B5EF4-FFF2-40B4-BE49-F238E27FC236}">
                <a16:creationId xmlns:a16="http://schemas.microsoft.com/office/drawing/2014/main" id="{7DF49D54-A78C-4B8C-B8F0-520FA30FAD82}"/>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0" name="Zaoblený obdélník 24">
            <a:hlinkClick r:id="" action="ppaction://hlinkshowjump?jump=firstslide"/>
            <a:extLst>
              <a:ext uri="{FF2B5EF4-FFF2-40B4-BE49-F238E27FC236}">
                <a16:creationId xmlns:a16="http://schemas.microsoft.com/office/drawing/2014/main" id="{B49989E0-C9B5-4F10-A12A-53F96D2BCD60}"/>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3" name="TextovéPole 32">
            <a:extLst>
              <a:ext uri="{FF2B5EF4-FFF2-40B4-BE49-F238E27FC236}">
                <a16:creationId xmlns:a16="http://schemas.microsoft.com/office/drawing/2014/main" id="{34143167-A0D2-4AFD-83A1-BCB29BAAB505}"/>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11)</a:t>
            </a:r>
          </a:p>
        </p:txBody>
      </p:sp>
    </p:spTree>
    <p:extLst>
      <p:ext uri="{BB962C8B-B14F-4D97-AF65-F5344CB8AC3E}">
        <p14:creationId xmlns:p14="http://schemas.microsoft.com/office/powerpoint/2010/main" val="860695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5"/>
          <p:cNvSpPr>
            <a:spLocks noChangeArrowheads="1"/>
          </p:cNvSpPr>
          <p:nvPr/>
        </p:nvSpPr>
        <p:spPr bwMode="auto">
          <a:xfrm>
            <a:off x="395536" y="620688"/>
            <a:ext cx="8640960" cy="1923922"/>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Malířská firma poslala do školy 4 malíře, aby vymalovali 20 učeben. Pánové Novák a Král jsou zkušení malíři, kteří by každý z nich sám měli hotovou práci za 20 dní. Učňové Beneš s Krausem by každý z nich sám měli hotovou práci za 30 dní. Za jak dlouho školu vymalují všichni společně, jestliže pan Král pracoval pouze první den a učeň Beneš začal pracovat až od čtvrtého dne? </a:t>
            </a:r>
          </a:p>
        </p:txBody>
      </p:sp>
      <p:graphicFrame>
        <p:nvGraphicFramePr>
          <p:cNvPr id="25" name="Tabulka 24"/>
          <p:cNvGraphicFramePr>
            <a:graphicFrameLocks noGrp="1"/>
          </p:cNvGraphicFramePr>
          <p:nvPr>
            <p:extLst>
              <p:ext uri="{D42A27DB-BD31-4B8C-83A1-F6EECF244321}">
                <p14:modId xmlns:p14="http://schemas.microsoft.com/office/powerpoint/2010/main" val="625351095"/>
              </p:ext>
            </p:extLst>
          </p:nvPr>
        </p:nvGraphicFramePr>
        <p:xfrm>
          <a:off x="212335" y="2640388"/>
          <a:ext cx="8424937" cy="3232368"/>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dní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Novák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Král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48072">
                <a:tc>
                  <a:txBody>
                    <a:bodyPr/>
                    <a:lstStyle/>
                    <a:p>
                      <a:pPr algn="ctr"/>
                      <a:r>
                        <a:rPr lang="cs-CZ" b="1" dirty="0"/>
                        <a:t>Beneš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48072">
                <a:tc>
                  <a:txBody>
                    <a:bodyPr/>
                    <a:lstStyle/>
                    <a:p>
                      <a:pPr algn="ctr"/>
                      <a:r>
                        <a:rPr lang="cs-CZ" b="1" dirty="0"/>
                        <a:t>Kraus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26" name="TextovéPole 25"/>
              <p:cNvSpPr txBox="1"/>
              <p:nvPr/>
            </p:nvSpPr>
            <p:spPr>
              <a:xfrm>
                <a:off x="1979712" y="3288460"/>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20</m:t>
                          </m:r>
                        </m:den>
                      </m:f>
                    </m:oMath>
                  </m:oMathPara>
                </a14:m>
                <a:endParaRPr lang="cs-CZ" sz="2000" dirty="0"/>
              </a:p>
            </p:txBody>
          </p:sp>
        </mc:Choice>
        <mc:Fallback xmlns="">
          <p:sp>
            <p:nvSpPr>
              <p:cNvPr id="26" name="TextovéPole 25"/>
              <p:cNvSpPr txBox="1">
                <a:spLocks noRot="1" noChangeAspect="1" noMove="1" noResize="1" noEditPoints="1" noAdjustHandles="1" noChangeArrowheads="1" noChangeShapeType="1" noTextEdit="1"/>
              </p:cNvSpPr>
              <p:nvPr/>
            </p:nvSpPr>
            <p:spPr>
              <a:xfrm>
                <a:off x="1979712" y="3288460"/>
                <a:ext cx="972108" cy="67056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7" name="TextovéPole 26"/>
              <p:cNvSpPr txBox="1"/>
              <p:nvPr/>
            </p:nvSpPr>
            <p:spPr>
              <a:xfrm>
                <a:off x="1979712" y="393653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20</m:t>
                          </m:r>
                        </m:den>
                      </m:f>
                    </m:oMath>
                  </m:oMathPara>
                </a14:m>
                <a:endParaRPr lang="cs-CZ" sz="2000" dirty="0"/>
              </a:p>
            </p:txBody>
          </p:sp>
        </mc:Choice>
        <mc:Fallback xmlns="">
          <p:sp>
            <p:nvSpPr>
              <p:cNvPr id="27" name="TextovéPole 26"/>
              <p:cNvSpPr txBox="1">
                <a:spLocks noRot="1" noChangeAspect="1" noMove="1" noResize="1" noEditPoints="1" noAdjustHandles="1" noChangeArrowheads="1" noChangeShapeType="1" noTextEdit="1"/>
              </p:cNvSpPr>
              <p:nvPr/>
            </p:nvSpPr>
            <p:spPr>
              <a:xfrm>
                <a:off x="1979712" y="3936532"/>
                <a:ext cx="972108" cy="670568"/>
              </a:xfrm>
              <a:prstGeom prst="rect">
                <a:avLst/>
              </a:prstGeom>
              <a:blipFill>
                <a:blip r:embed="rId3"/>
                <a:stretch>
                  <a:fillRect/>
                </a:stretch>
              </a:blipFill>
            </p:spPr>
            <p:txBody>
              <a:bodyPr/>
              <a:lstStyle/>
              <a:p>
                <a:r>
                  <a:rPr lang="cs-CZ">
                    <a:noFill/>
                  </a:rPr>
                  <a:t> </a:t>
                </a:r>
              </a:p>
            </p:txBody>
          </p:sp>
        </mc:Fallback>
      </mc:AlternateContent>
      <p:sp>
        <p:nvSpPr>
          <p:cNvPr id="28" name="TextovéPole 27"/>
          <p:cNvSpPr txBox="1"/>
          <p:nvPr/>
        </p:nvSpPr>
        <p:spPr>
          <a:xfrm>
            <a:off x="4716016" y="3360468"/>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9" name="TextovéPole 28"/>
          <p:cNvSpPr txBox="1"/>
          <p:nvPr/>
        </p:nvSpPr>
        <p:spPr>
          <a:xfrm>
            <a:off x="4499992" y="4040983"/>
            <a:ext cx="792088" cy="461665"/>
          </a:xfrm>
          <a:prstGeom prst="rect">
            <a:avLst/>
          </a:prstGeom>
          <a:noFill/>
        </p:spPr>
        <p:txBody>
          <a:bodyPr wrap="square" rtlCol="0">
            <a:spAutoFit/>
          </a:bodyPr>
          <a:lstStyle/>
          <a:p>
            <a:pPr algn="ctr"/>
            <a:r>
              <a:rPr lang="cs-CZ" sz="2400" dirty="0">
                <a:latin typeface="Cambria Math" pitchFamily="18" charset="0"/>
                <a:ea typeface="Cambria Math" pitchFamily="18" charset="0"/>
              </a:rPr>
              <a:t>1</a:t>
            </a:r>
          </a:p>
        </p:txBody>
      </p:sp>
      <mc:AlternateContent xmlns:mc="http://schemas.openxmlformats.org/markup-compatibility/2006" xmlns:a14="http://schemas.microsoft.com/office/drawing/2010/main">
        <mc:Choice Requires="a14">
          <p:sp>
            <p:nvSpPr>
              <p:cNvPr id="30" name="TextovéPole 29"/>
              <p:cNvSpPr txBox="1"/>
              <p:nvPr/>
            </p:nvSpPr>
            <p:spPr>
              <a:xfrm>
                <a:off x="6948264" y="3288460"/>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20</m:t>
                          </m:r>
                        </m:den>
                      </m:f>
                    </m:oMath>
                  </m:oMathPara>
                </a14:m>
                <a:endParaRPr lang="cs-CZ" sz="2000" dirty="0"/>
              </a:p>
            </p:txBody>
          </p:sp>
        </mc:Choice>
        <mc:Fallback xmlns="">
          <p:sp>
            <p:nvSpPr>
              <p:cNvPr id="30" name="TextovéPole 29"/>
              <p:cNvSpPr txBox="1">
                <a:spLocks noRot="1" noChangeAspect="1" noMove="1" noResize="1" noEditPoints="1" noAdjustHandles="1" noChangeArrowheads="1" noChangeShapeType="1" noTextEdit="1"/>
              </p:cNvSpPr>
              <p:nvPr/>
            </p:nvSpPr>
            <p:spPr>
              <a:xfrm>
                <a:off x="6948264" y="3288460"/>
                <a:ext cx="972108" cy="619465"/>
              </a:xfrm>
              <a:prstGeom prst="rect">
                <a:avLst/>
              </a:prstGeom>
              <a:blipFill>
                <a:blip r:embed="rId4"/>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3" name="TextovéPole 32"/>
              <p:cNvSpPr txBox="1"/>
              <p:nvPr/>
            </p:nvSpPr>
            <p:spPr>
              <a:xfrm>
                <a:off x="6943836" y="393653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1</m:t>
                          </m:r>
                        </m:num>
                        <m:den>
                          <m:r>
                            <a:rPr lang="cs-CZ" sz="2000" b="0" i="0" smtClean="0">
                              <a:latin typeface="Cambria Math"/>
                            </a:rPr>
                            <m:t>20</m:t>
                          </m:r>
                        </m:den>
                      </m:f>
                    </m:oMath>
                  </m:oMathPara>
                </a14:m>
                <a:endParaRPr lang="cs-CZ" sz="2000" dirty="0"/>
              </a:p>
            </p:txBody>
          </p:sp>
        </mc:Choice>
        <mc:Fallback xmlns="">
          <p:sp>
            <p:nvSpPr>
              <p:cNvPr id="33" name="TextovéPole 32"/>
              <p:cNvSpPr txBox="1">
                <a:spLocks noRot="1" noChangeAspect="1" noMove="1" noResize="1" noEditPoints="1" noAdjustHandles="1" noChangeArrowheads="1" noChangeShapeType="1" noTextEdit="1"/>
              </p:cNvSpPr>
              <p:nvPr/>
            </p:nvSpPr>
            <p:spPr>
              <a:xfrm>
                <a:off x="6943836" y="3936532"/>
                <a:ext cx="972108" cy="670568"/>
              </a:xfrm>
              <a:prstGeom prst="rect">
                <a:avLst/>
              </a:prstGeom>
              <a:blipFill>
                <a:blip r:embed="rId5"/>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4" name="TextovéPole 33"/>
              <p:cNvSpPr txBox="1"/>
              <p:nvPr/>
            </p:nvSpPr>
            <p:spPr>
              <a:xfrm>
                <a:off x="598227" y="5955191"/>
                <a:ext cx="4297809" cy="7861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20</m:t>
                          </m:r>
                        </m:den>
                      </m:f>
                      <m:r>
                        <a:rPr lang="cs-CZ" sz="2400" b="0" i="0" smtClean="0">
                          <a:latin typeface="Cambria Math"/>
                        </a:rPr>
                        <m:t>+</m:t>
                      </m:r>
                      <m:f>
                        <m:fPr>
                          <m:ctrlPr>
                            <a:rPr lang="cs-CZ" sz="2400" i="1">
                              <a:latin typeface="Cambria Math" panose="02040503050406030204" pitchFamily="18" charset="0"/>
                            </a:rPr>
                          </m:ctrlPr>
                        </m:fPr>
                        <m:num>
                          <m:r>
                            <a:rPr lang="cs-CZ" sz="2400" b="0" i="1" smtClean="0">
                              <a:latin typeface="Cambria Math"/>
                            </a:rPr>
                            <m:t>1</m:t>
                          </m:r>
                        </m:num>
                        <m:den>
                          <m:r>
                            <a:rPr lang="cs-CZ" sz="2400">
                              <a:latin typeface="Cambria Math"/>
                            </a:rPr>
                            <m:t>20</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r>
                            <a:rPr lang="cs-CZ" sz="2400" b="0" i="0" smtClean="0">
                              <a:latin typeface="Cambria Math"/>
                            </a:rPr>
                            <m:t>−3</m:t>
                          </m:r>
                        </m:num>
                        <m:den>
                          <m:r>
                            <a:rPr lang="cs-CZ" sz="2400" b="0" i="0" smtClean="0">
                              <a:latin typeface="Cambria Math"/>
                            </a:rPr>
                            <m:t>30</m:t>
                          </m:r>
                        </m:den>
                      </m:f>
                      <m:r>
                        <a:rPr lang="cs-CZ" sz="2400" b="0" i="0" smtClean="0">
                          <a:latin typeface="Cambria Math"/>
                        </a:rPr>
                        <m:t>+</m:t>
                      </m:r>
                      <m:f>
                        <m:fPr>
                          <m:ctrlPr>
                            <a:rPr lang="cs-CZ" sz="2400" i="1">
                              <a:latin typeface="Cambria Math" panose="02040503050406030204" pitchFamily="18" charset="0"/>
                            </a:rPr>
                          </m:ctrlPr>
                        </m:fPr>
                        <m:num>
                          <m:r>
                            <m:rPr>
                              <m:sty m:val="p"/>
                            </m:rPr>
                            <a:rPr lang="cs-CZ" sz="2400" i="0">
                              <a:latin typeface="Cambria Math"/>
                            </a:rPr>
                            <m:t>x</m:t>
                          </m:r>
                        </m:num>
                        <m:den>
                          <m:r>
                            <a:rPr lang="cs-CZ" sz="2400" b="0" i="0" smtClean="0">
                              <a:latin typeface="Cambria Math"/>
                            </a:rPr>
                            <m:t>30</m:t>
                          </m:r>
                        </m:den>
                      </m:f>
                      <m:r>
                        <a:rPr lang="cs-CZ" sz="2400" b="0" i="0" smtClean="0">
                          <a:latin typeface="Cambria Math"/>
                        </a:rPr>
                        <m:t>=1</m:t>
                      </m:r>
                    </m:oMath>
                  </m:oMathPara>
                </a14:m>
                <a:endParaRPr lang="cs-CZ" sz="2400" dirty="0"/>
              </a:p>
            </p:txBody>
          </p:sp>
        </mc:Choice>
        <mc:Fallback xmlns="">
          <p:sp>
            <p:nvSpPr>
              <p:cNvPr id="34" name="TextovéPole 33"/>
              <p:cNvSpPr txBox="1">
                <a:spLocks noRot="1" noChangeAspect="1" noMove="1" noResize="1" noEditPoints="1" noAdjustHandles="1" noChangeArrowheads="1" noChangeShapeType="1" noTextEdit="1"/>
              </p:cNvSpPr>
              <p:nvPr/>
            </p:nvSpPr>
            <p:spPr>
              <a:xfrm>
                <a:off x="598227" y="5955191"/>
                <a:ext cx="4297809" cy="786177"/>
              </a:xfrm>
              <a:prstGeom prst="rect">
                <a:avLst/>
              </a:prstGeom>
              <a:blipFill>
                <a:blip r:embed="rId6"/>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1" name="TextovéPole 50"/>
              <p:cNvSpPr txBox="1"/>
              <p:nvPr/>
            </p:nvSpPr>
            <p:spPr>
              <a:xfrm>
                <a:off x="2011047" y="4551627"/>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30</m:t>
                          </m:r>
                        </m:den>
                      </m:f>
                    </m:oMath>
                  </m:oMathPara>
                </a14:m>
                <a:endParaRPr lang="cs-CZ" sz="2000" dirty="0"/>
              </a:p>
            </p:txBody>
          </p:sp>
        </mc:Choice>
        <mc:Fallback xmlns="">
          <p:sp>
            <p:nvSpPr>
              <p:cNvPr id="51" name="TextovéPole 50"/>
              <p:cNvSpPr txBox="1">
                <a:spLocks noRot="1" noChangeAspect="1" noMove="1" noResize="1" noEditPoints="1" noAdjustHandles="1" noChangeArrowheads="1" noChangeShapeType="1" noTextEdit="1"/>
              </p:cNvSpPr>
              <p:nvPr/>
            </p:nvSpPr>
            <p:spPr>
              <a:xfrm>
                <a:off x="2011047" y="4551627"/>
                <a:ext cx="972108" cy="670568"/>
              </a:xfrm>
              <a:prstGeom prst="rect">
                <a:avLst/>
              </a:prstGeom>
              <a:blipFill>
                <a:blip r:embed="rId7"/>
                <a:stretch>
                  <a:fillRect/>
                </a:stretch>
              </a:blipFill>
            </p:spPr>
            <p:txBody>
              <a:bodyPr/>
              <a:lstStyle/>
              <a:p>
                <a:r>
                  <a:rPr lang="cs-CZ">
                    <a:noFill/>
                  </a:rPr>
                  <a:t> </a:t>
                </a:r>
              </a:p>
            </p:txBody>
          </p:sp>
        </mc:Fallback>
      </mc:AlternateContent>
      <p:sp>
        <p:nvSpPr>
          <p:cNvPr id="52" name="TextovéPole 51"/>
          <p:cNvSpPr txBox="1"/>
          <p:nvPr/>
        </p:nvSpPr>
        <p:spPr>
          <a:xfrm>
            <a:off x="4572000" y="4656078"/>
            <a:ext cx="864096" cy="461665"/>
          </a:xfrm>
          <a:prstGeom prst="rect">
            <a:avLst/>
          </a:prstGeom>
          <a:noFill/>
        </p:spPr>
        <p:txBody>
          <a:bodyPr wrap="square" rtlCol="0">
            <a:spAutoFit/>
          </a:bodyPr>
          <a:lstStyle/>
          <a:p>
            <a:r>
              <a:rPr lang="cs-CZ" sz="2400" dirty="0">
                <a:latin typeface="Cambria Math" pitchFamily="18" charset="0"/>
                <a:ea typeface="Cambria Math" pitchFamily="18" charset="0"/>
              </a:rPr>
              <a:t>x - 3</a:t>
            </a:r>
          </a:p>
        </p:txBody>
      </p:sp>
      <mc:AlternateContent xmlns:mc="http://schemas.openxmlformats.org/markup-compatibility/2006" xmlns:a14="http://schemas.microsoft.com/office/drawing/2010/main">
        <mc:Choice Requires="a14">
          <p:sp>
            <p:nvSpPr>
              <p:cNvPr id="53" name="TextovéPole 52"/>
              <p:cNvSpPr txBox="1"/>
              <p:nvPr/>
            </p:nvSpPr>
            <p:spPr>
              <a:xfrm>
                <a:off x="6943836" y="4573935"/>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r>
                            <a:rPr lang="cs-CZ" sz="2000" b="0" i="0" smtClean="0">
                              <a:latin typeface="Cambria Math"/>
                            </a:rPr>
                            <m:t>−3</m:t>
                          </m:r>
                        </m:num>
                        <m:den>
                          <m:r>
                            <a:rPr lang="cs-CZ" sz="2000" b="0" i="0" smtClean="0">
                              <a:latin typeface="Cambria Math"/>
                            </a:rPr>
                            <m:t>30</m:t>
                          </m:r>
                        </m:den>
                      </m:f>
                    </m:oMath>
                  </m:oMathPara>
                </a14:m>
                <a:endParaRPr lang="cs-CZ" sz="2000" dirty="0"/>
              </a:p>
            </p:txBody>
          </p:sp>
        </mc:Choice>
        <mc:Fallback xmlns="">
          <p:sp>
            <p:nvSpPr>
              <p:cNvPr id="53" name="TextovéPole 52"/>
              <p:cNvSpPr txBox="1">
                <a:spLocks noRot="1" noChangeAspect="1" noMove="1" noResize="1" noEditPoints="1" noAdjustHandles="1" noChangeArrowheads="1" noChangeShapeType="1" noTextEdit="1"/>
              </p:cNvSpPr>
              <p:nvPr/>
            </p:nvSpPr>
            <p:spPr>
              <a:xfrm>
                <a:off x="6943836" y="4573935"/>
                <a:ext cx="972108" cy="670568"/>
              </a:xfrm>
              <a:prstGeom prst="rect">
                <a:avLst/>
              </a:prstGeom>
              <a:blipFill>
                <a:blip r:embed="rId8"/>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 name="TextovéPole 23"/>
              <p:cNvSpPr txBox="1"/>
              <p:nvPr/>
            </p:nvSpPr>
            <p:spPr>
              <a:xfrm>
                <a:off x="2019164" y="520670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30</m:t>
                          </m:r>
                        </m:den>
                      </m:f>
                    </m:oMath>
                  </m:oMathPara>
                </a14:m>
                <a:endParaRPr lang="cs-CZ" sz="2000" dirty="0"/>
              </a:p>
            </p:txBody>
          </p:sp>
        </mc:Choice>
        <mc:Fallback xmlns="">
          <p:sp>
            <p:nvSpPr>
              <p:cNvPr id="24" name="TextovéPole 23"/>
              <p:cNvSpPr txBox="1">
                <a:spLocks noRot="1" noChangeAspect="1" noMove="1" noResize="1" noEditPoints="1" noAdjustHandles="1" noChangeArrowheads="1" noChangeShapeType="1" noTextEdit="1"/>
              </p:cNvSpPr>
              <p:nvPr/>
            </p:nvSpPr>
            <p:spPr>
              <a:xfrm>
                <a:off x="2019164" y="5206704"/>
                <a:ext cx="972108" cy="670568"/>
              </a:xfrm>
              <a:prstGeom prst="rect">
                <a:avLst/>
              </a:prstGeom>
              <a:blipFill>
                <a:blip r:embed="rId9"/>
                <a:stretch>
                  <a:fillRect/>
                </a:stretch>
              </a:blipFill>
            </p:spPr>
            <p:txBody>
              <a:bodyPr/>
              <a:lstStyle/>
              <a:p>
                <a:r>
                  <a:rPr lang="cs-CZ">
                    <a:noFill/>
                  </a:rPr>
                  <a:t> </a:t>
                </a:r>
              </a:p>
            </p:txBody>
          </p:sp>
        </mc:Fallback>
      </mc:AlternateContent>
      <p:sp>
        <p:nvSpPr>
          <p:cNvPr id="31" name="TextovéPole 30"/>
          <p:cNvSpPr txBox="1"/>
          <p:nvPr/>
        </p:nvSpPr>
        <p:spPr>
          <a:xfrm>
            <a:off x="4716016" y="5306215"/>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2" name="TextovéPole 31"/>
              <p:cNvSpPr txBox="1"/>
              <p:nvPr/>
            </p:nvSpPr>
            <p:spPr>
              <a:xfrm>
                <a:off x="6943836" y="5257807"/>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30</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5257807"/>
                <a:ext cx="972108" cy="619465"/>
              </a:xfrm>
              <a:prstGeom prst="rect">
                <a:avLst/>
              </a:prstGeom>
              <a:blipFill>
                <a:blip r:embed="rId10"/>
                <a:stretch>
                  <a:fillRect/>
                </a:stretch>
              </a:blipFill>
            </p:spPr>
            <p:txBody>
              <a:bodyPr/>
              <a:lstStyle/>
              <a:p>
                <a:r>
                  <a:rPr lang="cs-CZ">
                    <a:noFill/>
                  </a:rPr>
                  <a:t> </a:t>
                </a:r>
              </a:p>
            </p:txBody>
          </p:sp>
        </mc:Fallback>
      </mc:AlternateContent>
      <p:sp>
        <p:nvSpPr>
          <p:cNvPr id="19" name="Obdélník 18">
            <a:extLst>
              <a:ext uri="{FF2B5EF4-FFF2-40B4-BE49-F238E27FC236}">
                <a16:creationId xmlns:a16="http://schemas.microsoft.com/office/drawing/2014/main" id="{576FC7DB-80D0-4095-91AB-B60314506A57}"/>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Šipka doprava 21">
            <a:hlinkClick r:id="" action="ppaction://hlinkshowjump?jump=nextslide"/>
            <a:extLst>
              <a:ext uri="{FF2B5EF4-FFF2-40B4-BE49-F238E27FC236}">
                <a16:creationId xmlns:a16="http://schemas.microsoft.com/office/drawing/2014/main" id="{51B5938A-541D-41A7-8F0F-B813B591E9C4}"/>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Šipka doprava 22">
            <a:hlinkClick r:id="" action="ppaction://hlinkshowjump?jump=previousslide"/>
            <a:extLst>
              <a:ext uri="{FF2B5EF4-FFF2-40B4-BE49-F238E27FC236}">
                <a16:creationId xmlns:a16="http://schemas.microsoft.com/office/drawing/2014/main" id="{501441A3-B02B-4E89-B18F-83BBC2B66242}"/>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Rectangle 10">
            <a:extLst>
              <a:ext uri="{FF2B5EF4-FFF2-40B4-BE49-F238E27FC236}">
                <a16:creationId xmlns:a16="http://schemas.microsoft.com/office/drawing/2014/main" id="{64FE2AA1-555E-46E1-B28A-281389378C80}"/>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23" name="Zaoblený obdélník 24">
            <a:hlinkClick r:id="" action="ppaction://hlinkshowjump?jump=firstslide"/>
            <a:extLst>
              <a:ext uri="{FF2B5EF4-FFF2-40B4-BE49-F238E27FC236}">
                <a16:creationId xmlns:a16="http://schemas.microsoft.com/office/drawing/2014/main" id="{0BBA192F-B07B-44C7-BD27-2EBF7EF10083}"/>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5" name="TextovéPole 34">
            <a:extLst>
              <a:ext uri="{FF2B5EF4-FFF2-40B4-BE49-F238E27FC236}">
                <a16:creationId xmlns:a16="http://schemas.microsoft.com/office/drawing/2014/main" id="{F6D1ACBA-2ACA-4648-B29B-F57E116E43BF}"/>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12)</a:t>
            </a:r>
          </a:p>
        </p:txBody>
      </p:sp>
    </p:spTree>
    <p:extLst>
      <p:ext uri="{BB962C8B-B14F-4D97-AF65-F5344CB8AC3E}">
        <p14:creationId xmlns:p14="http://schemas.microsoft.com/office/powerpoint/2010/main" val="2362224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5" name="TextovéPole 34"/>
              <p:cNvSpPr txBox="1"/>
              <p:nvPr/>
            </p:nvSpPr>
            <p:spPr>
              <a:xfrm>
                <a:off x="1195741" y="3212976"/>
                <a:ext cx="4110830"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3</m:t>
                    </m:r>
                    <m:r>
                      <m:rPr>
                        <m:sty m:val="p"/>
                      </m:rPr>
                      <a:rPr lang="cs-CZ" sz="2400" b="0" i="0" smtClean="0">
                        <a:latin typeface="Cambria Math" pitchFamily="18" charset="0"/>
                        <a:ea typeface="Cambria Math" pitchFamily="18" charset="0"/>
                      </a:rPr>
                      <m:t>x</m:t>
                    </m:r>
                    <m:r>
                      <a:rPr lang="cs-CZ" sz="2400" b="0" i="0" smtClean="0">
                        <a:latin typeface="Cambria Math" pitchFamily="18" charset="0"/>
                        <a:ea typeface="Cambria Math" pitchFamily="18" charset="0"/>
                      </a:rPr>
                      <m:t>+3+2</m:t>
                    </m:r>
                    <m:r>
                      <m:rPr>
                        <m:sty m:val="p"/>
                      </m:rPr>
                      <a:rPr lang="cs-CZ" sz="2400" b="0" i="0" smtClean="0">
                        <a:latin typeface="Cambria Math"/>
                        <a:ea typeface="Cambria Math" pitchFamily="18" charset="0"/>
                      </a:rPr>
                      <m:t>x</m:t>
                    </m:r>
                    <m:r>
                      <a:rPr lang="cs-CZ" sz="2400" b="0" i="0" smtClean="0">
                        <a:latin typeface="Cambria Math"/>
                        <a:ea typeface="Cambria Math" pitchFamily="18" charset="0"/>
                      </a:rPr>
                      <m:t>−6+2</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60</a:t>
                </a:r>
              </a:p>
            </p:txBody>
          </p:sp>
        </mc:Choice>
        <mc:Fallback xmlns="">
          <p:sp>
            <p:nvSpPr>
              <p:cNvPr id="35" name="TextovéPole 34"/>
              <p:cNvSpPr txBox="1">
                <a:spLocks noRot="1" noChangeAspect="1" noMove="1" noResize="1" noEditPoints="1" noAdjustHandles="1" noChangeArrowheads="1" noChangeShapeType="1" noTextEdit="1"/>
              </p:cNvSpPr>
              <p:nvPr/>
            </p:nvSpPr>
            <p:spPr>
              <a:xfrm>
                <a:off x="1195741" y="3212976"/>
                <a:ext cx="4110830" cy="461665"/>
              </a:xfrm>
              <a:prstGeom prst="rect">
                <a:avLst/>
              </a:prstGeom>
              <a:blipFill>
                <a:blip r:embed="rId2"/>
                <a:stretch>
                  <a:fillRect l="-296" t="-10526" b="-28947"/>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5" name="TextovéPole 44"/>
              <p:cNvSpPr txBox="1"/>
              <p:nvPr/>
            </p:nvSpPr>
            <p:spPr>
              <a:xfrm>
                <a:off x="3639344" y="4231631"/>
                <a:ext cx="1584176"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7</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63</a:t>
                </a:r>
              </a:p>
            </p:txBody>
          </p:sp>
        </mc:Choice>
        <mc:Fallback xmlns="">
          <p:sp>
            <p:nvSpPr>
              <p:cNvPr id="45" name="TextovéPole 44"/>
              <p:cNvSpPr txBox="1">
                <a:spLocks noRot="1" noChangeAspect="1" noMove="1" noResize="1" noEditPoints="1" noAdjustHandles="1" noChangeArrowheads="1" noChangeShapeType="1" noTextEdit="1"/>
              </p:cNvSpPr>
              <p:nvPr/>
            </p:nvSpPr>
            <p:spPr>
              <a:xfrm>
                <a:off x="3639344" y="4231631"/>
                <a:ext cx="1584176" cy="461665"/>
              </a:xfrm>
              <a:prstGeom prst="rect">
                <a:avLst/>
              </a:prstGeom>
              <a:blipFill>
                <a:blip r:embed="rId3"/>
                <a:stretch>
                  <a:fillRect l="-769" t="-10526" b="-28947"/>
                </a:stretch>
              </a:blipFill>
            </p:spPr>
            <p:txBody>
              <a:bodyPr/>
              <a:lstStyle/>
              <a:p>
                <a:r>
                  <a:rPr lang="cs-CZ">
                    <a:noFill/>
                  </a:rPr>
                  <a:t> </a:t>
                </a:r>
              </a:p>
            </p:txBody>
          </p:sp>
        </mc:Fallback>
      </mc:AlternateContent>
      <p:sp>
        <p:nvSpPr>
          <p:cNvPr id="47" name="TextovéPole 46"/>
          <p:cNvSpPr txBox="1"/>
          <p:nvPr/>
        </p:nvSpPr>
        <p:spPr>
          <a:xfrm>
            <a:off x="5082952" y="4221088"/>
            <a:ext cx="716632" cy="461665"/>
          </a:xfrm>
          <a:prstGeom prst="rect">
            <a:avLst/>
          </a:prstGeom>
          <a:noFill/>
        </p:spPr>
        <p:txBody>
          <a:bodyPr wrap="square" rtlCol="0">
            <a:spAutoFit/>
          </a:bodyPr>
          <a:lstStyle/>
          <a:p>
            <a:r>
              <a:rPr lang="cs-CZ" sz="2400" b="0" dirty="0">
                <a:latin typeface="Cambria Math" pitchFamily="18" charset="0"/>
                <a:ea typeface="Cambria Math" pitchFamily="18" charset="0"/>
              </a:rPr>
              <a:t>/:7</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8" name="TextovéPole 47"/>
              <p:cNvSpPr txBox="1"/>
              <p:nvPr/>
            </p:nvSpPr>
            <p:spPr>
              <a:xfrm>
                <a:off x="3540550" y="4695527"/>
                <a:ext cx="1754978" cy="461665"/>
              </a:xfrm>
              <a:prstGeom prst="rect">
                <a:avLst/>
              </a:prstGeom>
              <a:noFill/>
            </p:spPr>
            <p:txBody>
              <a:bodyPr wrap="square" rtlCol="0">
                <a:spAutoFit/>
              </a:bodyPr>
              <a:lstStyle/>
              <a:p>
                <a:pPr algn="ctr"/>
                <a14:m>
                  <m:oMath xmlns:m="http://schemas.openxmlformats.org/officeDocument/2006/math">
                    <m:r>
                      <a:rPr lang="cs-CZ" sz="2400" b="1" i="0" smtClean="0">
                        <a:latin typeface="Cambria Math"/>
                        <a:ea typeface="Cambria Math" pitchFamily="18" charset="0"/>
                      </a:rPr>
                      <m:t>𝐱</m:t>
                    </m:r>
                    <m:r>
                      <a:rPr lang="cs-CZ" sz="2400" b="1" i="0" smtClean="0">
                        <a:latin typeface="Cambria Math" pitchFamily="18" charset="0"/>
                        <a:ea typeface="Cambria Math" pitchFamily="18" charset="0"/>
                      </a:rPr>
                      <m:t>=</m:t>
                    </m:r>
                    <m:r>
                      <a:rPr lang="cs-CZ" sz="2400" b="1" i="0" smtClean="0">
                        <a:latin typeface="Cambria Math"/>
                        <a:ea typeface="Cambria Math" pitchFamily="18" charset="0"/>
                      </a:rPr>
                      <m:t>𝟗</m:t>
                    </m:r>
                    <m:r>
                      <a:rPr lang="cs-CZ" sz="2400" b="1" i="0" smtClean="0">
                        <a:latin typeface="Cambria Math"/>
                        <a:ea typeface="Cambria Math" pitchFamily="18" charset="0"/>
                      </a:rPr>
                      <m:t> </m:t>
                    </m:r>
                    <m:r>
                      <a:rPr lang="cs-CZ" sz="2400" b="1" i="0" smtClean="0">
                        <a:latin typeface="Cambria Math"/>
                        <a:ea typeface="Cambria Math" pitchFamily="18" charset="0"/>
                      </a:rPr>
                      <m:t>𝐡</m:t>
                    </m:r>
                  </m:oMath>
                </a14:m>
                <a:r>
                  <a:rPr lang="cs-CZ" sz="2400" dirty="0">
                    <a:latin typeface="Cambria Math" pitchFamily="18" charset="0"/>
                    <a:ea typeface="Cambria Math" pitchFamily="18" charset="0"/>
                  </a:rPr>
                  <a:t> </a:t>
                </a:r>
              </a:p>
            </p:txBody>
          </p:sp>
        </mc:Choice>
        <mc:Fallback xmlns="">
          <p:sp>
            <p:nvSpPr>
              <p:cNvPr id="48" name="TextovéPole 47"/>
              <p:cNvSpPr txBox="1">
                <a:spLocks noRot="1" noChangeAspect="1" noMove="1" noResize="1" noEditPoints="1" noAdjustHandles="1" noChangeArrowheads="1" noChangeShapeType="1" noTextEdit="1"/>
              </p:cNvSpPr>
              <p:nvPr/>
            </p:nvSpPr>
            <p:spPr>
              <a:xfrm>
                <a:off x="3540550" y="4695527"/>
                <a:ext cx="1754978" cy="461665"/>
              </a:xfrm>
              <a:prstGeom prst="rect">
                <a:avLst/>
              </a:prstGeom>
              <a:blipFill>
                <a:blip r:embed="rId4"/>
                <a:stretch>
                  <a:fillRect/>
                </a:stretch>
              </a:blipFill>
            </p:spPr>
            <p:txBody>
              <a:bodyPr/>
              <a:lstStyle/>
              <a:p>
                <a:r>
                  <a:rPr lang="cs-CZ">
                    <a:noFill/>
                  </a:rPr>
                  <a:t> </a:t>
                </a:r>
              </a:p>
            </p:txBody>
          </p:sp>
        </mc:Fallback>
      </mc:AlternateContent>
      <p:sp>
        <p:nvSpPr>
          <p:cNvPr id="49" name="Rectangle 18"/>
          <p:cNvSpPr>
            <a:spLocks noChangeArrowheads="1"/>
          </p:cNvSpPr>
          <p:nvPr/>
        </p:nvSpPr>
        <p:spPr bwMode="auto">
          <a:xfrm>
            <a:off x="1547664" y="6200246"/>
            <a:ext cx="5997249" cy="583513"/>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Škola by měla být vymalována za 9 dní.</a:t>
            </a:r>
          </a:p>
        </p:txBody>
      </p:sp>
      <mc:AlternateContent xmlns:mc="http://schemas.openxmlformats.org/markup-compatibility/2006" xmlns:a14="http://schemas.microsoft.com/office/drawing/2010/main">
        <mc:Choice Requires="a14">
          <p:sp>
            <p:nvSpPr>
              <p:cNvPr id="50" name="TextovéPole 49"/>
              <p:cNvSpPr txBox="1"/>
              <p:nvPr/>
            </p:nvSpPr>
            <p:spPr>
              <a:xfrm>
                <a:off x="411235" y="5209023"/>
                <a:ext cx="7617149" cy="1388329"/>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9</m:t>
                        </m:r>
                      </m:num>
                      <m:den>
                        <m:r>
                          <a:rPr lang="cs-CZ" sz="2400" b="0" i="1" smtClean="0">
                            <a:latin typeface="Cambria Math"/>
                          </a:rPr>
                          <m:t>20</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1</m:t>
                        </m:r>
                      </m:num>
                      <m:den>
                        <m:r>
                          <a:rPr lang="cs-CZ" sz="2400" b="0" i="1" smtClean="0">
                            <a:latin typeface="Cambria Math"/>
                          </a:rPr>
                          <m:t>20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6</m:t>
                        </m:r>
                      </m:num>
                      <m:den>
                        <m:r>
                          <a:rPr lang="cs-CZ" sz="2400" b="0" i="1" smtClean="0">
                            <a:latin typeface="Cambria Math"/>
                          </a:rPr>
                          <m:t>30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9</m:t>
                        </m:r>
                      </m:num>
                      <m:den>
                        <m:r>
                          <a:rPr lang="cs-CZ" sz="2400" i="1">
                            <a:latin typeface="Cambria Math"/>
                          </a:rPr>
                          <m:t>30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27</m:t>
                        </m:r>
                      </m:num>
                      <m:den>
                        <m:r>
                          <a:rPr lang="cs-CZ" sz="2400" b="0" i="1" smtClean="0">
                            <a:latin typeface="Cambria Math"/>
                          </a:rPr>
                          <m:t>60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3</m:t>
                        </m:r>
                      </m:num>
                      <m:den>
                        <m:r>
                          <a:rPr lang="cs-CZ" sz="2400" b="0" i="1" smtClean="0">
                            <a:latin typeface="Cambria Math"/>
                          </a:rPr>
                          <m:t>60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12</m:t>
                        </m:r>
                      </m:num>
                      <m:den>
                        <m:r>
                          <a:rPr lang="cs-CZ" sz="2400" b="0" i="1" smtClean="0">
                            <a:latin typeface="Cambria Math"/>
                          </a:rPr>
                          <m:t>60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18</m:t>
                        </m:r>
                      </m:num>
                      <m:den>
                        <m:r>
                          <a:rPr lang="cs-CZ" sz="2400" b="0" i="1" smtClean="0">
                            <a:latin typeface="Cambria Math"/>
                          </a:rPr>
                          <m:t>60</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60</m:t>
                        </m:r>
                      </m:num>
                      <m:den>
                        <m:r>
                          <a:rPr lang="cs-CZ" sz="2400" b="0" i="1" smtClean="0">
                            <a:latin typeface="Cambria Math"/>
                          </a:rPr>
                          <m:t>60</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50" name="TextovéPole 49"/>
              <p:cNvSpPr txBox="1">
                <a:spLocks noRot="1" noChangeAspect="1" noMove="1" noResize="1" noEditPoints="1" noAdjustHandles="1" noChangeArrowheads="1" noChangeShapeType="1" noTextEdit="1"/>
              </p:cNvSpPr>
              <p:nvPr/>
            </p:nvSpPr>
            <p:spPr>
              <a:xfrm>
                <a:off x="411235" y="5209023"/>
                <a:ext cx="7617149" cy="1388329"/>
              </a:xfrm>
              <a:prstGeom prst="rect">
                <a:avLst/>
              </a:prstGeom>
              <a:blipFill rotWithShape="1">
                <a:blip r:embed="rId5" cstate="print"/>
                <a:stretch>
                  <a:fillRect l="-1200" b="-6579"/>
                </a:stretch>
              </a:blipFill>
            </p:spPr>
            <p:txBody>
              <a:bodyPr/>
              <a:lstStyle/>
              <a:p>
                <a:r>
                  <a:rPr lang="cs-CZ">
                    <a:noFill/>
                  </a:rPr>
                  <a:t> </a:t>
                </a:r>
              </a:p>
            </p:txBody>
          </p:sp>
        </mc:Fallback>
      </mc:AlternateContent>
      <p:sp>
        <p:nvSpPr>
          <p:cNvPr id="54" name="TextovéPole 53"/>
          <p:cNvSpPr txBox="1"/>
          <p:nvPr/>
        </p:nvSpPr>
        <p:spPr>
          <a:xfrm>
            <a:off x="5151512" y="3645024"/>
            <a:ext cx="788640" cy="461665"/>
          </a:xfrm>
          <a:prstGeom prst="rect">
            <a:avLst/>
          </a:prstGeom>
          <a:noFill/>
        </p:spPr>
        <p:txBody>
          <a:bodyPr wrap="square" rtlCol="0">
            <a:spAutoFit/>
          </a:bodyPr>
          <a:lstStyle/>
          <a:p>
            <a:r>
              <a:rPr lang="cs-CZ" sz="2400" b="0" dirty="0">
                <a:latin typeface="Cambria Math" pitchFamily="18" charset="0"/>
                <a:ea typeface="Cambria Math" pitchFamily="18" charset="0"/>
              </a:rPr>
              <a:t>/+3</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39" name="TextovéPole 38"/>
              <p:cNvSpPr txBox="1"/>
              <p:nvPr/>
            </p:nvSpPr>
            <p:spPr>
              <a:xfrm>
                <a:off x="975048" y="2348880"/>
                <a:ext cx="4297809" cy="7861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20</m:t>
                          </m:r>
                        </m:den>
                      </m:f>
                      <m:r>
                        <a:rPr lang="cs-CZ" sz="2400" b="0" i="0" smtClean="0">
                          <a:latin typeface="Cambria Math"/>
                        </a:rPr>
                        <m:t>+</m:t>
                      </m:r>
                      <m:f>
                        <m:fPr>
                          <m:ctrlPr>
                            <a:rPr lang="cs-CZ" sz="2400" i="1">
                              <a:latin typeface="Cambria Math" panose="02040503050406030204" pitchFamily="18" charset="0"/>
                            </a:rPr>
                          </m:ctrlPr>
                        </m:fPr>
                        <m:num>
                          <m:r>
                            <a:rPr lang="cs-CZ" sz="2400" b="0" i="1" smtClean="0">
                              <a:latin typeface="Cambria Math"/>
                            </a:rPr>
                            <m:t>1</m:t>
                          </m:r>
                        </m:num>
                        <m:den>
                          <m:r>
                            <a:rPr lang="cs-CZ" sz="2400">
                              <a:latin typeface="Cambria Math"/>
                            </a:rPr>
                            <m:t>20</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r>
                            <a:rPr lang="cs-CZ" sz="2400" b="0" i="0" smtClean="0">
                              <a:latin typeface="Cambria Math"/>
                            </a:rPr>
                            <m:t>−3</m:t>
                          </m:r>
                        </m:num>
                        <m:den>
                          <m:r>
                            <a:rPr lang="cs-CZ" sz="2400" b="0" i="0" smtClean="0">
                              <a:latin typeface="Cambria Math"/>
                            </a:rPr>
                            <m:t>30</m:t>
                          </m:r>
                        </m:den>
                      </m:f>
                      <m:r>
                        <a:rPr lang="cs-CZ" sz="2400" b="0" i="0" smtClean="0">
                          <a:latin typeface="Cambria Math"/>
                        </a:rPr>
                        <m:t>+</m:t>
                      </m:r>
                      <m:f>
                        <m:fPr>
                          <m:ctrlPr>
                            <a:rPr lang="cs-CZ" sz="2400" i="1">
                              <a:latin typeface="Cambria Math" panose="02040503050406030204" pitchFamily="18" charset="0"/>
                            </a:rPr>
                          </m:ctrlPr>
                        </m:fPr>
                        <m:num>
                          <m:r>
                            <m:rPr>
                              <m:sty m:val="p"/>
                            </m:rPr>
                            <a:rPr lang="cs-CZ" sz="2400" i="0">
                              <a:latin typeface="Cambria Math"/>
                            </a:rPr>
                            <m:t>x</m:t>
                          </m:r>
                        </m:num>
                        <m:den>
                          <m:r>
                            <a:rPr lang="cs-CZ" sz="2400" b="0" i="0" smtClean="0">
                              <a:latin typeface="Cambria Math"/>
                            </a:rPr>
                            <m:t>30</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975048" y="2348880"/>
                <a:ext cx="4297809" cy="786177"/>
              </a:xfrm>
              <a:prstGeom prst="rect">
                <a:avLst/>
              </a:prstGeom>
              <a:blipFill>
                <a:blip r:embed="rId6"/>
                <a:stretch>
                  <a:fillRect/>
                </a:stretch>
              </a:blipFill>
            </p:spPr>
            <p:txBody>
              <a:bodyPr/>
              <a:lstStyle/>
              <a:p>
                <a:r>
                  <a:rPr lang="cs-CZ">
                    <a:noFill/>
                  </a:rPr>
                  <a:t> </a:t>
                </a:r>
              </a:p>
            </p:txBody>
          </p:sp>
        </mc:Fallback>
      </mc:AlternateContent>
      <p:sp>
        <p:nvSpPr>
          <p:cNvPr id="40" name="TextovéPole 39"/>
          <p:cNvSpPr txBox="1"/>
          <p:nvPr/>
        </p:nvSpPr>
        <p:spPr>
          <a:xfrm>
            <a:off x="5151512" y="2492896"/>
            <a:ext cx="788640" cy="461665"/>
          </a:xfrm>
          <a:prstGeom prst="rect">
            <a:avLst/>
          </a:prstGeom>
          <a:noFill/>
        </p:spPr>
        <p:txBody>
          <a:bodyPr wrap="square" rtlCol="0">
            <a:spAutoFit/>
          </a:bodyPr>
          <a:lstStyle/>
          <a:p>
            <a:r>
              <a:rPr lang="cs-CZ" sz="2400" b="0" dirty="0">
                <a:latin typeface="Cambria Math" pitchFamily="18" charset="0"/>
                <a:ea typeface="Cambria Math" pitchFamily="18" charset="0"/>
              </a:rPr>
              <a:t>/.60</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1" name="TextovéPole 40"/>
              <p:cNvSpPr txBox="1"/>
              <p:nvPr/>
            </p:nvSpPr>
            <p:spPr>
              <a:xfrm>
                <a:off x="3096097" y="3717032"/>
                <a:ext cx="1983407"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7</m:t>
                    </m:r>
                    <m:r>
                      <m:rPr>
                        <m:sty m:val="p"/>
                      </m:rPr>
                      <a:rPr lang="cs-CZ" sz="2400" b="0" i="0" smtClean="0">
                        <a:latin typeface="Cambria Math" pitchFamily="18" charset="0"/>
                        <a:ea typeface="Cambria Math" pitchFamily="18" charset="0"/>
                      </a:rPr>
                      <m:t>x</m:t>
                    </m:r>
                    <m:r>
                      <a:rPr lang="cs-CZ" sz="2400" b="0" i="0" smtClean="0">
                        <a:latin typeface="Cambria Math"/>
                        <a:ea typeface="Cambria Math" pitchFamily="18" charset="0"/>
                      </a:rPr>
                      <m:t>−3</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60</a:t>
                </a:r>
              </a:p>
            </p:txBody>
          </p:sp>
        </mc:Choice>
        <mc:Fallback xmlns="">
          <p:sp>
            <p:nvSpPr>
              <p:cNvPr id="41" name="TextovéPole 40"/>
              <p:cNvSpPr txBox="1">
                <a:spLocks noRot="1" noChangeAspect="1" noMove="1" noResize="1" noEditPoints="1" noAdjustHandles="1" noChangeArrowheads="1" noChangeShapeType="1" noTextEdit="1"/>
              </p:cNvSpPr>
              <p:nvPr/>
            </p:nvSpPr>
            <p:spPr>
              <a:xfrm>
                <a:off x="3096097" y="3717032"/>
                <a:ext cx="1983407" cy="461665"/>
              </a:xfrm>
              <a:prstGeom prst="rect">
                <a:avLst/>
              </a:prstGeom>
              <a:blipFill>
                <a:blip r:embed="rId7"/>
                <a:stretch>
                  <a:fillRect l="-923" t="-10667" b="-30667"/>
                </a:stretch>
              </a:blipFill>
            </p:spPr>
            <p:txBody>
              <a:bodyPr/>
              <a:lstStyle/>
              <a:p>
                <a:r>
                  <a:rPr lang="cs-CZ">
                    <a:noFill/>
                  </a:rPr>
                  <a:t> </a:t>
                </a:r>
              </a:p>
            </p:txBody>
          </p:sp>
        </mc:Fallback>
      </mc:AlternateContent>
      <p:sp>
        <p:nvSpPr>
          <p:cNvPr id="16" name="Rectangle 5">
            <a:extLst>
              <a:ext uri="{FF2B5EF4-FFF2-40B4-BE49-F238E27FC236}">
                <a16:creationId xmlns:a16="http://schemas.microsoft.com/office/drawing/2014/main" id="{4CFF3547-AB0E-4F6D-ACD9-F5BAC7E0FA8F}"/>
              </a:ext>
            </a:extLst>
          </p:cNvPr>
          <p:cNvSpPr>
            <a:spLocks noChangeArrowheads="1"/>
          </p:cNvSpPr>
          <p:nvPr/>
        </p:nvSpPr>
        <p:spPr bwMode="auto">
          <a:xfrm>
            <a:off x="395536" y="620688"/>
            <a:ext cx="8640960" cy="1923922"/>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Malířská firma poslala do školy 4 malíře, aby vymalovali 20 učeben. Pánové Novák a Král jsou zkušení malíři, kteří by každý z nich sám měli hotovou práci za 20 dní. Učňové Beneš s Krausem by každý z nich sám měli hotovou práci za 30 dní. Za jak dlouho školu vymalují všichni společně, jestliže pan Král pracoval pouze první den a učeň Beneš začal pracovat až od čtvrtého dne? </a:t>
            </a:r>
          </a:p>
        </p:txBody>
      </p:sp>
      <p:sp>
        <p:nvSpPr>
          <p:cNvPr id="17" name="Obdélník 16">
            <a:extLst>
              <a:ext uri="{FF2B5EF4-FFF2-40B4-BE49-F238E27FC236}">
                <a16:creationId xmlns:a16="http://schemas.microsoft.com/office/drawing/2014/main" id="{73835736-9DCC-42D5-B795-9884D1FB15E2}"/>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Šipka doprava 21">
            <a:hlinkClick r:id="" action="ppaction://hlinkshowjump?jump=nextslide"/>
            <a:extLst>
              <a:ext uri="{FF2B5EF4-FFF2-40B4-BE49-F238E27FC236}">
                <a16:creationId xmlns:a16="http://schemas.microsoft.com/office/drawing/2014/main" id="{EA1F5E19-1051-4215-A2E1-361BF8BDB6E6}"/>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Šipka doprava 22">
            <a:hlinkClick r:id="" action="ppaction://hlinkshowjump?jump=previousslide"/>
            <a:extLst>
              <a:ext uri="{FF2B5EF4-FFF2-40B4-BE49-F238E27FC236}">
                <a16:creationId xmlns:a16="http://schemas.microsoft.com/office/drawing/2014/main" id="{FB07FACA-6266-47DA-8F76-517846306312}"/>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Rectangle 10">
            <a:extLst>
              <a:ext uri="{FF2B5EF4-FFF2-40B4-BE49-F238E27FC236}">
                <a16:creationId xmlns:a16="http://schemas.microsoft.com/office/drawing/2014/main" id="{64071421-8AA7-4FFD-80C8-26F1D637E354}"/>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21" name="Zaoblený obdélník 24">
            <a:hlinkClick r:id="" action="ppaction://hlinkshowjump?jump=firstslide"/>
            <a:extLst>
              <a:ext uri="{FF2B5EF4-FFF2-40B4-BE49-F238E27FC236}">
                <a16:creationId xmlns:a16="http://schemas.microsoft.com/office/drawing/2014/main" id="{68655B14-8C3A-495B-A9D7-7FE078E2DF21}"/>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22" name="TextovéPole 21">
            <a:extLst>
              <a:ext uri="{FF2B5EF4-FFF2-40B4-BE49-F238E27FC236}">
                <a16:creationId xmlns:a16="http://schemas.microsoft.com/office/drawing/2014/main" id="{D697C995-94B3-46FF-9FAB-F53A91831958}"/>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12)</a:t>
            </a:r>
          </a:p>
        </p:txBody>
      </p:sp>
    </p:spTree>
    <p:extLst>
      <p:ext uri="{BB962C8B-B14F-4D97-AF65-F5344CB8AC3E}">
        <p14:creationId xmlns:p14="http://schemas.microsoft.com/office/powerpoint/2010/main" val="901397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1752286627"/>
              </p:ext>
            </p:extLst>
          </p:nvPr>
        </p:nvGraphicFramePr>
        <p:xfrm>
          <a:off x="212335" y="1700808"/>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h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stará 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nová 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348880"/>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9</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348880"/>
                <a:ext cx="972108" cy="670568"/>
              </a:xfrm>
              <a:prstGeom prst="rect">
                <a:avLst/>
              </a:prstGeom>
              <a:blipFill rotWithShape="1">
                <a:blip r:embed="rId2"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299695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3</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2996952"/>
                <a:ext cx="972108" cy="670568"/>
              </a:xfrm>
              <a:prstGeom prst="rect">
                <a:avLst/>
              </a:prstGeom>
              <a:blipFill rotWithShape="1">
                <a:blip r:embed="rId3" cstate="print"/>
                <a:stretch>
                  <a:fillRect/>
                </a:stretch>
              </a:blipFill>
            </p:spPr>
            <p:txBody>
              <a:bodyPr/>
              <a:lstStyle/>
              <a:p>
                <a:r>
                  <a:rPr lang="cs-CZ">
                    <a:noFill/>
                  </a:rPr>
                  <a:t> </a:t>
                </a:r>
              </a:p>
            </p:txBody>
          </p:sp>
        </mc:Fallback>
      </mc:AlternateContent>
      <p:sp>
        <p:nvSpPr>
          <p:cNvPr id="22" name="TextovéPole 21"/>
          <p:cNvSpPr txBox="1"/>
          <p:nvPr/>
        </p:nvSpPr>
        <p:spPr>
          <a:xfrm>
            <a:off x="4716016" y="2420888"/>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716016" y="3101403"/>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1" name="TextovéPole 30"/>
              <p:cNvSpPr txBox="1"/>
              <p:nvPr/>
            </p:nvSpPr>
            <p:spPr>
              <a:xfrm>
                <a:off x="6948264" y="2348880"/>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9</m:t>
                          </m:r>
                        </m:den>
                      </m:f>
                    </m:oMath>
                  </m:oMathPara>
                </a14:m>
                <a:endParaRPr lang="cs-CZ" sz="2000" dirty="0"/>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348880"/>
                <a:ext cx="972108" cy="619465"/>
              </a:xfrm>
              <a:prstGeom prst="rect">
                <a:avLst/>
              </a:prstGeom>
              <a:blipFill rotWithShape="1">
                <a:blip r:embed="rId4"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2996952"/>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3</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2996952"/>
                <a:ext cx="972108" cy="619465"/>
              </a:xfrm>
              <a:prstGeom prst="rect">
                <a:avLst/>
              </a:prstGeom>
              <a:blipFill rotWithShape="1">
                <a:blip r:embed="rId5" cstate="print"/>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395536" y="620688"/>
            <a:ext cx="8424937" cy="813713"/>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Stará sekačka poseká celý zámecký park za 9 hodin, nová velká sekačka za 3 hodiny. Za jak dlouho posekají celý zámecký park obě sekačky současně?</a:t>
            </a:r>
          </a:p>
        </p:txBody>
      </p:sp>
      <mc:AlternateContent xmlns:mc="http://schemas.openxmlformats.org/markup-compatibility/2006" xmlns:a14="http://schemas.microsoft.com/office/drawing/2010/main">
        <mc:Choice Requires="a14">
          <p:sp>
            <p:nvSpPr>
              <p:cNvPr id="39" name="TextovéPole 38"/>
              <p:cNvSpPr txBox="1"/>
              <p:nvPr/>
            </p:nvSpPr>
            <p:spPr>
              <a:xfrm>
                <a:off x="179512" y="3903439"/>
                <a:ext cx="2448272" cy="7248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9</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3</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179512" y="3903439"/>
                <a:ext cx="2448272" cy="724814"/>
              </a:xfrm>
              <a:prstGeom prst="rect">
                <a:avLst/>
              </a:prstGeom>
              <a:blipFill rotWithShape="1">
                <a:blip r:embed="rId6"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539552" y="4695527"/>
                <a:ext cx="2088232"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cs-CZ" sz="2400" b="0" i="0" smtClean="0">
                          <a:latin typeface="Cambria Math" pitchFamily="18" charset="0"/>
                          <a:ea typeface="Cambria Math" pitchFamily="18" charset="0"/>
                        </a:rPr>
                        <m:t>x</m:t>
                      </m:r>
                      <m:r>
                        <a:rPr lang="cs-CZ" sz="2400" b="0" i="0" smtClean="0">
                          <a:latin typeface="Cambria Math" pitchFamily="18" charset="0"/>
                          <a:ea typeface="Cambria Math" pitchFamily="18" charset="0"/>
                        </a:rPr>
                        <m:t>+3</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r>
                        <a:rPr lang="cs-CZ" sz="2400" b="0" i="0" smtClean="0">
                          <a:latin typeface="Cambria Math"/>
                          <a:ea typeface="Cambria Math" pitchFamily="18" charset="0"/>
                        </a:rPr>
                        <m:t>9</m:t>
                      </m:r>
                    </m:oMath>
                  </m:oMathPara>
                </a14:m>
                <a:endParaRPr lang="cs-CZ" sz="2400" dirty="0">
                  <a:latin typeface="Cambria Math" pitchFamily="18" charset="0"/>
                  <a:ea typeface="Cambria Math" pitchFamily="18" charset="0"/>
                </a:endParaRPr>
              </a:p>
            </p:txBody>
          </p:sp>
        </mc:Choice>
        <mc:Fallback xmlns="">
          <p:sp>
            <p:nvSpPr>
              <p:cNvPr id="40" name="TextovéPole 39"/>
              <p:cNvSpPr txBox="1">
                <a:spLocks noRot="1" noChangeAspect="1" noMove="1" noResize="1" noEditPoints="1" noAdjustHandles="1" noChangeArrowheads="1" noChangeShapeType="1" noTextEdit="1"/>
              </p:cNvSpPr>
              <p:nvPr/>
            </p:nvSpPr>
            <p:spPr>
              <a:xfrm>
                <a:off x="539552" y="4695527"/>
                <a:ext cx="2088232" cy="461665"/>
              </a:xfrm>
              <a:prstGeom prst="rect">
                <a:avLst/>
              </a:prstGeom>
              <a:blipFill rotWithShape="1">
                <a:blip r:embed="rId7" cstate="print"/>
                <a:stretch>
                  <a:fillRect/>
                </a:stretch>
              </a:blipFill>
            </p:spPr>
            <p:txBody>
              <a:bodyPr/>
              <a:lstStyle/>
              <a:p>
                <a:r>
                  <a:rPr lang="cs-CZ">
                    <a:noFill/>
                  </a:rPr>
                  <a:t> </a:t>
                </a:r>
              </a:p>
            </p:txBody>
          </p:sp>
        </mc:Fallback>
      </mc:AlternateContent>
      <p:sp>
        <p:nvSpPr>
          <p:cNvPr id="41" name="TextovéPole 40"/>
          <p:cNvSpPr txBox="1"/>
          <p:nvPr/>
        </p:nvSpPr>
        <p:spPr>
          <a:xfrm>
            <a:off x="2847256" y="4047455"/>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/.9</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1259632" y="5199583"/>
                <a:ext cx="13681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4</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9</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1259632" y="5199583"/>
                <a:ext cx="1368152" cy="461665"/>
              </a:xfrm>
              <a:prstGeom prst="rect">
                <a:avLst/>
              </a:prstGeom>
              <a:blipFill rotWithShape="1">
                <a:blip r:embed="rId8" cstate="print"/>
                <a:stretch>
                  <a:fillRect l="-1339" t="-10526" b="-28947"/>
                </a:stretch>
              </a:blipFill>
            </p:spPr>
            <p:txBody>
              <a:bodyPr/>
              <a:lstStyle/>
              <a:p>
                <a:r>
                  <a:rPr lang="cs-CZ">
                    <a:noFill/>
                  </a:rPr>
                  <a:t> </a:t>
                </a:r>
              </a:p>
            </p:txBody>
          </p:sp>
        </mc:Fallback>
      </mc:AlternateContent>
      <p:sp>
        <p:nvSpPr>
          <p:cNvPr id="43" name="TextovéPole 42"/>
          <p:cNvSpPr txBox="1"/>
          <p:nvPr/>
        </p:nvSpPr>
        <p:spPr>
          <a:xfrm>
            <a:off x="2836315" y="5199583"/>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/:4</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800797" y="5740705"/>
                <a:ext cx="2691083" cy="712631"/>
              </a:xfrm>
              <a:prstGeom prst="rect">
                <a:avLst/>
              </a:prstGeom>
              <a:noFill/>
            </p:spPr>
            <p:txBody>
              <a:bodyPr wrap="square" rtlCol="0">
                <a:spAutoFit/>
              </a:bodyPr>
              <a:lstStyle/>
              <a:p>
                <a14:m>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r>
                      <a:rPr lang="cs-CZ" sz="2800" b="1" i="0" smtClean="0">
                        <a:latin typeface="Cambria Math"/>
                        <a:ea typeface="Cambria Math" pitchFamily="18" charset="0"/>
                      </a:rPr>
                      <m:t> </m:t>
                    </m:r>
                    <m:f>
                      <m:fPr>
                        <m:ctrlPr>
                          <a:rPr lang="cs-CZ" sz="2800" b="1" i="1" smtClean="0">
                            <a:latin typeface="Cambria Math" panose="02040503050406030204" pitchFamily="18" charset="0"/>
                            <a:ea typeface="Cambria Math" pitchFamily="18" charset="0"/>
                          </a:rPr>
                        </m:ctrlPr>
                      </m:fPr>
                      <m:num>
                        <m:r>
                          <a:rPr lang="cs-CZ" sz="2800" b="1" i="0" smtClean="0">
                            <a:latin typeface="Cambria Math"/>
                            <a:ea typeface="Cambria Math" pitchFamily="18" charset="0"/>
                          </a:rPr>
                          <m:t>𝟗</m:t>
                        </m:r>
                      </m:num>
                      <m:den>
                        <m:r>
                          <a:rPr lang="cs-CZ" sz="2800" b="1" i="0" smtClean="0">
                            <a:latin typeface="Cambria Math"/>
                            <a:ea typeface="Cambria Math" pitchFamily="18" charset="0"/>
                          </a:rPr>
                          <m:t>𝟒</m:t>
                        </m:r>
                      </m:den>
                    </m:f>
                    <m:r>
                      <a:rPr lang="cs-CZ" sz="2800" b="1" i="0" smtClean="0">
                        <a:latin typeface="Cambria Math"/>
                        <a:ea typeface="Cambria Math" pitchFamily="18" charset="0"/>
                      </a:rPr>
                      <m:t>=</m:t>
                    </m:r>
                    <m:r>
                      <a:rPr lang="cs-CZ" sz="2800" b="1" i="0" smtClean="0">
                        <a:latin typeface="Cambria Math"/>
                        <a:ea typeface="Cambria Math" pitchFamily="18" charset="0"/>
                      </a:rPr>
                      <m:t>𝟐</m:t>
                    </m:r>
                    <m:f>
                      <m:fPr>
                        <m:ctrlPr>
                          <a:rPr lang="cs-CZ" sz="2800" b="1" i="1" smtClean="0">
                            <a:latin typeface="Cambria Math" panose="02040503050406030204" pitchFamily="18" charset="0"/>
                            <a:ea typeface="Cambria Math" pitchFamily="18" charset="0"/>
                          </a:rPr>
                        </m:ctrlPr>
                      </m:fPr>
                      <m:num>
                        <m:r>
                          <a:rPr lang="cs-CZ" sz="2800" b="1" i="0" smtClean="0">
                            <a:latin typeface="Cambria Math"/>
                            <a:ea typeface="Cambria Math" pitchFamily="18" charset="0"/>
                          </a:rPr>
                          <m:t>𝟏</m:t>
                        </m:r>
                      </m:num>
                      <m:den>
                        <m:r>
                          <a:rPr lang="cs-CZ" sz="2800" b="1" i="0" smtClean="0">
                            <a:latin typeface="Cambria Math"/>
                            <a:ea typeface="Cambria Math" pitchFamily="18" charset="0"/>
                          </a:rPr>
                          <m:t>𝟒</m:t>
                        </m:r>
                      </m:den>
                    </m:f>
                  </m:oMath>
                </a14:m>
                <a:r>
                  <a:rPr lang="cs-CZ" sz="2800" b="1" dirty="0">
                    <a:latin typeface="Cambria Math" pitchFamily="18" charset="0"/>
                    <a:ea typeface="Cambria Math" pitchFamily="18" charset="0"/>
                  </a:rPr>
                  <a:t> h</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800797" y="5740705"/>
                <a:ext cx="2691083" cy="712631"/>
              </a:xfrm>
              <a:prstGeom prst="rect">
                <a:avLst/>
              </a:prstGeom>
              <a:blipFill rotWithShape="1">
                <a:blip r:embed="rId9" cstate="print"/>
                <a:stretch>
                  <a:fillRect b="-8547"/>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5" name="TextovéPole 44"/>
              <p:cNvSpPr txBox="1"/>
              <p:nvPr/>
            </p:nvSpPr>
            <p:spPr>
              <a:xfrm>
                <a:off x="3923928" y="3903439"/>
                <a:ext cx="5220072" cy="1506887"/>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f>
                          <m:fPr>
                            <m:ctrlPr>
                              <a:rPr lang="cs-CZ" sz="2400" i="1" smtClean="0">
                                <a:latin typeface="Cambria Math" panose="02040503050406030204" pitchFamily="18" charset="0"/>
                              </a:rPr>
                            </m:ctrlPr>
                          </m:fPr>
                          <m:num>
                            <m:r>
                              <a:rPr lang="cs-CZ" sz="2400" b="0" i="1" smtClean="0">
                                <a:latin typeface="Cambria Math"/>
                              </a:rPr>
                              <m:t>9</m:t>
                            </m:r>
                          </m:num>
                          <m:den>
                            <m:r>
                              <a:rPr lang="cs-CZ" sz="2400" b="0" i="1" smtClean="0">
                                <a:latin typeface="Cambria Math"/>
                              </a:rPr>
                              <m:t>4</m:t>
                            </m:r>
                          </m:den>
                        </m:f>
                      </m:num>
                      <m:den>
                        <m:r>
                          <a:rPr lang="cs-CZ" sz="2400" b="0" i="1" smtClean="0">
                            <a:latin typeface="Cambria Math"/>
                          </a:rPr>
                          <m:t>9</m:t>
                        </m:r>
                      </m:den>
                    </m:f>
                    <m:r>
                      <a:rPr lang="cs-CZ" sz="2400" b="0" i="1" smtClean="0">
                        <a:latin typeface="Cambria Math"/>
                      </a:rPr>
                      <m:t>+</m:t>
                    </m:r>
                    <m:f>
                      <m:fPr>
                        <m:ctrlPr>
                          <a:rPr lang="cs-CZ" sz="2400" b="0" i="1" smtClean="0">
                            <a:latin typeface="Cambria Math" panose="02040503050406030204" pitchFamily="18" charset="0"/>
                          </a:rPr>
                        </m:ctrlPr>
                      </m:fPr>
                      <m:num>
                        <m:f>
                          <m:fPr>
                            <m:ctrlPr>
                              <a:rPr lang="cs-CZ" sz="2400" b="0" i="1" smtClean="0">
                                <a:latin typeface="Cambria Math" panose="02040503050406030204" pitchFamily="18" charset="0"/>
                              </a:rPr>
                            </m:ctrlPr>
                          </m:fPr>
                          <m:num>
                            <m:r>
                              <a:rPr lang="cs-CZ" sz="2400" b="0" i="1" smtClean="0">
                                <a:latin typeface="Cambria Math"/>
                              </a:rPr>
                              <m:t>9</m:t>
                            </m:r>
                          </m:num>
                          <m:den>
                            <m:r>
                              <a:rPr lang="cs-CZ" sz="2400" b="0" i="1" smtClean="0">
                                <a:latin typeface="Cambria Math"/>
                              </a:rPr>
                              <m:t>4</m:t>
                            </m:r>
                          </m:den>
                        </m:f>
                      </m:num>
                      <m:den>
                        <m:r>
                          <a:rPr lang="cs-CZ" sz="2400" b="0" i="1" smtClean="0">
                            <a:latin typeface="Cambria Math"/>
                          </a:rPr>
                          <m:t>3</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9</m:t>
                        </m:r>
                      </m:num>
                      <m:den>
                        <m:r>
                          <a:rPr lang="cs-CZ" sz="2400" b="0" i="1" smtClean="0">
                            <a:latin typeface="Cambria Math"/>
                          </a:rPr>
                          <m:t>4</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1</m:t>
                        </m:r>
                      </m:num>
                      <m:den>
                        <m:r>
                          <a:rPr lang="cs-CZ" sz="2400" b="0" i="1" smtClean="0">
                            <a:latin typeface="Cambria Math"/>
                          </a:rPr>
                          <m:t>9</m:t>
                        </m:r>
                      </m:den>
                    </m:f>
                    <m:r>
                      <a:rPr lang="cs-CZ" sz="2400" i="1">
                        <a:latin typeface="Cambria Math"/>
                      </a:rPr>
                      <m:t>+</m:t>
                    </m:r>
                    <m:f>
                      <m:fPr>
                        <m:ctrlPr>
                          <a:rPr lang="cs-CZ" sz="2400" i="1">
                            <a:latin typeface="Cambria Math" panose="02040503050406030204" pitchFamily="18" charset="0"/>
                          </a:rPr>
                        </m:ctrlPr>
                      </m:fPr>
                      <m:num>
                        <m:r>
                          <a:rPr lang="cs-CZ" sz="2400" i="1">
                            <a:latin typeface="Cambria Math"/>
                          </a:rPr>
                          <m:t>9</m:t>
                        </m:r>
                      </m:num>
                      <m:den>
                        <m:r>
                          <a:rPr lang="cs-CZ" sz="2400" i="1">
                            <a:latin typeface="Cambria Math"/>
                          </a:rPr>
                          <m:t>4</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1</m:t>
                        </m:r>
                      </m:num>
                      <m:den>
                        <m:r>
                          <a:rPr lang="cs-CZ" sz="2400" b="0" i="1" smtClean="0">
                            <a:latin typeface="Cambria Math"/>
                          </a:rPr>
                          <m:t>3</m:t>
                        </m:r>
                      </m:den>
                    </m:f>
                    <m:r>
                      <a:rPr lang="cs-CZ" sz="2400" b="0" i="1" smtClean="0">
                        <a:latin typeface="Cambria Math"/>
                      </a:rPr>
                      <m:t>=</m:t>
                    </m:r>
                    <m:f>
                      <m:fPr>
                        <m:ctrlPr>
                          <a:rPr lang="cs-CZ" sz="2400" i="1">
                            <a:latin typeface="Cambria Math" panose="02040503050406030204" pitchFamily="18" charset="0"/>
                          </a:rPr>
                        </m:ctrlPr>
                      </m:fPr>
                      <m:num>
                        <m:r>
                          <a:rPr lang="cs-CZ" sz="2400" i="1">
                            <a:latin typeface="Cambria Math"/>
                          </a:rPr>
                          <m:t>1</m:t>
                        </m:r>
                      </m:num>
                      <m:den>
                        <m:r>
                          <a:rPr lang="cs-CZ" sz="2400" b="0" i="1" smtClean="0">
                            <a:latin typeface="Cambria Math"/>
                          </a:rPr>
                          <m:t>4</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3</m:t>
                        </m:r>
                      </m:num>
                      <m:den>
                        <m:r>
                          <a:rPr lang="cs-CZ" sz="2400" b="0" i="1" smtClean="0">
                            <a:latin typeface="Cambria Math"/>
                          </a:rPr>
                          <m:t>4</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4</m:t>
                        </m:r>
                      </m:num>
                      <m:den>
                        <m:r>
                          <a:rPr lang="cs-CZ" sz="2400" b="0" i="1" smtClean="0">
                            <a:latin typeface="Cambria Math"/>
                          </a:rPr>
                          <m:t>4</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45" name="TextovéPole 44"/>
              <p:cNvSpPr txBox="1">
                <a:spLocks noRot="1" noChangeAspect="1" noMove="1" noResize="1" noEditPoints="1" noAdjustHandles="1" noChangeArrowheads="1" noChangeShapeType="1" noTextEdit="1"/>
              </p:cNvSpPr>
              <p:nvPr/>
            </p:nvSpPr>
            <p:spPr>
              <a:xfrm>
                <a:off x="3923928" y="3903439"/>
                <a:ext cx="5220072" cy="1506887"/>
              </a:xfrm>
              <a:prstGeom prst="rect">
                <a:avLst/>
              </a:prstGeom>
              <a:blipFill rotWithShape="1">
                <a:blip r:embed="rId10" cstate="print"/>
                <a:stretch>
                  <a:fillRect l="-1869" b="-7661"/>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6" name="Rectangle 18"/>
              <p:cNvSpPr>
                <a:spLocks noChangeArrowheads="1"/>
              </p:cNvSpPr>
              <p:nvPr/>
            </p:nvSpPr>
            <p:spPr bwMode="auto">
              <a:xfrm>
                <a:off x="3854807" y="5653073"/>
                <a:ext cx="5112568" cy="705272"/>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Obě sekačky posekají park za</a:t>
                </a:r>
                <a:r>
                  <a:rPr lang="cs-CZ" sz="2400" b="1" dirty="0">
                    <a:ea typeface="Cambria Math" pitchFamily="18" charset="0"/>
                  </a:rPr>
                  <a:t> </a:t>
                </a:r>
                <a14:m>
                  <m:oMath xmlns:m="http://schemas.openxmlformats.org/officeDocument/2006/math">
                    <m:r>
                      <a:rPr lang="cs-CZ" sz="2400" b="1" i="1">
                        <a:latin typeface="Cambria Math"/>
                        <a:ea typeface="Cambria Math" pitchFamily="18" charset="0"/>
                      </a:rPr>
                      <m:t>𝟐</m:t>
                    </m:r>
                    <m:f>
                      <m:fPr>
                        <m:ctrlPr>
                          <a:rPr lang="cs-CZ" sz="2400" b="1" i="1">
                            <a:latin typeface="Cambria Math" panose="02040503050406030204" pitchFamily="18" charset="0"/>
                            <a:ea typeface="Cambria Math" pitchFamily="18" charset="0"/>
                          </a:rPr>
                        </m:ctrlPr>
                      </m:fPr>
                      <m:num>
                        <m:r>
                          <a:rPr lang="cs-CZ" sz="2400" b="1" i="1">
                            <a:latin typeface="Cambria Math"/>
                            <a:ea typeface="Cambria Math" pitchFamily="18" charset="0"/>
                          </a:rPr>
                          <m:t>𝟏</m:t>
                        </m:r>
                      </m:num>
                      <m:den>
                        <m:r>
                          <a:rPr lang="cs-CZ" sz="2400" b="1" i="1">
                            <a:latin typeface="Cambria Math"/>
                            <a:ea typeface="Cambria Math" pitchFamily="18" charset="0"/>
                          </a:rPr>
                          <m:t>𝟒</m:t>
                        </m:r>
                      </m:den>
                    </m:f>
                  </m:oMath>
                </a14:m>
                <a:r>
                  <a:rPr lang="cs-CZ" sz="2400" dirty="0">
                    <a:latin typeface="Times New Roman" pitchFamily="18" charset="0"/>
                    <a:cs typeface="Times New Roman" pitchFamily="18" charset="0"/>
                  </a:rPr>
                  <a:t> h </a:t>
                </a:r>
              </a:p>
            </p:txBody>
          </p:sp>
        </mc:Choice>
        <mc:Fallback xmlns="">
          <p:sp>
            <p:nvSpPr>
              <p:cNvPr id="46" name="Rectangle 18"/>
              <p:cNvSpPr>
                <a:spLocks noRot="1" noChangeAspect="1" noMove="1" noResize="1" noEditPoints="1" noAdjustHandles="1" noChangeArrowheads="1" noChangeShapeType="1" noTextEdit="1"/>
              </p:cNvSpPr>
              <p:nvPr/>
            </p:nvSpPr>
            <p:spPr bwMode="auto">
              <a:xfrm>
                <a:off x="3854807" y="5653073"/>
                <a:ext cx="5112568" cy="705272"/>
              </a:xfrm>
              <a:prstGeom prst="rect">
                <a:avLst/>
              </a:prstGeom>
              <a:blipFill rotWithShape="1">
                <a:blip r:embed="rId11" cstate="print"/>
                <a:stretch>
                  <a:fillRect l="-1788"/>
                </a:stretch>
              </a:blipFill>
              <a:ln w="9525">
                <a:noFill/>
                <a:miter lim="800000"/>
                <a:headEnd/>
                <a:tailEnd/>
              </a:ln>
              <a:effectLst/>
            </p:spPr>
            <p:txBody>
              <a:bodyPr/>
              <a:lstStyle/>
              <a:p>
                <a:r>
                  <a:rPr lang="cs-CZ">
                    <a:noFill/>
                  </a:rPr>
                  <a:t> </a:t>
                </a:r>
              </a:p>
            </p:txBody>
          </p:sp>
        </mc:Fallback>
      </mc:AlternateContent>
      <p:sp>
        <p:nvSpPr>
          <p:cNvPr id="25" name="Obdélník 24">
            <a:extLst>
              <a:ext uri="{FF2B5EF4-FFF2-40B4-BE49-F238E27FC236}">
                <a16:creationId xmlns:a16="http://schemas.microsoft.com/office/drawing/2014/main" id="{EB1248AF-2F9E-4929-AFB6-C694CC13383A}"/>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1">
            <a:hlinkClick r:id="" action="ppaction://hlinkshowjump?jump=nextslide"/>
            <a:extLst>
              <a:ext uri="{FF2B5EF4-FFF2-40B4-BE49-F238E27FC236}">
                <a16:creationId xmlns:a16="http://schemas.microsoft.com/office/drawing/2014/main" id="{BD4E8804-169F-4E78-A5CC-0AD1BA79E033}"/>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Šipka doprava 22">
            <a:hlinkClick r:id="" action="ppaction://hlinkshowjump?jump=previousslide"/>
            <a:extLst>
              <a:ext uri="{FF2B5EF4-FFF2-40B4-BE49-F238E27FC236}">
                <a16:creationId xmlns:a16="http://schemas.microsoft.com/office/drawing/2014/main" id="{86290815-CE60-4897-9980-DB752B5CD7C0}"/>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Rectangle 10">
            <a:extLst>
              <a:ext uri="{FF2B5EF4-FFF2-40B4-BE49-F238E27FC236}">
                <a16:creationId xmlns:a16="http://schemas.microsoft.com/office/drawing/2014/main" id="{A510CC46-7144-4C7E-9127-1CBB11D7BB30}"/>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29" name="Zaoblený obdélník 24">
            <a:hlinkClick r:id="" action="ppaction://hlinkshowjump?jump=firstslide"/>
            <a:extLst>
              <a:ext uri="{FF2B5EF4-FFF2-40B4-BE49-F238E27FC236}">
                <a16:creationId xmlns:a16="http://schemas.microsoft.com/office/drawing/2014/main" id="{B25DBAEF-B7E5-47F3-8B4E-76A476D13D58}"/>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0" name="TextovéPole 29">
            <a:extLst>
              <a:ext uri="{FF2B5EF4-FFF2-40B4-BE49-F238E27FC236}">
                <a16:creationId xmlns:a16="http://schemas.microsoft.com/office/drawing/2014/main" id="{40686953-16DF-4D43-80BE-C887CB9F1734}"/>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13)</a:t>
            </a:r>
          </a:p>
        </p:txBody>
      </p:sp>
    </p:spTree>
    <p:extLst>
      <p:ext uri="{BB962C8B-B14F-4D97-AF65-F5344CB8AC3E}">
        <p14:creationId xmlns:p14="http://schemas.microsoft.com/office/powerpoint/2010/main" val="2870452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951287541"/>
              </p:ext>
            </p:extLst>
          </p:nvPr>
        </p:nvGraphicFramePr>
        <p:xfrm>
          <a:off x="212335" y="1700808"/>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hodin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1.kombajn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2.kombajn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348880"/>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7</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348880"/>
                <a:ext cx="972108" cy="670568"/>
              </a:xfrm>
              <a:prstGeom prst="rect">
                <a:avLst/>
              </a:prstGeom>
              <a:blipFill rotWithShape="1">
                <a:blip r:embed="rId2"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299695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5</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2996952"/>
                <a:ext cx="972108" cy="670568"/>
              </a:xfrm>
              <a:prstGeom prst="rect">
                <a:avLst/>
              </a:prstGeom>
              <a:blipFill rotWithShape="1">
                <a:blip r:embed="rId3" cstate="print"/>
                <a:stretch>
                  <a:fillRect/>
                </a:stretch>
              </a:blipFill>
            </p:spPr>
            <p:txBody>
              <a:bodyPr/>
              <a:lstStyle/>
              <a:p>
                <a:r>
                  <a:rPr lang="cs-CZ">
                    <a:noFill/>
                  </a:rPr>
                  <a:t> </a:t>
                </a:r>
              </a:p>
            </p:txBody>
          </p:sp>
        </mc:Fallback>
      </mc:AlternateContent>
      <p:sp>
        <p:nvSpPr>
          <p:cNvPr id="22" name="TextovéPole 21"/>
          <p:cNvSpPr txBox="1"/>
          <p:nvPr/>
        </p:nvSpPr>
        <p:spPr>
          <a:xfrm>
            <a:off x="4716016" y="2420888"/>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716016" y="3101403"/>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1" name="TextovéPole 30"/>
              <p:cNvSpPr txBox="1"/>
              <p:nvPr/>
            </p:nvSpPr>
            <p:spPr>
              <a:xfrm>
                <a:off x="6948264" y="2348880"/>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7</m:t>
                          </m:r>
                        </m:den>
                      </m:f>
                    </m:oMath>
                  </m:oMathPara>
                </a14:m>
                <a:endParaRPr lang="cs-CZ" sz="2000" dirty="0"/>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348880"/>
                <a:ext cx="972108" cy="619465"/>
              </a:xfrm>
              <a:prstGeom prst="rect">
                <a:avLst/>
              </a:prstGeom>
              <a:blipFill rotWithShape="1">
                <a:blip r:embed="rId4"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2996952"/>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5</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2996952"/>
                <a:ext cx="972108" cy="619465"/>
              </a:xfrm>
              <a:prstGeom prst="rect">
                <a:avLst/>
              </a:prstGeom>
              <a:blipFill rotWithShape="1">
                <a:blip r:embed="rId5" cstate="print"/>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395536" y="620688"/>
            <a:ext cx="8712968" cy="1080120"/>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Do pole vyjely 2 kombajny. První by pole sklidil za 7 hodin, druhý za 5 hodin.</a:t>
            </a:r>
          </a:p>
          <a:p>
            <a:r>
              <a:rPr lang="cs-CZ" sz="2000" b="1" dirty="0">
                <a:latin typeface="Times New Roman" pitchFamily="18" charset="0"/>
                <a:cs typeface="Times New Roman" pitchFamily="18" charset="0"/>
              </a:rPr>
              <a:t>Za jak dlouho sklidí pole oba kombajny současně? Výsledek uveďte v hodinách a minutách.</a:t>
            </a:r>
          </a:p>
        </p:txBody>
      </p:sp>
      <mc:AlternateContent xmlns:mc="http://schemas.openxmlformats.org/markup-compatibility/2006" xmlns:a14="http://schemas.microsoft.com/office/drawing/2010/main">
        <mc:Choice Requires="a14">
          <p:sp>
            <p:nvSpPr>
              <p:cNvPr id="39" name="TextovéPole 38"/>
              <p:cNvSpPr txBox="1"/>
              <p:nvPr/>
            </p:nvSpPr>
            <p:spPr>
              <a:xfrm>
                <a:off x="-252536" y="3903439"/>
                <a:ext cx="2448272" cy="7248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7</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5</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252536" y="3903439"/>
                <a:ext cx="2448272" cy="724814"/>
              </a:xfrm>
              <a:prstGeom prst="rect">
                <a:avLst/>
              </a:prstGeom>
              <a:blipFill rotWithShape="1">
                <a:blip r:embed="rId6"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107504" y="4695527"/>
                <a:ext cx="208823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5</m:t>
                    </m:r>
                    <m:r>
                      <m:rPr>
                        <m:sty m:val="p"/>
                      </m:rPr>
                      <a:rPr lang="cs-CZ" sz="2400" b="0" i="0" smtClean="0">
                        <a:latin typeface="Cambria Math" pitchFamily="18" charset="0"/>
                        <a:ea typeface="Cambria Math" pitchFamily="18" charset="0"/>
                      </a:rPr>
                      <m:t>x</m:t>
                    </m:r>
                    <m:r>
                      <a:rPr lang="cs-CZ" sz="2400" b="0" i="0" smtClean="0">
                        <a:latin typeface="Cambria Math" pitchFamily="18" charset="0"/>
                        <a:ea typeface="Cambria Math" pitchFamily="18" charset="0"/>
                      </a:rPr>
                      <m:t>+7</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35</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107504" y="4695527"/>
                <a:ext cx="2088232" cy="461665"/>
              </a:xfrm>
              <a:prstGeom prst="rect">
                <a:avLst/>
              </a:prstGeom>
              <a:blipFill rotWithShape="1">
                <a:blip r:embed="rId7" cstate="print"/>
                <a:stretch>
                  <a:fillRect l="-1170" t="-10526" b="-28947"/>
                </a:stretch>
              </a:blipFill>
            </p:spPr>
            <p:txBody>
              <a:bodyPr/>
              <a:lstStyle/>
              <a:p>
                <a:r>
                  <a:rPr lang="cs-CZ">
                    <a:noFill/>
                  </a:rPr>
                  <a:t> </a:t>
                </a:r>
              </a:p>
            </p:txBody>
          </p:sp>
        </mc:Fallback>
      </mc:AlternateContent>
      <p:sp>
        <p:nvSpPr>
          <p:cNvPr id="41" name="TextovéPole 40"/>
          <p:cNvSpPr txBox="1"/>
          <p:nvPr/>
        </p:nvSpPr>
        <p:spPr>
          <a:xfrm>
            <a:off x="2195736" y="4047455"/>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/.35</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611560" y="5199583"/>
                <a:ext cx="13681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12</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35</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611560" y="5199583"/>
                <a:ext cx="1368152" cy="461665"/>
              </a:xfrm>
              <a:prstGeom prst="rect">
                <a:avLst/>
              </a:prstGeom>
              <a:blipFill rotWithShape="1">
                <a:blip r:embed="rId8" cstate="print"/>
                <a:stretch>
                  <a:fillRect l="-889" t="-10526" r="-3556" b="-28947"/>
                </a:stretch>
              </a:blipFill>
            </p:spPr>
            <p:txBody>
              <a:bodyPr/>
              <a:lstStyle/>
              <a:p>
                <a:r>
                  <a:rPr lang="cs-CZ">
                    <a:noFill/>
                  </a:rPr>
                  <a:t> </a:t>
                </a:r>
              </a:p>
            </p:txBody>
          </p:sp>
        </mc:Fallback>
      </mc:AlternateContent>
      <p:sp>
        <p:nvSpPr>
          <p:cNvPr id="43" name="TextovéPole 42"/>
          <p:cNvSpPr txBox="1"/>
          <p:nvPr/>
        </p:nvSpPr>
        <p:spPr>
          <a:xfrm>
            <a:off x="2123728" y="5199583"/>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/:12</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368749" y="5740705"/>
                <a:ext cx="4491283" cy="619913"/>
              </a:xfrm>
              <a:prstGeom prst="rect">
                <a:avLst/>
              </a:prstGeom>
              <a:noFill/>
            </p:spPr>
            <p:txBody>
              <a:bodyPr wrap="square" rtlCol="0">
                <a:spAutoFit/>
              </a:bodyPr>
              <a:lstStyle/>
              <a:p>
                <a14:m>
                  <m:oMath xmlns:m="http://schemas.openxmlformats.org/officeDocument/2006/math">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r>
                      <a:rPr lang="cs-CZ" sz="2400" b="0" i="0" smtClean="0">
                        <a:latin typeface="Cambria Math"/>
                        <a:ea typeface="Cambria Math" pitchFamily="18" charset="0"/>
                      </a:rPr>
                      <m:t> </m:t>
                    </m:r>
                    <m:f>
                      <m:fPr>
                        <m:ctrlPr>
                          <a:rPr lang="cs-CZ" sz="2400" i="1" smtClean="0">
                            <a:latin typeface="Cambria Math" panose="02040503050406030204" pitchFamily="18" charset="0"/>
                            <a:ea typeface="Cambria Math" pitchFamily="18" charset="0"/>
                          </a:rPr>
                        </m:ctrlPr>
                      </m:fPr>
                      <m:num>
                        <m:r>
                          <a:rPr lang="cs-CZ" sz="2400" b="0" i="0" smtClean="0">
                            <a:latin typeface="Cambria Math"/>
                            <a:ea typeface="Cambria Math" pitchFamily="18" charset="0"/>
                          </a:rPr>
                          <m:t>35</m:t>
                        </m:r>
                      </m:num>
                      <m:den>
                        <m:r>
                          <a:rPr lang="cs-CZ" sz="2400" b="0" i="0" smtClean="0">
                            <a:latin typeface="Cambria Math"/>
                            <a:ea typeface="Cambria Math" pitchFamily="18" charset="0"/>
                          </a:rPr>
                          <m:t>12</m:t>
                        </m:r>
                      </m:den>
                    </m:f>
                    <m:r>
                      <a:rPr lang="cs-CZ" sz="2400" b="0" i="0" smtClean="0">
                        <a:latin typeface="Cambria Math"/>
                        <a:ea typeface="Cambria Math" pitchFamily="18" charset="0"/>
                      </a:rPr>
                      <m:t>=2</m:t>
                    </m:r>
                    <m:f>
                      <m:fPr>
                        <m:ctrlPr>
                          <a:rPr lang="cs-CZ" sz="2400" i="1" smtClean="0">
                            <a:latin typeface="Cambria Math" panose="02040503050406030204" pitchFamily="18" charset="0"/>
                            <a:ea typeface="Cambria Math" pitchFamily="18" charset="0"/>
                          </a:rPr>
                        </m:ctrlPr>
                      </m:fPr>
                      <m:num>
                        <m:r>
                          <a:rPr lang="cs-CZ" sz="2400" b="0" i="0" smtClean="0">
                            <a:latin typeface="Cambria Math"/>
                            <a:ea typeface="Cambria Math" pitchFamily="18" charset="0"/>
                          </a:rPr>
                          <m:t>11</m:t>
                        </m:r>
                      </m:num>
                      <m:den>
                        <m:r>
                          <a:rPr lang="cs-CZ" sz="2400" b="0" i="0" smtClean="0">
                            <a:latin typeface="Cambria Math"/>
                            <a:ea typeface="Cambria Math" pitchFamily="18" charset="0"/>
                          </a:rPr>
                          <m:t>12</m:t>
                        </m:r>
                      </m:den>
                    </m:f>
                  </m:oMath>
                </a14:m>
                <a:r>
                  <a:rPr lang="cs-CZ" sz="2400" dirty="0">
                    <a:latin typeface="Cambria Math" pitchFamily="18" charset="0"/>
                    <a:ea typeface="Cambria Math" pitchFamily="18" charset="0"/>
                  </a:rPr>
                  <a:t> h= 2 h 55 min </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368749" y="5740705"/>
                <a:ext cx="4491283" cy="619913"/>
              </a:xfrm>
              <a:prstGeom prst="rect">
                <a:avLst/>
              </a:prstGeom>
              <a:blipFill rotWithShape="1">
                <a:blip r:embed="rId9" cstate="print"/>
                <a:stretch>
                  <a:fillRect b="-8911"/>
                </a:stretch>
              </a:blipFill>
            </p:spPr>
            <p:txBody>
              <a:bodyPr/>
              <a:lstStyle/>
              <a:p>
                <a:r>
                  <a:rPr lang="cs-CZ">
                    <a:noFill/>
                  </a:rPr>
                  <a:t> </a:t>
                </a:r>
              </a:p>
            </p:txBody>
          </p:sp>
        </mc:Fallback>
      </mc:AlternateContent>
      <p:sp>
        <p:nvSpPr>
          <p:cNvPr id="46" name="Rectangle 18"/>
          <p:cNvSpPr>
            <a:spLocks noChangeArrowheads="1"/>
          </p:cNvSpPr>
          <p:nvPr/>
        </p:nvSpPr>
        <p:spPr bwMode="auto">
          <a:xfrm>
            <a:off x="3918252" y="5293759"/>
            <a:ext cx="5225747" cy="583513"/>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Oba kombajny sklidí pole za 2 h 55 min.</a:t>
            </a:r>
          </a:p>
        </p:txBody>
      </p:sp>
      <mc:AlternateContent xmlns:mc="http://schemas.openxmlformats.org/markup-compatibility/2006" xmlns:a14="http://schemas.microsoft.com/office/drawing/2010/main">
        <mc:Choice Requires="a14">
          <p:sp>
            <p:nvSpPr>
              <p:cNvPr id="20" name="TextovéPole 19"/>
              <p:cNvSpPr txBox="1"/>
              <p:nvPr/>
            </p:nvSpPr>
            <p:spPr>
              <a:xfrm>
                <a:off x="3059832" y="3903439"/>
                <a:ext cx="6084167" cy="1141787"/>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f>
                          <m:fPr>
                            <m:ctrlPr>
                              <a:rPr lang="cs-CZ" sz="2400" i="1" smtClean="0">
                                <a:latin typeface="Cambria Math" panose="02040503050406030204" pitchFamily="18" charset="0"/>
                              </a:rPr>
                            </m:ctrlPr>
                          </m:fPr>
                          <m:num>
                            <m:r>
                              <a:rPr lang="cs-CZ" sz="2400" b="0" i="1" smtClean="0">
                                <a:latin typeface="Cambria Math"/>
                              </a:rPr>
                              <m:t>35</m:t>
                            </m:r>
                          </m:num>
                          <m:den>
                            <m:r>
                              <a:rPr lang="cs-CZ" sz="2400" b="0" i="1" smtClean="0">
                                <a:latin typeface="Cambria Math"/>
                              </a:rPr>
                              <m:t>12</m:t>
                            </m:r>
                          </m:den>
                        </m:f>
                      </m:num>
                      <m:den>
                        <m:r>
                          <a:rPr lang="cs-CZ" sz="2400" b="0" i="1" smtClean="0">
                            <a:latin typeface="Cambria Math"/>
                          </a:rPr>
                          <m:t>7</m:t>
                        </m:r>
                      </m:den>
                    </m:f>
                    <m:r>
                      <a:rPr lang="cs-CZ" sz="2400" b="0" i="1" smtClean="0">
                        <a:latin typeface="Cambria Math"/>
                      </a:rPr>
                      <m:t>+</m:t>
                    </m:r>
                    <m:f>
                      <m:fPr>
                        <m:ctrlPr>
                          <a:rPr lang="cs-CZ" sz="2400" b="0" i="1" smtClean="0">
                            <a:latin typeface="Cambria Math" panose="02040503050406030204" pitchFamily="18" charset="0"/>
                          </a:rPr>
                        </m:ctrlPr>
                      </m:fPr>
                      <m:num>
                        <m:f>
                          <m:fPr>
                            <m:ctrlPr>
                              <a:rPr lang="cs-CZ" sz="2400" b="0" i="1" smtClean="0">
                                <a:latin typeface="Cambria Math" panose="02040503050406030204" pitchFamily="18" charset="0"/>
                              </a:rPr>
                            </m:ctrlPr>
                          </m:fPr>
                          <m:num>
                            <m:r>
                              <a:rPr lang="cs-CZ" sz="2400" b="0" i="1" smtClean="0">
                                <a:latin typeface="Cambria Math"/>
                              </a:rPr>
                              <m:t>35</m:t>
                            </m:r>
                          </m:num>
                          <m:den>
                            <m:r>
                              <a:rPr lang="cs-CZ" sz="2400" b="0" i="1" smtClean="0">
                                <a:latin typeface="Cambria Math"/>
                              </a:rPr>
                              <m:t>12</m:t>
                            </m:r>
                          </m:den>
                        </m:f>
                      </m:num>
                      <m:den>
                        <m:r>
                          <a:rPr lang="cs-CZ" sz="2400" b="0" i="1" smtClean="0">
                            <a:latin typeface="Cambria Math"/>
                          </a:rPr>
                          <m:t>5</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35</m:t>
                        </m:r>
                      </m:num>
                      <m:den>
                        <m:r>
                          <a:rPr lang="cs-CZ" sz="2400" b="0" i="1" smtClean="0">
                            <a:latin typeface="Cambria Math"/>
                          </a:rPr>
                          <m:t>12</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1</m:t>
                        </m:r>
                      </m:num>
                      <m:den>
                        <m:r>
                          <a:rPr lang="cs-CZ" sz="2400" b="0" i="1" smtClean="0">
                            <a:latin typeface="Cambria Math"/>
                          </a:rPr>
                          <m:t>7</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35</m:t>
                        </m:r>
                      </m:num>
                      <m:den>
                        <m:r>
                          <a:rPr lang="cs-CZ" sz="2400" b="0" i="1" smtClean="0">
                            <a:latin typeface="Cambria Math"/>
                          </a:rPr>
                          <m:t>12</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1</m:t>
                        </m:r>
                      </m:num>
                      <m:den>
                        <m:r>
                          <a:rPr lang="cs-CZ" sz="2400" b="0" i="1" smtClean="0">
                            <a:latin typeface="Cambria Math"/>
                          </a:rPr>
                          <m:t>5</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5</m:t>
                        </m:r>
                      </m:num>
                      <m:den>
                        <m:r>
                          <a:rPr lang="cs-CZ" sz="2400" b="0" i="1" smtClean="0">
                            <a:latin typeface="Cambria Math"/>
                          </a:rPr>
                          <m:t>12</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7</m:t>
                        </m:r>
                      </m:num>
                      <m:den>
                        <m:r>
                          <a:rPr lang="cs-CZ" sz="2400" b="0" i="1" smtClean="0">
                            <a:latin typeface="Cambria Math"/>
                          </a:rPr>
                          <m:t>12</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12</m:t>
                        </m:r>
                      </m:num>
                      <m:den>
                        <m:r>
                          <a:rPr lang="cs-CZ" sz="2400" b="0" i="1" smtClean="0">
                            <a:latin typeface="Cambria Math"/>
                          </a:rPr>
                          <m:t>12</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3059832" y="3903439"/>
                <a:ext cx="6084167" cy="1141787"/>
              </a:xfrm>
              <a:prstGeom prst="rect">
                <a:avLst/>
              </a:prstGeom>
              <a:blipFill rotWithShape="1">
                <a:blip r:embed="rId10" cstate="print"/>
                <a:stretch>
                  <a:fillRect l="-1603" b="-10638"/>
                </a:stretch>
              </a:blipFill>
            </p:spPr>
            <p:txBody>
              <a:bodyPr/>
              <a:lstStyle/>
              <a:p>
                <a:r>
                  <a:rPr lang="cs-CZ">
                    <a:noFill/>
                  </a:rPr>
                  <a:t> </a:t>
                </a:r>
              </a:p>
            </p:txBody>
          </p:sp>
        </mc:Fallback>
      </mc:AlternateContent>
      <p:sp>
        <p:nvSpPr>
          <p:cNvPr id="26" name="Obdélník 25">
            <a:extLst>
              <a:ext uri="{FF2B5EF4-FFF2-40B4-BE49-F238E27FC236}">
                <a16:creationId xmlns:a16="http://schemas.microsoft.com/office/drawing/2014/main" id="{527CE447-054F-461C-B41E-A4554AD6DC45}"/>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Šipka doprava 21">
            <a:hlinkClick r:id="" action="ppaction://hlinkshowjump?jump=nextslide"/>
            <a:extLst>
              <a:ext uri="{FF2B5EF4-FFF2-40B4-BE49-F238E27FC236}">
                <a16:creationId xmlns:a16="http://schemas.microsoft.com/office/drawing/2014/main" id="{D987663B-0CC5-4C79-BD90-BA6467AA948D}"/>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2">
            <a:hlinkClick r:id="" action="ppaction://hlinkshowjump?jump=previousslide"/>
            <a:extLst>
              <a:ext uri="{FF2B5EF4-FFF2-40B4-BE49-F238E27FC236}">
                <a16:creationId xmlns:a16="http://schemas.microsoft.com/office/drawing/2014/main" id="{E621AE24-4142-4627-9F16-210AF74E5286}"/>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Rectangle 10">
            <a:extLst>
              <a:ext uri="{FF2B5EF4-FFF2-40B4-BE49-F238E27FC236}">
                <a16:creationId xmlns:a16="http://schemas.microsoft.com/office/drawing/2014/main" id="{B82C563A-20BA-43F8-8FE1-877CDE98B010}"/>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0" name="Zaoblený obdélník 24">
            <a:hlinkClick r:id="" action="ppaction://hlinkshowjump?jump=firstslide"/>
            <a:extLst>
              <a:ext uri="{FF2B5EF4-FFF2-40B4-BE49-F238E27FC236}">
                <a16:creationId xmlns:a16="http://schemas.microsoft.com/office/drawing/2014/main" id="{A74FB370-897E-44EE-B51D-DFF6B78522B3}"/>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3" name="TextovéPole 32">
            <a:extLst>
              <a:ext uri="{FF2B5EF4-FFF2-40B4-BE49-F238E27FC236}">
                <a16:creationId xmlns:a16="http://schemas.microsoft.com/office/drawing/2014/main" id="{2F745337-C4A0-439A-9A90-D9626CEE4226}"/>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14)</a:t>
            </a:r>
          </a:p>
        </p:txBody>
      </p:sp>
    </p:spTree>
    <p:extLst>
      <p:ext uri="{BB962C8B-B14F-4D97-AF65-F5344CB8AC3E}">
        <p14:creationId xmlns:p14="http://schemas.microsoft.com/office/powerpoint/2010/main" val="423879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3614161727"/>
              </p:ext>
            </p:extLst>
          </p:nvPr>
        </p:nvGraphicFramePr>
        <p:xfrm>
          <a:off x="212335" y="1852816"/>
          <a:ext cx="8424937" cy="2584296"/>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hodin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hodin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Karel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Emil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48072">
                <a:tc>
                  <a:txBody>
                    <a:bodyPr/>
                    <a:lstStyle/>
                    <a:p>
                      <a:pPr algn="ctr"/>
                      <a:r>
                        <a:rPr lang="cs-CZ" b="1" dirty="0"/>
                        <a:t>Pepík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500888"/>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10</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500888"/>
                <a:ext cx="972108" cy="67056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3148960"/>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12</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3148960"/>
                <a:ext cx="972108" cy="670568"/>
              </a:xfrm>
              <a:prstGeom prst="rect">
                <a:avLst/>
              </a:prstGeom>
              <a:blipFill>
                <a:blip r:embed="rId3"/>
                <a:stretch>
                  <a:fillRect/>
                </a:stretch>
              </a:blipFill>
            </p:spPr>
            <p:txBody>
              <a:bodyPr/>
              <a:lstStyle/>
              <a:p>
                <a:r>
                  <a:rPr lang="cs-CZ">
                    <a:noFill/>
                  </a:rPr>
                  <a:t> </a:t>
                </a:r>
              </a:p>
            </p:txBody>
          </p:sp>
        </mc:Fallback>
      </mc:AlternateContent>
      <p:sp>
        <p:nvSpPr>
          <p:cNvPr id="22" name="TextovéPole 21"/>
          <p:cNvSpPr txBox="1"/>
          <p:nvPr/>
        </p:nvSpPr>
        <p:spPr>
          <a:xfrm>
            <a:off x="4716016" y="2572896"/>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716016" y="3253411"/>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1" name="TextovéPole 30"/>
              <p:cNvSpPr txBox="1"/>
              <p:nvPr/>
            </p:nvSpPr>
            <p:spPr>
              <a:xfrm>
                <a:off x="6948264" y="2500888"/>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10</m:t>
                          </m:r>
                        </m:den>
                      </m:f>
                    </m:oMath>
                  </m:oMathPara>
                </a14:m>
                <a:endParaRPr lang="cs-CZ" sz="2000" dirty="0"/>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500888"/>
                <a:ext cx="972108" cy="619465"/>
              </a:xfrm>
              <a:prstGeom prst="rect">
                <a:avLst/>
              </a:prstGeom>
              <a:blipFill>
                <a:blip r:embed="rId4"/>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3148960"/>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12</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3148960"/>
                <a:ext cx="972108" cy="619465"/>
              </a:xfrm>
              <a:prstGeom prst="rect">
                <a:avLst/>
              </a:prstGeom>
              <a:blipFill>
                <a:blip r:embed="rId5"/>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432048" y="620688"/>
            <a:ext cx="8604448" cy="1080120"/>
          </a:xfrm>
          <a:prstGeom prst="rect">
            <a:avLst/>
          </a:prstGeom>
          <a:noFill/>
          <a:ln w="9525">
            <a:noFill/>
            <a:miter lim="800000"/>
            <a:headEnd/>
            <a:tailEnd/>
          </a:ln>
          <a:effectLst/>
        </p:spPr>
        <p:txBody>
          <a:bodyPr anchor="t"/>
          <a:lstStyle/>
          <a:p>
            <a:pPr lvl="0"/>
            <a:r>
              <a:rPr lang="cs-CZ" sz="2000" b="1" dirty="0">
                <a:latin typeface="Times New Roman" pitchFamily="18" charset="0"/>
                <a:cs typeface="Times New Roman" pitchFamily="18" charset="0"/>
              </a:rPr>
              <a:t>3 učni natírali výrobní halu. Karel by ji sám natřel za 10 hodin, Emil za 12 hodin a Pepík za 15 hodin. V kolik hodin dokončili společně práci, jestliže začali pracovat v 8.hodin a každé 2,5 hodiny měli 30-ti minutovou přestávku?</a:t>
            </a:r>
          </a:p>
        </p:txBody>
      </p:sp>
      <mc:AlternateContent xmlns:mc="http://schemas.openxmlformats.org/markup-compatibility/2006" xmlns:a14="http://schemas.microsoft.com/office/drawing/2010/main">
        <mc:Choice Requires="a14">
          <p:sp>
            <p:nvSpPr>
              <p:cNvPr id="39" name="TextovéPole 38"/>
              <p:cNvSpPr txBox="1"/>
              <p:nvPr/>
            </p:nvSpPr>
            <p:spPr>
              <a:xfrm>
                <a:off x="22163" y="4542158"/>
                <a:ext cx="2749637" cy="7248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10</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12</m:t>
                          </m:r>
                        </m:den>
                      </m:f>
                      <m:r>
                        <a:rPr lang="cs-CZ" sz="2400" b="0" i="0" smtClean="0">
                          <a:latin typeface="Cambria Math"/>
                        </a:rPr>
                        <m:t>+</m:t>
                      </m:r>
                      <m:f>
                        <m:fPr>
                          <m:ctrlPr>
                            <a:rPr lang="cs-CZ" sz="2400" i="1">
                              <a:latin typeface="Cambria Math" panose="02040503050406030204" pitchFamily="18" charset="0"/>
                            </a:rPr>
                          </m:ctrlPr>
                        </m:fPr>
                        <m:num>
                          <m:r>
                            <m:rPr>
                              <m:sty m:val="p"/>
                            </m:rPr>
                            <a:rPr lang="cs-CZ" sz="2400" i="0">
                              <a:latin typeface="Cambria Math"/>
                            </a:rPr>
                            <m:t>x</m:t>
                          </m:r>
                        </m:num>
                        <m:den>
                          <m:r>
                            <a:rPr lang="cs-CZ" sz="2400" b="0" i="0" smtClean="0">
                              <a:latin typeface="Cambria Math"/>
                            </a:rPr>
                            <m:t>1</m:t>
                          </m:r>
                          <m:r>
                            <a:rPr lang="cs-CZ" sz="2400" b="0" i="1" smtClean="0">
                              <a:latin typeface="Cambria Math"/>
                            </a:rPr>
                            <m:t>5</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22163" y="4542158"/>
                <a:ext cx="2749637" cy="724814"/>
              </a:xfrm>
              <a:prstGeom prst="rect">
                <a:avLst/>
              </a:prstGeom>
              <a:blipFill>
                <a:blip r:embed="rId6"/>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251520" y="5262238"/>
                <a:ext cx="2844316"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6</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r>
                      <a:rPr lang="cs-CZ" sz="2400" b="0" i="0" smtClean="0">
                        <a:latin typeface="Cambria Math"/>
                        <a:ea typeface="Cambria Math" pitchFamily="18" charset="0"/>
                      </a:rPr>
                      <m:t>5</m:t>
                    </m:r>
                    <m:r>
                      <m:rPr>
                        <m:sty m:val="p"/>
                      </m:rPr>
                      <a:rPr lang="cs-CZ" sz="2400" b="0" i="0" smtClean="0">
                        <a:latin typeface="Cambria Math" pitchFamily="18" charset="0"/>
                        <a:ea typeface="Cambria Math" pitchFamily="18" charset="0"/>
                      </a:rPr>
                      <m:t>x</m:t>
                    </m:r>
                    <m:r>
                      <a:rPr lang="cs-CZ" sz="2400" b="0" i="0" smtClean="0">
                        <a:latin typeface="Cambria Math"/>
                        <a:ea typeface="Cambria Math" pitchFamily="18" charset="0"/>
                      </a:rPr>
                      <m:t>+4</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60</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251520" y="5262238"/>
                <a:ext cx="2844316" cy="461665"/>
              </a:xfrm>
              <a:prstGeom prst="rect">
                <a:avLst/>
              </a:prstGeom>
              <a:blipFill>
                <a:blip r:embed="rId7"/>
                <a:stretch>
                  <a:fillRect l="-428" t="-10526" b="-28947"/>
                </a:stretch>
              </a:blipFill>
            </p:spPr>
            <p:txBody>
              <a:bodyPr/>
              <a:lstStyle/>
              <a:p>
                <a:r>
                  <a:rPr lang="cs-CZ">
                    <a:noFill/>
                  </a:rPr>
                  <a:t> </a:t>
                </a:r>
              </a:p>
            </p:txBody>
          </p:sp>
        </mc:Fallback>
      </mc:AlternateContent>
      <p:sp>
        <p:nvSpPr>
          <p:cNvPr id="41" name="TextovéPole 40"/>
          <p:cNvSpPr txBox="1"/>
          <p:nvPr/>
        </p:nvSpPr>
        <p:spPr>
          <a:xfrm>
            <a:off x="2843808" y="4686174"/>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/.60</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1331640" y="5694286"/>
                <a:ext cx="158417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cs-CZ" sz="2400" b="0" i="0" smtClean="0">
                          <a:latin typeface="Cambria Math"/>
                          <a:ea typeface="Cambria Math" pitchFamily="18" charset="0"/>
                        </a:rPr>
                        <m:t>15</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r>
                        <a:rPr lang="cs-CZ" sz="2400" b="0" i="0" smtClean="0">
                          <a:latin typeface="Cambria Math"/>
                          <a:ea typeface="Cambria Math" pitchFamily="18" charset="0"/>
                        </a:rPr>
                        <m:t>60</m:t>
                      </m:r>
                    </m:oMath>
                  </m:oMathPara>
                </a14:m>
                <a:endParaRPr lang="cs-CZ" sz="2400" dirty="0">
                  <a:latin typeface="Cambria Math" pitchFamily="18" charset="0"/>
                  <a:ea typeface="Cambria Math" pitchFamily="18" charset="0"/>
                </a:endParaRPr>
              </a:p>
            </p:txBody>
          </p:sp>
        </mc:Choice>
        <mc:Fallback xmlns="">
          <p:sp>
            <p:nvSpPr>
              <p:cNvPr id="42" name="TextovéPole 41"/>
              <p:cNvSpPr txBox="1">
                <a:spLocks noRot="1" noChangeAspect="1" noMove="1" noResize="1" noEditPoints="1" noAdjustHandles="1" noChangeArrowheads="1" noChangeShapeType="1" noTextEdit="1"/>
              </p:cNvSpPr>
              <p:nvPr/>
            </p:nvSpPr>
            <p:spPr>
              <a:xfrm>
                <a:off x="1331640" y="5694286"/>
                <a:ext cx="1584176" cy="461665"/>
              </a:xfrm>
              <a:prstGeom prst="rect">
                <a:avLst/>
              </a:prstGeom>
              <a:blipFill>
                <a:blip r:embed="rId8"/>
                <a:stretch>
                  <a:fillRect/>
                </a:stretch>
              </a:blipFill>
            </p:spPr>
            <p:txBody>
              <a:bodyPr/>
              <a:lstStyle/>
              <a:p>
                <a:r>
                  <a:rPr lang="cs-CZ">
                    <a:noFill/>
                  </a:rPr>
                  <a:t> </a:t>
                </a:r>
              </a:p>
            </p:txBody>
          </p:sp>
        </mc:Fallback>
      </mc:AlternateContent>
      <p:sp>
        <p:nvSpPr>
          <p:cNvPr id="43" name="TextovéPole 42"/>
          <p:cNvSpPr txBox="1"/>
          <p:nvPr/>
        </p:nvSpPr>
        <p:spPr>
          <a:xfrm>
            <a:off x="2771800" y="5694286"/>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/:15</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1705567" y="6135687"/>
                <a:ext cx="1642297" cy="461665"/>
              </a:xfrm>
              <a:prstGeom prst="rect">
                <a:avLst/>
              </a:prstGeom>
              <a:noFill/>
            </p:spPr>
            <p:txBody>
              <a:bodyPr wrap="square" rtlCol="0">
                <a:spAutoFit/>
              </a:bodyPr>
              <a:lstStyle/>
              <a:p>
                <a14:m>
                  <m:oMath xmlns:m="http://schemas.openxmlformats.org/officeDocument/2006/math">
                    <m:r>
                      <a:rPr lang="cs-CZ" sz="2400" b="1" i="0" smtClean="0">
                        <a:latin typeface="Cambria Math"/>
                        <a:ea typeface="Cambria Math" pitchFamily="18" charset="0"/>
                      </a:rPr>
                      <m:t>𝐱</m:t>
                    </m:r>
                    <m:r>
                      <a:rPr lang="cs-CZ" sz="2400" b="1" i="0" smtClean="0">
                        <a:latin typeface="Cambria Math" pitchFamily="18" charset="0"/>
                        <a:ea typeface="Cambria Math" pitchFamily="18" charset="0"/>
                      </a:rPr>
                      <m:t>=</m:t>
                    </m:r>
                    <m:r>
                      <a:rPr lang="cs-CZ" sz="2400" b="1" i="0" smtClean="0">
                        <a:latin typeface="Cambria Math"/>
                        <a:ea typeface="Cambria Math" pitchFamily="18" charset="0"/>
                      </a:rPr>
                      <m:t> </m:t>
                    </m:r>
                  </m:oMath>
                </a14:m>
                <a:r>
                  <a:rPr lang="cs-CZ" sz="2400" b="1" dirty="0">
                    <a:latin typeface="Cambria Math" pitchFamily="18" charset="0"/>
                    <a:ea typeface="Cambria Math" pitchFamily="18" charset="0"/>
                  </a:rPr>
                  <a:t>4 hod</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1705567" y="6135687"/>
                <a:ext cx="1642297" cy="461665"/>
              </a:xfrm>
              <a:prstGeom prst="rect">
                <a:avLst/>
              </a:prstGeom>
              <a:blipFill>
                <a:blip r:embed="rId9"/>
                <a:stretch>
                  <a:fillRect t="-10667" b="-30667"/>
                </a:stretch>
              </a:blipFill>
            </p:spPr>
            <p:txBody>
              <a:bodyPr/>
              <a:lstStyle/>
              <a:p>
                <a:r>
                  <a:rPr lang="cs-CZ">
                    <a:noFill/>
                  </a:rPr>
                  <a:t> </a:t>
                </a:r>
              </a:p>
            </p:txBody>
          </p:sp>
        </mc:Fallback>
      </mc:AlternateContent>
      <p:sp>
        <p:nvSpPr>
          <p:cNvPr id="46" name="Rectangle 18"/>
          <p:cNvSpPr>
            <a:spLocks noChangeArrowheads="1"/>
          </p:cNvSpPr>
          <p:nvPr/>
        </p:nvSpPr>
        <p:spPr bwMode="auto">
          <a:xfrm>
            <a:off x="3918253" y="6366087"/>
            <a:ext cx="5225747" cy="447289"/>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Práci dokončí ve 12.30 hodin.</a:t>
            </a:r>
          </a:p>
        </p:txBody>
      </p:sp>
      <mc:AlternateContent xmlns:mc="http://schemas.openxmlformats.org/markup-compatibility/2006" xmlns:a14="http://schemas.microsoft.com/office/drawing/2010/main">
        <mc:Choice Requires="a14">
          <p:sp>
            <p:nvSpPr>
              <p:cNvPr id="20" name="TextovéPole 19"/>
              <p:cNvSpPr txBox="1"/>
              <p:nvPr/>
            </p:nvSpPr>
            <p:spPr>
              <a:xfrm>
                <a:off x="3707903" y="4542158"/>
                <a:ext cx="5414811" cy="1016689"/>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4</m:t>
                        </m:r>
                      </m:num>
                      <m:den>
                        <m:r>
                          <a:rPr lang="cs-CZ" sz="2400" b="0" i="1" smtClean="0">
                            <a:latin typeface="Cambria Math"/>
                          </a:rPr>
                          <m:t>10</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4</m:t>
                        </m:r>
                      </m:num>
                      <m:den>
                        <m:r>
                          <a:rPr lang="cs-CZ" sz="2400" b="0" i="1" smtClean="0">
                            <a:latin typeface="Cambria Math"/>
                          </a:rPr>
                          <m:t>12</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4</m:t>
                        </m:r>
                      </m:num>
                      <m:den>
                        <m:r>
                          <a:rPr lang="cs-CZ" sz="2400" b="0" i="1" smtClean="0">
                            <a:latin typeface="Cambria Math"/>
                          </a:rPr>
                          <m:t>15</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24</m:t>
                        </m:r>
                      </m:num>
                      <m:den>
                        <m:r>
                          <a:rPr lang="cs-CZ" sz="2400" b="0" i="1" smtClean="0">
                            <a:latin typeface="Cambria Math"/>
                          </a:rPr>
                          <m:t>60</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20</m:t>
                        </m:r>
                      </m:num>
                      <m:den>
                        <m:r>
                          <a:rPr lang="cs-CZ" sz="2400" b="0" i="1" smtClean="0">
                            <a:latin typeface="Cambria Math"/>
                          </a:rPr>
                          <m:t>60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16</m:t>
                        </m:r>
                      </m:num>
                      <m:den>
                        <m:r>
                          <a:rPr lang="cs-CZ" sz="2400" i="1" smtClean="0">
                            <a:latin typeface="Cambria Math"/>
                          </a:rPr>
                          <m:t>6</m:t>
                        </m:r>
                        <m:r>
                          <a:rPr lang="cs-CZ" sz="2400" b="0" i="1" smtClean="0">
                            <a:latin typeface="Cambria Math"/>
                          </a:rPr>
                          <m:t>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60</m:t>
                        </m:r>
                      </m:num>
                      <m:den>
                        <m:r>
                          <a:rPr lang="cs-CZ" sz="2400" b="0" i="1" smtClean="0">
                            <a:latin typeface="Cambria Math"/>
                          </a:rPr>
                          <m:t>60</m:t>
                        </m:r>
                      </m:den>
                    </m:f>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3707903" y="4542158"/>
                <a:ext cx="5414811" cy="1016689"/>
              </a:xfrm>
              <a:prstGeom prst="rect">
                <a:avLst/>
              </a:prstGeom>
              <a:blipFill>
                <a:blip r:embed="rId10"/>
                <a:stretch>
                  <a:fillRect l="-1687" b="-9581"/>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3" name="TextovéPole 22"/>
              <p:cNvSpPr txBox="1"/>
              <p:nvPr/>
            </p:nvSpPr>
            <p:spPr>
              <a:xfrm>
                <a:off x="2011047" y="3764055"/>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15</m:t>
                          </m:r>
                        </m:den>
                      </m:f>
                    </m:oMath>
                  </m:oMathPara>
                </a14:m>
                <a:endParaRPr lang="cs-CZ" sz="2000" dirty="0"/>
              </a:p>
            </p:txBody>
          </p:sp>
        </mc:Choice>
        <mc:Fallback xmlns="">
          <p:sp>
            <p:nvSpPr>
              <p:cNvPr id="23" name="TextovéPole 22"/>
              <p:cNvSpPr txBox="1">
                <a:spLocks noRot="1" noChangeAspect="1" noMove="1" noResize="1" noEditPoints="1" noAdjustHandles="1" noChangeArrowheads="1" noChangeShapeType="1" noTextEdit="1"/>
              </p:cNvSpPr>
              <p:nvPr/>
            </p:nvSpPr>
            <p:spPr>
              <a:xfrm>
                <a:off x="2011047" y="3764055"/>
                <a:ext cx="972108" cy="670568"/>
              </a:xfrm>
              <a:prstGeom prst="rect">
                <a:avLst/>
              </a:prstGeom>
              <a:blipFill>
                <a:blip r:embed="rId11"/>
                <a:stretch>
                  <a:fillRect/>
                </a:stretch>
              </a:blipFill>
            </p:spPr>
            <p:txBody>
              <a:bodyPr/>
              <a:lstStyle/>
              <a:p>
                <a:r>
                  <a:rPr lang="cs-CZ">
                    <a:noFill/>
                  </a:rPr>
                  <a:t> </a:t>
                </a:r>
              </a:p>
            </p:txBody>
          </p:sp>
        </mc:Fallback>
      </mc:AlternateContent>
      <p:sp>
        <p:nvSpPr>
          <p:cNvPr id="25" name="TextovéPole 24"/>
          <p:cNvSpPr txBox="1"/>
          <p:nvPr/>
        </p:nvSpPr>
        <p:spPr>
          <a:xfrm>
            <a:off x="4716016" y="3868506"/>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26" name="TextovéPole 25"/>
              <p:cNvSpPr txBox="1"/>
              <p:nvPr/>
            </p:nvSpPr>
            <p:spPr>
              <a:xfrm>
                <a:off x="6943836" y="3786363"/>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1</m:t>
                          </m:r>
                          <m:r>
                            <a:rPr lang="cs-CZ" sz="2000" b="0" i="1" smtClean="0">
                              <a:latin typeface="Cambria Math"/>
                            </a:rPr>
                            <m:t>5</m:t>
                          </m:r>
                        </m:den>
                      </m:f>
                    </m:oMath>
                  </m:oMathPara>
                </a14:m>
                <a:endParaRPr lang="cs-CZ" sz="2000" dirty="0"/>
              </a:p>
            </p:txBody>
          </p:sp>
        </mc:Choice>
        <mc:Fallback xmlns="">
          <p:sp>
            <p:nvSpPr>
              <p:cNvPr id="26" name="TextovéPole 25"/>
              <p:cNvSpPr txBox="1">
                <a:spLocks noRot="1" noChangeAspect="1" noMove="1" noResize="1" noEditPoints="1" noAdjustHandles="1" noChangeArrowheads="1" noChangeShapeType="1" noTextEdit="1"/>
              </p:cNvSpPr>
              <p:nvPr/>
            </p:nvSpPr>
            <p:spPr>
              <a:xfrm>
                <a:off x="6943836" y="3786363"/>
                <a:ext cx="972108" cy="619465"/>
              </a:xfrm>
              <a:prstGeom prst="rect">
                <a:avLst/>
              </a:prstGeom>
              <a:blipFill>
                <a:blip r:embed="rId12"/>
                <a:stretch>
                  <a:fillRect/>
                </a:stretch>
              </a:blipFill>
            </p:spPr>
            <p:txBody>
              <a:bodyPr/>
              <a:lstStyle/>
              <a:p>
                <a:r>
                  <a:rPr lang="cs-CZ">
                    <a:noFill/>
                  </a:rPr>
                  <a:t> </a:t>
                </a:r>
              </a:p>
            </p:txBody>
          </p:sp>
        </mc:Fallback>
      </mc:AlternateContent>
      <p:sp>
        <p:nvSpPr>
          <p:cNvPr id="29" name="TextovéPole 28"/>
          <p:cNvSpPr txBox="1"/>
          <p:nvPr/>
        </p:nvSpPr>
        <p:spPr>
          <a:xfrm>
            <a:off x="3726077" y="5550270"/>
            <a:ext cx="3942267" cy="461665"/>
          </a:xfrm>
          <a:prstGeom prst="rect">
            <a:avLst/>
          </a:prstGeom>
          <a:noFill/>
        </p:spPr>
        <p:txBody>
          <a:bodyPr wrap="square" rtlCol="0">
            <a:spAutoFit/>
          </a:bodyPr>
          <a:lstStyle/>
          <a:p>
            <a:r>
              <a:rPr lang="cs-CZ" sz="2400" dirty="0">
                <a:latin typeface="Cambria Math" pitchFamily="18" charset="0"/>
                <a:ea typeface="Cambria Math" pitchFamily="18" charset="0"/>
              </a:rPr>
              <a:t>8.00+4 hod+30min</a:t>
            </a:r>
            <a:r>
              <a:rPr lang="cs-CZ" sz="2400" b="1" dirty="0">
                <a:latin typeface="Cambria Math" pitchFamily="18" charset="0"/>
                <a:ea typeface="Cambria Math" pitchFamily="18" charset="0"/>
              </a:rPr>
              <a:t>=12.30</a:t>
            </a:r>
          </a:p>
        </p:txBody>
      </p:sp>
      <p:sp>
        <p:nvSpPr>
          <p:cNvPr id="30" name="Obdélník 29">
            <a:extLst>
              <a:ext uri="{FF2B5EF4-FFF2-40B4-BE49-F238E27FC236}">
                <a16:creationId xmlns:a16="http://schemas.microsoft.com/office/drawing/2014/main" id="{52A337E3-5A72-4777-A5D9-A13BD4F651E3}"/>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3" name="Šipka doprava 21">
            <a:hlinkClick r:id="" action="ppaction://hlinkshowjump?jump=nextslide"/>
            <a:extLst>
              <a:ext uri="{FF2B5EF4-FFF2-40B4-BE49-F238E27FC236}">
                <a16:creationId xmlns:a16="http://schemas.microsoft.com/office/drawing/2014/main" id="{93533995-B71B-4285-BCB7-5BF982CEB39D}"/>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Šipka doprava 22">
            <a:hlinkClick r:id="" action="ppaction://hlinkshowjump?jump=previousslide"/>
            <a:extLst>
              <a:ext uri="{FF2B5EF4-FFF2-40B4-BE49-F238E27FC236}">
                <a16:creationId xmlns:a16="http://schemas.microsoft.com/office/drawing/2014/main" id="{55BF5302-C02C-4705-9B5F-8E8DC0D837A0}"/>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Rectangle 10">
            <a:extLst>
              <a:ext uri="{FF2B5EF4-FFF2-40B4-BE49-F238E27FC236}">
                <a16:creationId xmlns:a16="http://schemas.microsoft.com/office/drawing/2014/main" id="{46ACA1C1-246E-47AC-A193-EFB0CB2FDD8D}"/>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6" name="Zaoblený obdélník 24">
            <a:hlinkClick r:id="" action="ppaction://hlinkshowjump?jump=firstslide"/>
            <a:extLst>
              <a:ext uri="{FF2B5EF4-FFF2-40B4-BE49-F238E27FC236}">
                <a16:creationId xmlns:a16="http://schemas.microsoft.com/office/drawing/2014/main" id="{AF8B9C2B-703B-49A8-A38E-7DA8BCC7CA83}"/>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45" name="TextovéPole 44">
            <a:extLst>
              <a:ext uri="{FF2B5EF4-FFF2-40B4-BE49-F238E27FC236}">
                <a16:creationId xmlns:a16="http://schemas.microsoft.com/office/drawing/2014/main" id="{D87118D4-A836-40A7-A9CD-4BC64B429C9B}"/>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15)</a:t>
            </a:r>
          </a:p>
        </p:txBody>
      </p:sp>
    </p:spTree>
    <p:extLst>
      <p:ext uri="{BB962C8B-B14F-4D97-AF65-F5344CB8AC3E}">
        <p14:creationId xmlns:p14="http://schemas.microsoft.com/office/powerpoint/2010/main" val="3735493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3956449167"/>
              </p:ext>
            </p:extLst>
          </p:nvPr>
        </p:nvGraphicFramePr>
        <p:xfrm>
          <a:off x="212335" y="1816044"/>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415450">
                  <a:extLst>
                    <a:ext uri="{9D8B030D-6E8A-4147-A177-3AD203B41FA5}">
                      <a16:colId xmlns:a16="http://schemas.microsoft.com/office/drawing/2014/main" val="20001"/>
                    </a:ext>
                  </a:extLst>
                </a:gridCol>
                <a:gridCol w="233707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krmiva spotřebovaná za 1 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dní krmení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zkrmeno ze společných zásob</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Jumbo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Bimbo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420888"/>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12</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420888"/>
                <a:ext cx="972108" cy="67056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3068960"/>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16</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3068960"/>
                <a:ext cx="972108" cy="670568"/>
              </a:xfrm>
              <a:prstGeom prst="rect">
                <a:avLst/>
              </a:prstGeom>
              <a:blipFill>
                <a:blip r:embed="rId3"/>
                <a:stretch>
                  <a:fillRect/>
                </a:stretch>
              </a:blipFill>
            </p:spPr>
            <p:txBody>
              <a:bodyPr/>
              <a:lstStyle/>
              <a:p>
                <a:r>
                  <a:rPr lang="cs-CZ">
                    <a:noFill/>
                  </a:rPr>
                  <a:t> </a:t>
                </a:r>
              </a:p>
            </p:txBody>
          </p:sp>
        </mc:Fallback>
      </mc:AlternateContent>
      <p:sp>
        <p:nvSpPr>
          <p:cNvPr id="22" name="TextovéPole 21"/>
          <p:cNvSpPr txBox="1"/>
          <p:nvPr/>
        </p:nvSpPr>
        <p:spPr>
          <a:xfrm>
            <a:off x="4499992" y="2536124"/>
            <a:ext cx="936104"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283968" y="3216639"/>
            <a:ext cx="936104" cy="461665"/>
          </a:xfrm>
          <a:prstGeom prst="rect">
            <a:avLst/>
          </a:prstGeom>
          <a:noFill/>
        </p:spPr>
        <p:txBody>
          <a:bodyPr wrap="square" rtlCol="0">
            <a:spAutoFit/>
          </a:bodyPr>
          <a:lstStyle/>
          <a:p>
            <a:r>
              <a:rPr lang="cs-CZ" sz="2400" dirty="0">
                <a:latin typeface="Cambria Math" pitchFamily="18" charset="0"/>
                <a:ea typeface="Cambria Math" pitchFamily="18" charset="0"/>
              </a:rPr>
              <a:t>x - 5</a:t>
            </a:r>
          </a:p>
        </p:txBody>
      </p:sp>
      <mc:AlternateContent xmlns:mc="http://schemas.openxmlformats.org/markup-compatibility/2006" xmlns:a14="http://schemas.microsoft.com/office/drawing/2010/main">
        <mc:Choice Requires="a14">
          <p:sp>
            <p:nvSpPr>
              <p:cNvPr id="31" name="TextovéPole 30"/>
              <p:cNvSpPr txBox="1"/>
              <p:nvPr/>
            </p:nvSpPr>
            <p:spPr>
              <a:xfrm>
                <a:off x="6948264" y="2464116"/>
                <a:ext cx="972108" cy="6173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m:rPr>
                              <m:sty m:val="p"/>
                            </m:rPr>
                            <a:rPr lang="cs-CZ" sz="2000" b="0" i="0" smtClean="0">
                              <a:latin typeface="Cambria Math" pitchFamily="18" charset="0"/>
                              <a:ea typeface="Cambria Math" pitchFamily="18" charset="0"/>
                            </a:rPr>
                            <m:t>x</m:t>
                          </m:r>
                        </m:num>
                        <m:den>
                          <m:r>
                            <a:rPr lang="cs-CZ" sz="2000" b="0" i="1" smtClean="0">
                              <a:latin typeface="Cambria Math"/>
                              <a:ea typeface="Cambria Math" pitchFamily="18" charset="0"/>
                            </a:rPr>
                            <m:t>12</m:t>
                          </m:r>
                        </m:den>
                      </m:f>
                    </m:oMath>
                  </m:oMathPara>
                </a14:m>
                <a:endParaRPr lang="cs-CZ" sz="2000" dirty="0">
                  <a:latin typeface="Cambria Math" pitchFamily="18" charset="0"/>
                  <a:ea typeface="Cambria Math" pitchFamily="18" charset="0"/>
                </a:endParaRPr>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464116"/>
                <a:ext cx="972108" cy="617348"/>
              </a:xfrm>
              <a:prstGeom prst="rect">
                <a:avLst/>
              </a:prstGeom>
              <a:blipFill>
                <a:blip r:embed="rId4"/>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3068960"/>
                <a:ext cx="972108" cy="67685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r>
                            <a:rPr lang="cs-CZ" sz="2000" b="0" i="0" smtClean="0">
                              <a:latin typeface="Cambria Math"/>
                            </a:rPr>
                            <m:t>−5</m:t>
                          </m:r>
                        </m:num>
                        <m:den>
                          <m:r>
                            <a:rPr lang="cs-CZ" sz="2000" b="0" i="0" smtClean="0">
                              <a:latin typeface="Cambria Math"/>
                            </a:rPr>
                            <m:t>1</m:t>
                          </m:r>
                          <m:r>
                            <a:rPr lang="cs-CZ" sz="2000" b="0" i="1" smtClean="0">
                              <a:latin typeface="Cambria Math"/>
                            </a:rPr>
                            <m:t>6</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3068960"/>
                <a:ext cx="972108" cy="676852"/>
              </a:xfrm>
              <a:prstGeom prst="rect">
                <a:avLst/>
              </a:prstGeom>
              <a:blipFill>
                <a:blip r:embed="rId5"/>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395536" y="620688"/>
            <a:ext cx="8712968" cy="1080120"/>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Zásoba krmiva v ZOO by vystačila pro slona </a:t>
            </a:r>
            <a:r>
              <a:rPr lang="cs-CZ" sz="2000" b="1" dirty="0" err="1">
                <a:latin typeface="Times New Roman" pitchFamily="18" charset="0"/>
                <a:cs typeface="Times New Roman" pitchFamily="18" charset="0"/>
              </a:rPr>
              <a:t>Jumba</a:t>
            </a:r>
            <a:r>
              <a:rPr lang="cs-CZ" sz="2000" b="1" dirty="0">
                <a:latin typeface="Times New Roman" pitchFamily="18" charset="0"/>
                <a:cs typeface="Times New Roman" pitchFamily="18" charset="0"/>
              </a:rPr>
              <a:t> na 12 dní a pro malého slona Bimba na 16 dní. Na kolik dní krmení slonům nakonec vydrželo, jestliže Bimbo měl 5 dní dietu a dostával speciální stravu?  </a:t>
            </a:r>
          </a:p>
        </p:txBody>
      </p:sp>
      <mc:AlternateContent xmlns:mc="http://schemas.openxmlformats.org/markup-compatibility/2006" xmlns:a14="http://schemas.microsoft.com/office/drawing/2010/main">
        <mc:Choice Requires="a14">
          <p:sp>
            <p:nvSpPr>
              <p:cNvPr id="39" name="TextovéPole 38"/>
              <p:cNvSpPr txBox="1"/>
              <p:nvPr/>
            </p:nvSpPr>
            <p:spPr>
              <a:xfrm>
                <a:off x="179512" y="3903439"/>
                <a:ext cx="2448272" cy="793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12</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r>
                            <a:rPr lang="cs-CZ" sz="2400" b="0" i="0" smtClean="0">
                              <a:latin typeface="Cambria Math"/>
                            </a:rPr>
                            <m:t>−5</m:t>
                          </m:r>
                        </m:num>
                        <m:den>
                          <m:r>
                            <a:rPr lang="cs-CZ" sz="2400" b="0" i="0" smtClean="0">
                              <a:latin typeface="Cambria Math"/>
                            </a:rPr>
                            <m:t>16</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179512" y="3903439"/>
                <a:ext cx="2448272" cy="793679"/>
              </a:xfrm>
              <a:prstGeom prst="rect">
                <a:avLst/>
              </a:prstGeom>
              <a:blipFill rotWithShape="1">
                <a:blip r:embed="rId6"/>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35496" y="4695527"/>
                <a:ext cx="280831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4</m:t>
                    </m:r>
                    <m:r>
                      <m:rPr>
                        <m:sty m:val="p"/>
                      </m:rPr>
                      <a:rPr lang="cs-CZ" sz="2400" b="0" i="0" smtClean="0">
                        <a:latin typeface="Cambria Math" pitchFamily="18" charset="0"/>
                        <a:ea typeface="Cambria Math" pitchFamily="18" charset="0"/>
                      </a:rPr>
                      <m:t>x</m:t>
                    </m:r>
                    <m:r>
                      <a:rPr lang="cs-CZ" sz="2400" b="0" i="0" smtClean="0">
                        <a:latin typeface="Cambria Math"/>
                        <a:ea typeface="Cambria Math" pitchFamily="18" charset="0"/>
                      </a:rPr>
                      <m:t>+3</m:t>
                    </m:r>
                    <m:r>
                      <m:rPr>
                        <m:sty m:val="p"/>
                      </m:rPr>
                      <a:rPr lang="cs-CZ" sz="2400" b="0" i="0" smtClean="0">
                        <a:latin typeface="Cambria Math"/>
                        <a:ea typeface="Cambria Math" pitchFamily="18" charset="0"/>
                      </a:rPr>
                      <m:t>x</m:t>
                    </m:r>
                    <m:r>
                      <a:rPr lang="cs-CZ" sz="2400" b="0" i="0" smtClean="0">
                        <a:latin typeface="Cambria Math"/>
                        <a:ea typeface="Cambria Math" pitchFamily="18" charset="0"/>
                      </a:rPr>
                      <m:t>−15=</m:t>
                    </m:r>
                  </m:oMath>
                </a14:m>
                <a:r>
                  <a:rPr lang="cs-CZ" sz="2400" dirty="0">
                    <a:latin typeface="Cambria Math" pitchFamily="18" charset="0"/>
                    <a:ea typeface="Cambria Math" pitchFamily="18" charset="0"/>
                  </a:rPr>
                  <a:t> 48</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35496" y="4695527"/>
                <a:ext cx="2808312" cy="461665"/>
              </a:xfrm>
              <a:prstGeom prst="rect">
                <a:avLst/>
              </a:prstGeom>
              <a:blipFill rotWithShape="1">
                <a:blip r:embed="rId7"/>
                <a:stretch>
                  <a:fillRect l="-651" t="-10526" b="-28947"/>
                </a:stretch>
              </a:blipFill>
            </p:spPr>
            <p:txBody>
              <a:bodyPr/>
              <a:lstStyle/>
              <a:p>
                <a:r>
                  <a:rPr lang="cs-CZ">
                    <a:noFill/>
                  </a:rPr>
                  <a:t> </a:t>
                </a:r>
              </a:p>
            </p:txBody>
          </p:sp>
        </mc:Fallback>
      </mc:AlternateContent>
      <p:sp>
        <p:nvSpPr>
          <p:cNvPr id="41" name="TextovéPole 40"/>
          <p:cNvSpPr txBox="1"/>
          <p:nvPr/>
        </p:nvSpPr>
        <p:spPr>
          <a:xfrm>
            <a:off x="2919264" y="4047455"/>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/.48</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1043608" y="5199583"/>
                <a:ext cx="13681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7</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63</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1043608" y="5199583"/>
                <a:ext cx="1368152" cy="461665"/>
              </a:xfrm>
              <a:prstGeom prst="rect">
                <a:avLst/>
              </a:prstGeom>
              <a:blipFill rotWithShape="1">
                <a:blip r:embed="rId8"/>
                <a:stretch>
                  <a:fillRect l="-889" t="-10526" b="-28947"/>
                </a:stretch>
              </a:blipFill>
            </p:spPr>
            <p:txBody>
              <a:bodyPr/>
              <a:lstStyle/>
              <a:p>
                <a:r>
                  <a:rPr lang="cs-CZ">
                    <a:noFill/>
                  </a:rPr>
                  <a:t> </a:t>
                </a:r>
              </a:p>
            </p:txBody>
          </p:sp>
        </mc:Fallback>
      </mc:AlternateContent>
      <p:sp>
        <p:nvSpPr>
          <p:cNvPr id="43" name="TextovéPole 42"/>
          <p:cNvSpPr txBox="1"/>
          <p:nvPr/>
        </p:nvSpPr>
        <p:spPr>
          <a:xfrm>
            <a:off x="2847256" y="5199583"/>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/:7</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550493" y="5740705"/>
                <a:ext cx="2149299"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r>
                        <a:rPr lang="cs-CZ" sz="2800" b="1" i="0" smtClean="0">
                          <a:latin typeface="Cambria Math"/>
                          <a:ea typeface="Cambria Math" pitchFamily="18" charset="0"/>
                        </a:rPr>
                        <m:t>𝟗</m:t>
                      </m:r>
                    </m:oMath>
                  </m:oMathPara>
                </a14:m>
                <a:endParaRPr lang="cs-CZ" sz="2800" b="1" dirty="0">
                  <a:latin typeface="Cambria Math" pitchFamily="18" charset="0"/>
                  <a:ea typeface="Cambria Math" pitchFamily="18" charset="0"/>
                </a:endParaRPr>
              </a:p>
            </p:txBody>
          </p:sp>
        </mc:Choice>
        <mc:Fallback xmlns="">
          <p:sp>
            <p:nvSpPr>
              <p:cNvPr id="44" name="TextovéPole 43"/>
              <p:cNvSpPr txBox="1">
                <a:spLocks noRot="1" noChangeAspect="1" noMove="1" noResize="1" noEditPoints="1" noAdjustHandles="1" noChangeArrowheads="1" noChangeShapeType="1" noTextEdit="1"/>
              </p:cNvSpPr>
              <p:nvPr/>
            </p:nvSpPr>
            <p:spPr>
              <a:xfrm>
                <a:off x="550493" y="5740705"/>
                <a:ext cx="2149299" cy="523220"/>
              </a:xfrm>
              <a:prstGeom prst="rect">
                <a:avLst/>
              </a:prstGeom>
              <a:blipFill rotWithShape="1">
                <a:blip r:embed="rId9"/>
                <a:stretch>
                  <a:fillRect/>
                </a:stretch>
              </a:blipFill>
            </p:spPr>
            <p:txBody>
              <a:bodyPr/>
              <a:lstStyle/>
              <a:p>
                <a:r>
                  <a:rPr lang="cs-CZ">
                    <a:noFill/>
                  </a:rPr>
                  <a:t> </a:t>
                </a:r>
              </a:p>
            </p:txBody>
          </p:sp>
        </mc:Fallback>
      </mc:AlternateContent>
      <p:sp>
        <p:nvSpPr>
          <p:cNvPr id="46" name="Rectangle 18"/>
          <p:cNvSpPr>
            <a:spLocks noChangeArrowheads="1"/>
          </p:cNvSpPr>
          <p:nvPr/>
        </p:nvSpPr>
        <p:spPr bwMode="auto">
          <a:xfrm>
            <a:off x="3378701" y="5760000"/>
            <a:ext cx="5225747" cy="503925"/>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Krmení slonům vydrželo na 9 dní.</a:t>
            </a:r>
          </a:p>
        </p:txBody>
      </p:sp>
      <mc:AlternateContent xmlns:mc="http://schemas.openxmlformats.org/markup-compatibility/2006" xmlns:a14="http://schemas.microsoft.com/office/drawing/2010/main">
        <mc:Choice Requires="a14">
          <p:sp>
            <p:nvSpPr>
              <p:cNvPr id="20" name="TextovéPole 19"/>
              <p:cNvSpPr txBox="1"/>
              <p:nvPr/>
            </p:nvSpPr>
            <p:spPr>
              <a:xfrm>
                <a:off x="4572000" y="4206154"/>
                <a:ext cx="4608512" cy="1355628"/>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9</m:t>
                        </m:r>
                      </m:num>
                      <m:den>
                        <m:r>
                          <a:rPr lang="cs-CZ" sz="2400" b="0" i="1" smtClean="0">
                            <a:latin typeface="Cambria Math"/>
                          </a:rPr>
                          <m:t>12</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9−5</m:t>
                        </m:r>
                      </m:num>
                      <m:den>
                        <m:r>
                          <a:rPr lang="cs-CZ" sz="2400" b="0" i="1" smtClean="0">
                            <a:latin typeface="Cambria Math"/>
                          </a:rPr>
                          <m:t>16</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36</m:t>
                        </m:r>
                      </m:num>
                      <m:den>
                        <m:r>
                          <a:rPr lang="cs-CZ" sz="2400" b="0" i="1" smtClean="0">
                            <a:latin typeface="Cambria Math"/>
                          </a:rPr>
                          <m:t>48</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12</m:t>
                        </m:r>
                      </m:num>
                      <m:den>
                        <m:r>
                          <a:rPr lang="cs-CZ" sz="2400" b="0" i="1" smtClean="0">
                            <a:latin typeface="Cambria Math"/>
                          </a:rPr>
                          <m:t>48</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48</m:t>
                        </m:r>
                      </m:num>
                      <m:den>
                        <m:r>
                          <a:rPr lang="cs-CZ" sz="2400" b="0" i="1" smtClean="0">
                            <a:latin typeface="Cambria Math"/>
                          </a:rPr>
                          <m:t>48</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4572000" y="4206154"/>
                <a:ext cx="4608512" cy="1355628"/>
              </a:xfrm>
              <a:prstGeom prst="rect">
                <a:avLst/>
              </a:prstGeom>
              <a:blipFill rotWithShape="1">
                <a:blip r:embed="rId10"/>
                <a:stretch>
                  <a:fillRect l="-1984" b="-9910"/>
                </a:stretch>
              </a:blipFill>
            </p:spPr>
            <p:txBody>
              <a:bodyPr/>
              <a:lstStyle/>
              <a:p>
                <a:r>
                  <a:rPr lang="cs-CZ">
                    <a:noFill/>
                  </a:rPr>
                  <a:t> </a:t>
                </a:r>
              </a:p>
            </p:txBody>
          </p:sp>
        </mc:Fallback>
      </mc:AlternateContent>
      <p:sp>
        <p:nvSpPr>
          <p:cNvPr id="23" name="TextovéPole 22"/>
          <p:cNvSpPr txBox="1"/>
          <p:nvPr/>
        </p:nvSpPr>
        <p:spPr>
          <a:xfrm>
            <a:off x="2919264" y="4653136"/>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/+15</a:t>
            </a:r>
            <a:endParaRPr lang="cs-CZ" sz="2400" dirty="0">
              <a:latin typeface="Cambria Math" pitchFamily="18" charset="0"/>
              <a:ea typeface="Cambria Math" pitchFamily="18" charset="0"/>
            </a:endParaRPr>
          </a:p>
        </p:txBody>
      </p:sp>
      <p:sp>
        <p:nvSpPr>
          <p:cNvPr id="27" name="Obdélník 26">
            <a:extLst>
              <a:ext uri="{FF2B5EF4-FFF2-40B4-BE49-F238E27FC236}">
                <a16:creationId xmlns:a16="http://schemas.microsoft.com/office/drawing/2014/main" id="{A583601E-EF0C-47DC-A239-81E28269F3E8}"/>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1">
            <a:hlinkClick r:id="" action="ppaction://hlinkshowjump?jump=nextslide"/>
            <a:extLst>
              <a:ext uri="{FF2B5EF4-FFF2-40B4-BE49-F238E27FC236}">
                <a16:creationId xmlns:a16="http://schemas.microsoft.com/office/drawing/2014/main" id="{66F5BB2F-4590-4069-B7A5-F828DA2A6647}"/>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Šipka doprava 22">
            <a:hlinkClick r:id="" action="ppaction://hlinkshowjump?jump=previousslide"/>
            <a:extLst>
              <a:ext uri="{FF2B5EF4-FFF2-40B4-BE49-F238E27FC236}">
                <a16:creationId xmlns:a16="http://schemas.microsoft.com/office/drawing/2014/main" id="{69C06DB0-AA83-4546-B43B-E5DA20ABA2A3}"/>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Rectangle 10">
            <a:extLst>
              <a:ext uri="{FF2B5EF4-FFF2-40B4-BE49-F238E27FC236}">
                <a16:creationId xmlns:a16="http://schemas.microsoft.com/office/drawing/2014/main" id="{B58CA566-130F-4D14-854E-FC2752A83160}"/>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3" name="Zaoblený obdélník 24">
            <a:hlinkClick r:id="" action="ppaction://hlinkshowjump?jump=firstslide"/>
            <a:extLst>
              <a:ext uri="{FF2B5EF4-FFF2-40B4-BE49-F238E27FC236}">
                <a16:creationId xmlns:a16="http://schemas.microsoft.com/office/drawing/2014/main" id="{D8B58397-2E75-446A-9F87-B3E65A697830}"/>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4" name="TextovéPole 33">
            <a:extLst>
              <a:ext uri="{FF2B5EF4-FFF2-40B4-BE49-F238E27FC236}">
                <a16:creationId xmlns:a16="http://schemas.microsoft.com/office/drawing/2014/main" id="{1FD3BBC5-2C41-40BE-A276-E9571AFDA278}"/>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16)</a:t>
            </a:r>
          </a:p>
        </p:txBody>
      </p:sp>
    </p:spTree>
    <p:extLst>
      <p:ext uri="{BB962C8B-B14F-4D97-AF65-F5344CB8AC3E}">
        <p14:creationId xmlns:p14="http://schemas.microsoft.com/office/powerpoint/2010/main" val="3247197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16860674"/>
              </p:ext>
            </p:extLst>
          </p:nvPr>
        </p:nvGraphicFramePr>
        <p:xfrm>
          <a:off x="212335" y="2248092"/>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dní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Duda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Kavka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852936"/>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30</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852936"/>
                <a:ext cx="972108" cy="67056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3501008"/>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m:rPr>
                              <m:sty m:val="p"/>
                            </m:rPr>
                            <a:rPr lang="cs-CZ" sz="2000" b="0" i="0" smtClean="0">
                              <a:latin typeface="Cambria Math"/>
                            </a:rPr>
                            <m:t>x</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3501008"/>
                <a:ext cx="972108" cy="670568"/>
              </a:xfrm>
              <a:prstGeom prst="rect">
                <a:avLst/>
              </a:prstGeom>
              <a:blipFill>
                <a:blip r:embed="rId3"/>
                <a:stretch>
                  <a:fillRect/>
                </a:stretch>
              </a:blipFill>
            </p:spPr>
            <p:txBody>
              <a:bodyPr/>
              <a:lstStyle/>
              <a:p>
                <a:r>
                  <a:rPr lang="cs-CZ">
                    <a:noFill/>
                  </a:rPr>
                  <a:t> </a:t>
                </a:r>
              </a:p>
            </p:txBody>
          </p:sp>
        </mc:Fallback>
      </mc:AlternateContent>
      <p:sp>
        <p:nvSpPr>
          <p:cNvPr id="22" name="TextovéPole 21"/>
          <p:cNvSpPr txBox="1"/>
          <p:nvPr/>
        </p:nvSpPr>
        <p:spPr>
          <a:xfrm>
            <a:off x="4283968" y="2968172"/>
            <a:ext cx="936104" cy="461665"/>
          </a:xfrm>
          <a:prstGeom prst="rect">
            <a:avLst/>
          </a:prstGeom>
          <a:noFill/>
        </p:spPr>
        <p:txBody>
          <a:bodyPr wrap="square" rtlCol="0">
            <a:spAutoFit/>
          </a:bodyPr>
          <a:lstStyle/>
          <a:p>
            <a:r>
              <a:rPr lang="cs-CZ" sz="2400" dirty="0">
                <a:latin typeface="Cambria Math" pitchFamily="18" charset="0"/>
                <a:ea typeface="Cambria Math" pitchFamily="18" charset="0"/>
              </a:rPr>
              <a:t>22,5</a:t>
            </a:r>
          </a:p>
        </p:txBody>
      </p:sp>
      <p:sp>
        <p:nvSpPr>
          <p:cNvPr id="24" name="TextovéPole 23"/>
          <p:cNvSpPr txBox="1"/>
          <p:nvPr/>
        </p:nvSpPr>
        <p:spPr>
          <a:xfrm>
            <a:off x="4427984" y="3648687"/>
            <a:ext cx="576064" cy="461665"/>
          </a:xfrm>
          <a:prstGeom prst="rect">
            <a:avLst/>
          </a:prstGeom>
          <a:noFill/>
        </p:spPr>
        <p:txBody>
          <a:bodyPr wrap="square" rtlCol="0">
            <a:spAutoFit/>
          </a:bodyPr>
          <a:lstStyle/>
          <a:p>
            <a:r>
              <a:rPr lang="cs-CZ" sz="2400" dirty="0">
                <a:latin typeface="Cambria Math" pitchFamily="18" charset="0"/>
                <a:ea typeface="Cambria Math" pitchFamily="18" charset="0"/>
              </a:rPr>
              <a:t>15</a:t>
            </a:r>
          </a:p>
        </p:txBody>
      </p:sp>
      <mc:AlternateContent xmlns:mc="http://schemas.openxmlformats.org/markup-compatibility/2006" xmlns:a14="http://schemas.microsoft.com/office/drawing/2010/main">
        <mc:Choice Requires="a14">
          <p:sp>
            <p:nvSpPr>
              <p:cNvPr id="31" name="TextovéPole 30"/>
              <p:cNvSpPr txBox="1"/>
              <p:nvPr/>
            </p:nvSpPr>
            <p:spPr>
              <a:xfrm>
                <a:off x="6948264" y="2852936"/>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a:rPr lang="cs-CZ" sz="2000" b="0" i="0" smtClean="0">
                              <a:latin typeface="Cambria Math"/>
                              <a:ea typeface="Cambria Math" pitchFamily="18" charset="0"/>
                            </a:rPr>
                            <m:t>22,5</m:t>
                          </m:r>
                        </m:num>
                        <m:den>
                          <m:r>
                            <a:rPr lang="cs-CZ" sz="2000" b="0" i="1" smtClean="0">
                              <a:latin typeface="Cambria Math"/>
                              <a:ea typeface="Cambria Math" pitchFamily="18" charset="0"/>
                            </a:rPr>
                            <m:t>30</m:t>
                          </m:r>
                        </m:den>
                      </m:f>
                    </m:oMath>
                  </m:oMathPara>
                </a14:m>
                <a:endParaRPr lang="cs-CZ" sz="2000" dirty="0">
                  <a:latin typeface="Cambria Math" pitchFamily="18" charset="0"/>
                  <a:ea typeface="Cambria Math" pitchFamily="18" charset="0"/>
                </a:endParaRPr>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852936"/>
                <a:ext cx="972108" cy="670568"/>
              </a:xfrm>
              <a:prstGeom prst="rect">
                <a:avLst/>
              </a:prstGeom>
              <a:blipFill>
                <a:blip r:embed="rId4"/>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3501008"/>
                <a:ext cx="972108" cy="67685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15</m:t>
                          </m:r>
                        </m:num>
                        <m:den>
                          <m:r>
                            <m:rPr>
                              <m:sty m:val="p"/>
                            </m:rPr>
                            <a:rPr lang="cs-CZ" sz="2000" b="0" i="0" smtClean="0">
                              <a:latin typeface="Cambria Math"/>
                            </a:rPr>
                            <m:t>x</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3501008"/>
                <a:ext cx="972108" cy="676852"/>
              </a:xfrm>
              <a:prstGeom prst="rect">
                <a:avLst/>
              </a:prstGeom>
              <a:blipFill>
                <a:blip r:embed="rId5"/>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432048" y="620688"/>
            <a:ext cx="8892480" cy="1368152"/>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Pan Duda s Panem Kavkou společně pracovali na výkopu. Po 15 dnech byl pan Kavka odvolán na jinou práci a pan Duda dokončoval výkop dalších 7,5 dne sám. Jak dlouho by práce na výkopu trvala panu Kavkovi, kdyby pracoval sám? Byl by rychlejší než pan Duda, kterému by samotnému výkop trval 30 dní?  </a:t>
            </a:r>
          </a:p>
        </p:txBody>
      </p:sp>
      <mc:AlternateContent xmlns:mc="http://schemas.openxmlformats.org/markup-compatibility/2006" xmlns:a14="http://schemas.microsoft.com/office/drawing/2010/main">
        <mc:Choice Requires="a14">
          <p:sp>
            <p:nvSpPr>
              <p:cNvPr id="39" name="TextovéPole 38"/>
              <p:cNvSpPr txBox="1"/>
              <p:nvPr/>
            </p:nvSpPr>
            <p:spPr>
              <a:xfrm>
                <a:off x="179512" y="4308874"/>
                <a:ext cx="2448272" cy="793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a:rPr lang="cs-CZ" sz="2400" b="0" i="0" smtClean="0">
                              <a:latin typeface="Cambria Math"/>
                            </a:rPr>
                            <m:t>22,5</m:t>
                          </m:r>
                        </m:num>
                        <m:den>
                          <m:r>
                            <a:rPr lang="cs-CZ" sz="2400" b="0" i="0" smtClean="0">
                              <a:latin typeface="Cambria Math"/>
                            </a:rPr>
                            <m:t>30</m:t>
                          </m:r>
                        </m:den>
                      </m:f>
                      <m:r>
                        <a:rPr lang="cs-CZ" sz="2400" b="0" i="0" smtClean="0">
                          <a:latin typeface="Cambria Math"/>
                        </a:rPr>
                        <m:t>+</m:t>
                      </m:r>
                      <m:f>
                        <m:fPr>
                          <m:ctrlPr>
                            <a:rPr lang="cs-CZ" sz="2400" b="0" i="1" smtClean="0">
                              <a:latin typeface="Cambria Math" panose="02040503050406030204" pitchFamily="18" charset="0"/>
                            </a:rPr>
                          </m:ctrlPr>
                        </m:fPr>
                        <m:num>
                          <m:r>
                            <a:rPr lang="cs-CZ" sz="2400" b="0" i="0" smtClean="0">
                              <a:latin typeface="Cambria Math"/>
                            </a:rPr>
                            <m:t>15</m:t>
                          </m:r>
                        </m:num>
                        <m:den>
                          <m:r>
                            <m:rPr>
                              <m:sty m:val="p"/>
                            </m:rPr>
                            <a:rPr lang="cs-CZ" sz="2400" b="0" i="0" smtClean="0">
                              <a:latin typeface="Cambria Math"/>
                            </a:rPr>
                            <m:t>x</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179512" y="4308874"/>
                <a:ext cx="2448272" cy="793679"/>
              </a:xfrm>
              <a:prstGeom prst="rect">
                <a:avLst/>
              </a:prstGeom>
              <a:blipFill>
                <a:blip r:embed="rId6"/>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35496" y="5100962"/>
                <a:ext cx="280831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22,5</m:t>
                    </m:r>
                    <m:r>
                      <m:rPr>
                        <m:sty m:val="p"/>
                      </m:rPr>
                      <a:rPr lang="cs-CZ" sz="2400" b="0" i="0" smtClean="0">
                        <a:latin typeface="Cambria Math" pitchFamily="18" charset="0"/>
                        <a:ea typeface="Cambria Math" pitchFamily="18" charset="0"/>
                      </a:rPr>
                      <m:t>x</m:t>
                    </m:r>
                    <m:r>
                      <a:rPr lang="cs-CZ" sz="2400" b="0" i="0" smtClean="0">
                        <a:latin typeface="Cambria Math"/>
                        <a:ea typeface="Cambria Math" pitchFamily="18" charset="0"/>
                      </a:rPr>
                      <m:t>+450</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30x</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35496" y="5100962"/>
                <a:ext cx="2808312" cy="461665"/>
              </a:xfrm>
              <a:prstGeom prst="rect">
                <a:avLst/>
              </a:prstGeom>
              <a:blipFill>
                <a:blip r:embed="rId7"/>
                <a:stretch>
                  <a:fillRect l="-651" t="-10526" b="-28947"/>
                </a:stretch>
              </a:blipFill>
            </p:spPr>
            <p:txBody>
              <a:bodyPr/>
              <a:lstStyle/>
              <a:p>
                <a:r>
                  <a:rPr lang="cs-CZ">
                    <a:noFill/>
                  </a:rPr>
                  <a:t> </a:t>
                </a:r>
              </a:p>
            </p:txBody>
          </p:sp>
        </mc:Fallback>
      </mc:AlternateContent>
      <p:sp>
        <p:nvSpPr>
          <p:cNvPr id="41" name="TextovéPole 40"/>
          <p:cNvSpPr txBox="1"/>
          <p:nvPr/>
        </p:nvSpPr>
        <p:spPr>
          <a:xfrm>
            <a:off x="2919264" y="4452890"/>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/.30x</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827584" y="5605018"/>
                <a:ext cx="2269976"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−7,5</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-450</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827584" y="5605018"/>
                <a:ext cx="2269976" cy="461665"/>
              </a:xfrm>
              <a:prstGeom prst="rect">
                <a:avLst/>
              </a:prstGeom>
              <a:blipFill>
                <a:blip r:embed="rId8"/>
                <a:stretch>
                  <a:fillRect t="-10526" b="-28947"/>
                </a:stretch>
              </a:blipFill>
            </p:spPr>
            <p:txBody>
              <a:bodyPr/>
              <a:lstStyle/>
              <a:p>
                <a:r>
                  <a:rPr lang="cs-CZ">
                    <a:noFill/>
                  </a:rPr>
                  <a:t> </a:t>
                </a:r>
              </a:p>
            </p:txBody>
          </p:sp>
        </mc:Fallback>
      </mc:AlternateContent>
      <p:sp>
        <p:nvSpPr>
          <p:cNvPr id="43" name="TextovéPole 42"/>
          <p:cNvSpPr txBox="1"/>
          <p:nvPr/>
        </p:nvSpPr>
        <p:spPr>
          <a:xfrm>
            <a:off x="2847256" y="5605018"/>
            <a:ext cx="1292696" cy="461665"/>
          </a:xfrm>
          <a:prstGeom prst="rect">
            <a:avLst/>
          </a:prstGeom>
          <a:noFill/>
        </p:spPr>
        <p:txBody>
          <a:bodyPr wrap="square" rtlCol="0">
            <a:spAutoFit/>
          </a:bodyPr>
          <a:lstStyle/>
          <a:p>
            <a:r>
              <a:rPr lang="cs-CZ" sz="2400" b="0" dirty="0">
                <a:latin typeface="Cambria Math" pitchFamily="18" charset="0"/>
                <a:ea typeface="Cambria Math" pitchFamily="18" charset="0"/>
              </a:rPr>
              <a:t>/:(-7,5)</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910533" y="6146140"/>
                <a:ext cx="2149299"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r>
                        <a:rPr lang="cs-CZ" sz="2800" b="1" i="0" smtClean="0">
                          <a:latin typeface="Cambria Math"/>
                          <a:ea typeface="Cambria Math" pitchFamily="18" charset="0"/>
                        </a:rPr>
                        <m:t>𝟔𝟎</m:t>
                      </m:r>
                    </m:oMath>
                  </m:oMathPara>
                </a14:m>
                <a:endParaRPr lang="cs-CZ" sz="2800" b="1" dirty="0">
                  <a:latin typeface="Cambria Math" pitchFamily="18" charset="0"/>
                  <a:ea typeface="Cambria Math" pitchFamily="18" charset="0"/>
                </a:endParaRPr>
              </a:p>
            </p:txBody>
          </p:sp>
        </mc:Choice>
        <mc:Fallback xmlns="">
          <p:sp>
            <p:nvSpPr>
              <p:cNvPr id="44" name="TextovéPole 43"/>
              <p:cNvSpPr txBox="1">
                <a:spLocks noRot="1" noChangeAspect="1" noMove="1" noResize="1" noEditPoints="1" noAdjustHandles="1" noChangeArrowheads="1" noChangeShapeType="1" noTextEdit="1"/>
              </p:cNvSpPr>
              <p:nvPr/>
            </p:nvSpPr>
            <p:spPr>
              <a:xfrm>
                <a:off x="910533" y="6146140"/>
                <a:ext cx="2149299" cy="523220"/>
              </a:xfrm>
              <a:prstGeom prst="rect">
                <a:avLst/>
              </a:prstGeom>
              <a:blipFill>
                <a:blip r:embed="rId9"/>
                <a:stretch>
                  <a:fillRect/>
                </a:stretch>
              </a:blipFill>
            </p:spPr>
            <p:txBody>
              <a:bodyPr/>
              <a:lstStyle/>
              <a:p>
                <a:r>
                  <a:rPr lang="cs-CZ">
                    <a:noFill/>
                  </a:rPr>
                  <a:t> </a:t>
                </a:r>
              </a:p>
            </p:txBody>
          </p:sp>
        </mc:Fallback>
      </mc:AlternateContent>
      <p:sp>
        <p:nvSpPr>
          <p:cNvPr id="46" name="Rectangle 18"/>
          <p:cNvSpPr>
            <a:spLocks noChangeArrowheads="1"/>
          </p:cNvSpPr>
          <p:nvPr/>
        </p:nvSpPr>
        <p:spPr bwMode="auto">
          <a:xfrm>
            <a:off x="3347864" y="6021419"/>
            <a:ext cx="5009723" cy="863965"/>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Pan Kavka by kopal sám výkop 60 dní a byl by pomalejší.</a:t>
            </a:r>
          </a:p>
        </p:txBody>
      </p:sp>
      <mc:AlternateContent xmlns:mc="http://schemas.openxmlformats.org/markup-compatibility/2006" xmlns:a14="http://schemas.microsoft.com/office/drawing/2010/main">
        <mc:Choice Requires="a14">
          <p:sp>
            <p:nvSpPr>
              <p:cNvPr id="20" name="TextovéPole 19"/>
              <p:cNvSpPr txBox="1"/>
              <p:nvPr/>
            </p:nvSpPr>
            <p:spPr>
              <a:xfrm>
                <a:off x="4788024" y="4611589"/>
                <a:ext cx="4320480" cy="1361078"/>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22,5</m:t>
                        </m:r>
                      </m:num>
                      <m:den>
                        <m:r>
                          <a:rPr lang="cs-CZ" sz="2400" b="0" i="1" smtClean="0">
                            <a:latin typeface="Cambria Math"/>
                          </a:rPr>
                          <m:t>30</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15</m:t>
                        </m:r>
                      </m:num>
                      <m:den>
                        <m:r>
                          <a:rPr lang="cs-CZ" sz="2400" b="0" i="1" smtClean="0">
                            <a:latin typeface="Cambria Math"/>
                          </a:rPr>
                          <m:t>60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45</m:t>
                        </m:r>
                      </m:num>
                      <m:den>
                        <m:r>
                          <a:rPr lang="cs-CZ" sz="2400" b="0" i="1" smtClean="0">
                            <a:latin typeface="Cambria Math"/>
                          </a:rPr>
                          <m:t>60</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15</m:t>
                        </m:r>
                      </m:num>
                      <m:den>
                        <m:r>
                          <a:rPr lang="cs-CZ" sz="2400" b="0" i="1" smtClean="0">
                            <a:latin typeface="Cambria Math"/>
                          </a:rPr>
                          <m:t>60</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60</m:t>
                        </m:r>
                      </m:num>
                      <m:den>
                        <m:r>
                          <a:rPr lang="cs-CZ" sz="2400" b="0" i="1" smtClean="0">
                            <a:latin typeface="Cambria Math"/>
                          </a:rPr>
                          <m:t>60</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4788024" y="4611589"/>
                <a:ext cx="4320480" cy="1361078"/>
              </a:xfrm>
              <a:prstGeom prst="rect">
                <a:avLst/>
              </a:prstGeom>
              <a:blipFill>
                <a:blip r:embed="rId10"/>
                <a:stretch>
                  <a:fillRect l="-2116" b="-8929"/>
                </a:stretch>
              </a:blipFill>
            </p:spPr>
            <p:txBody>
              <a:bodyPr/>
              <a:lstStyle/>
              <a:p>
                <a:r>
                  <a:rPr lang="cs-CZ">
                    <a:noFill/>
                  </a:rPr>
                  <a:t> </a:t>
                </a:r>
              </a:p>
            </p:txBody>
          </p:sp>
        </mc:Fallback>
      </mc:AlternateContent>
      <p:sp>
        <p:nvSpPr>
          <p:cNvPr id="23" name="TextovéPole 22"/>
          <p:cNvSpPr txBox="1"/>
          <p:nvPr/>
        </p:nvSpPr>
        <p:spPr>
          <a:xfrm>
            <a:off x="2919264" y="5058571"/>
            <a:ext cx="1670484" cy="461665"/>
          </a:xfrm>
          <a:prstGeom prst="rect">
            <a:avLst/>
          </a:prstGeom>
          <a:noFill/>
        </p:spPr>
        <p:txBody>
          <a:bodyPr wrap="square" rtlCol="0">
            <a:spAutoFit/>
          </a:bodyPr>
          <a:lstStyle/>
          <a:p>
            <a:r>
              <a:rPr lang="cs-CZ" sz="2400" b="0" dirty="0">
                <a:latin typeface="Cambria Math" pitchFamily="18" charset="0"/>
                <a:ea typeface="Cambria Math" pitchFamily="18" charset="0"/>
              </a:rPr>
              <a:t>/-450 -30x</a:t>
            </a:r>
            <a:endParaRPr lang="cs-CZ" sz="2400" dirty="0">
              <a:latin typeface="Cambria Math" pitchFamily="18" charset="0"/>
              <a:ea typeface="Cambria Math" pitchFamily="18" charset="0"/>
            </a:endParaRPr>
          </a:p>
        </p:txBody>
      </p:sp>
      <p:sp>
        <p:nvSpPr>
          <p:cNvPr id="27" name="Obdélník 26">
            <a:extLst>
              <a:ext uri="{FF2B5EF4-FFF2-40B4-BE49-F238E27FC236}">
                <a16:creationId xmlns:a16="http://schemas.microsoft.com/office/drawing/2014/main" id="{0F42A5C4-8843-40F8-909E-07B5B5471669}"/>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1">
            <a:hlinkClick r:id="" action="ppaction://hlinkshowjump?jump=nextslide"/>
            <a:extLst>
              <a:ext uri="{FF2B5EF4-FFF2-40B4-BE49-F238E27FC236}">
                <a16:creationId xmlns:a16="http://schemas.microsoft.com/office/drawing/2014/main" id="{85CFA0FF-6044-4275-8A83-A87670BEDBC0}"/>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Šipka doprava 22">
            <a:hlinkClick r:id="" action="ppaction://hlinkshowjump?jump=previousslide"/>
            <a:extLst>
              <a:ext uri="{FF2B5EF4-FFF2-40B4-BE49-F238E27FC236}">
                <a16:creationId xmlns:a16="http://schemas.microsoft.com/office/drawing/2014/main" id="{EBF8C263-2E30-4715-87F6-5F6A47FD7059}"/>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Rectangle 10">
            <a:extLst>
              <a:ext uri="{FF2B5EF4-FFF2-40B4-BE49-F238E27FC236}">
                <a16:creationId xmlns:a16="http://schemas.microsoft.com/office/drawing/2014/main" id="{7C74C2E7-5C52-413E-BA8C-478988E66890}"/>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3" name="Zaoblený obdélník 24">
            <a:hlinkClick r:id="" action="ppaction://hlinkshowjump?jump=firstslide"/>
            <a:extLst>
              <a:ext uri="{FF2B5EF4-FFF2-40B4-BE49-F238E27FC236}">
                <a16:creationId xmlns:a16="http://schemas.microsoft.com/office/drawing/2014/main" id="{B3D8ECCA-9325-4261-B98B-646F41555D5D}"/>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4" name="TextovéPole 33">
            <a:extLst>
              <a:ext uri="{FF2B5EF4-FFF2-40B4-BE49-F238E27FC236}">
                <a16:creationId xmlns:a16="http://schemas.microsoft.com/office/drawing/2014/main" id="{DE69714E-8EFE-435A-B038-A026135384E8}"/>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17)</a:t>
            </a:r>
          </a:p>
        </p:txBody>
      </p:sp>
    </p:spTree>
    <p:extLst>
      <p:ext uri="{BB962C8B-B14F-4D97-AF65-F5344CB8AC3E}">
        <p14:creationId xmlns:p14="http://schemas.microsoft.com/office/powerpoint/2010/main" val="549732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2966845716"/>
              </p:ext>
            </p:extLst>
          </p:nvPr>
        </p:nvGraphicFramePr>
        <p:xfrm>
          <a:off x="212335" y="1700808"/>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a:solidFill>
                            <a:schemeClr val="tx1"/>
                          </a:solidFill>
                        </a:rPr>
                        <a:t>počet </a:t>
                      </a:r>
                      <a:r>
                        <a:rPr lang="cs-CZ" dirty="0">
                          <a:solidFill>
                            <a:schemeClr val="tx1"/>
                          </a:solidFill>
                        </a:rPr>
                        <a:t>h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1.přítok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2.přítok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32638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30</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326384"/>
                <a:ext cx="972108" cy="67056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2974456"/>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45</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2974456"/>
                <a:ext cx="972108" cy="670568"/>
              </a:xfrm>
              <a:prstGeom prst="rect">
                <a:avLst/>
              </a:prstGeom>
              <a:blipFill>
                <a:blip r:embed="rId3"/>
                <a:stretch>
                  <a:fillRect/>
                </a:stretch>
              </a:blipFill>
            </p:spPr>
            <p:txBody>
              <a:bodyPr/>
              <a:lstStyle/>
              <a:p>
                <a:r>
                  <a:rPr lang="cs-CZ">
                    <a:noFill/>
                  </a:rPr>
                  <a:t> </a:t>
                </a:r>
              </a:p>
            </p:txBody>
          </p:sp>
        </mc:Fallback>
      </mc:AlternateContent>
      <p:sp>
        <p:nvSpPr>
          <p:cNvPr id="22" name="TextovéPole 21"/>
          <p:cNvSpPr txBox="1"/>
          <p:nvPr/>
        </p:nvSpPr>
        <p:spPr>
          <a:xfrm>
            <a:off x="4716016" y="2420888"/>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716016" y="3101403"/>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1" name="TextovéPole 30"/>
              <p:cNvSpPr txBox="1"/>
              <p:nvPr/>
            </p:nvSpPr>
            <p:spPr>
              <a:xfrm>
                <a:off x="6948264" y="2348880"/>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30</m:t>
                          </m:r>
                        </m:den>
                      </m:f>
                    </m:oMath>
                  </m:oMathPara>
                </a14:m>
                <a:endParaRPr lang="cs-CZ" sz="2000" dirty="0"/>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348880"/>
                <a:ext cx="972108" cy="619465"/>
              </a:xfrm>
              <a:prstGeom prst="rect">
                <a:avLst/>
              </a:prstGeom>
              <a:blipFill rotWithShape="1">
                <a:blip r:embed="rId4"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2996952"/>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45</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2996952"/>
                <a:ext cx="972108" cy="619465"/>
              </a:xfrm>
              <a:prstGeom prst="rect">
                <a:avLst/>
              </a:prstGeom>
              <a:blipFill rotWithShape="1">
                <a:blip r:embed="rId5" cstate="print"/>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323528" y="620688"/>
            <a:ext cx="8712968" cy="772193"/>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Bazén má k napouštění 2 přítoky. Prvním by se bazén naplnil za 30 hodin, druhým za 45 hodiny. Za jak dlouho se naplní oběma přítoky současně?</a:t>
            </a:r>
          </a:p>
        </p:txBody>
      </p:sp>
      <mc:AlternateContent xmlns:mc="http://schemas.openxmlformats.org/markup-compatibility/2006" xmlns:a14="http://schemas.microsoft.com/office/drawing/2010/main">
        <mc:Choice Requires="a14">
          <p:sp>
            <p:nvSpPr>
              <p:cNvPr id="39" name="TextovéPole 38"/>
              <p:cNvSpPr txBox="1"/>
              <p:nvPr/>
            </p:nvSpPr>
            <p:spPr>
              <a:xfrm>
                <a:off x="179512" y="3903439"/>
                <a:ext cx="2448272" cy="7248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30</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45</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179512" y="3903439"/>
                <a:ext cx="2448272" cy="724814"/>
              </a:xfrm>
              <a:prstGeom prst="rect">
                <a:avLst/>
              </a:prstGeom>
              <a:blipFill rotWithShape="1">
                <a:blip r:embed="rId6"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539552" y="4695527"/>
                <a:ext cx="2088232"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cs-CZ" sz="2400" b="0" i="0" smtClean="0">
                          <a:latin typeface="Cambria Math"/>
                          <a:ea typeface="Cambria Math" pitchFamily="18" charset="0"/>
                        </a:rPr>
                        <m:t>3</m:t>
                      </m:r>
                      <m:r>
                        <m:rPr>
                          <m:sty m:val="p"/>
                        </m:rPr>
                        <a:rPr lang="cs-CZ" sz="2400" b="0" i="0" smtClean="0">
                          <a:latin typeface="Cambria Math" pitchFamily="18" charset="0"/>
                          <a:ea typeface="Cambria Math" pitchFamily="18" charset="0"/>
                        </a:rPr>
                        <m:t>x</m:t>
                      </m:r>
                      <m:r>
                        <a:rPr lang="cs-CZ" sz="2400" b="0" i="0" smtClean="0">
                          <a:latin typeface="Cambria Math" pitchFamily="18" charset="0"/>
                          <a:ea typeface="Cambria Math" pitchFamily="18" charset="0"/>
                        </a:rPr>
                        <m:t>+2</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r>
                        <a:rPr lang="cs-CZ" sz="2400" b="0" i="0" smtClean="0">
                          <a:latin typeface="Cambria Math"/>
                          <a:ea typeface="Cambria Math" pitchFamily="18" charset="0"/>
                        </a:rPr>
                        <m:t>90</m:t>
                      </m:r>
                    </m:oMath>
                  </m:oMathPara>
                </a14:m>
                <a:endParaRPr lang="cs-CZ" sz="2400" dirty="0">
                  <a:latin typeface="Cambria Math" pitchFamily="18" charset="0"/>
                  <a:ea typeface="Cambria Math" pitchFamily="18" charset="0"/>
                </a:endParaRPr>
              </a:p>
            </p:txBody>
          </p:sp>
        </mc:Choice>
        <mc:Fallback xmlns="">
          <p:sp>
            <p:nvSpPr>
              <p:cNvPr id="40" name="TextovéPole 39"/>
              <p:cNvSpPr txBox="1">
                <a:spLocks noRot="1" noChangeAspect="1" noMove="1" noResize="1" noEditPoints="1" noAdjustHandles="1" noChangeArrowheads="1" noChangeShapeType="1" noTextEdit="1"/>
              </p:cNvSpPr>
              <p:nvPr/>
            </p:nvSpPr>
            <p:spPr>
              <a:xfrm>
                <a:off x="539552" y="4695527"/>
                <a:ext cx="2088232" cy="461665"/>
              </a:xfrm>
              <a:prstGeom prst="rect">
                <a:avLst/>
              </a:prstGeom>
              <a:blipFill rotWithShape="1">
                <a:blip r:embed="rId7" cstate="print"/>
                <a:stretch>
                  <a:fillRect/>
                </a:stretch>
              </a:blipFill>
            </p:spPr>
            <p:txBody>
              <a:bodyPr/>
              <a:lstStyle/>
              <a:p>
                <a:r>
                  <a:rPr lang="cs-CZ">
                    <a:noFill/>
                  </a:rPr>
                  <a:t> </a:t>
                </a:r>
              </a:p>
            </p:txBody>
          </p:sp>
        </mc:Fallback>
      </mc:AlternateContent>
      <p:sp>
        <p:nvSpPr>
          <p:cNvPr id="41" name="TextovéPole 40"/>
          <p:cNvSpPr txBox="1"/>
          <p:nvPr/>
        </p:nvSpPr>
        <p:spPr>
          <a:xfrm>
            <a:off x="2847256" y="4047455"/>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/.90</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1259632" y="5199583"/>
                <a:ext cx="13681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5</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90</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1259632" y="5199583"/>
                <a:ext cx="1368152" cy="461665"/>
              </a:xfrm>
              <a:prstGeom prst="rect">
                <a:avLst/>
              </a:prstGeom>
              <a:blipFill rotWithShape="1">
                <a:blip r:embed="rId8" cstate="print"/>
                <a:stretch>
                  <a:fillRect l="-1786" t="-10526" b="-28947"/>
                </a:stretch>
              </a:blipFill>
            </p:spPr>
            <p:txBody>
              <a:bodyPr/>
              <a:lstStyle/>
              <a:p>
                <a:r>
                  <a:rPr lang="cs-CZ">
                    <a:noFill/>
                  </a:rPr>
                  <a:t> </a:t>
                </a:r>
              </a:p>
            </p:txBody>
          </p:sp>
        </mc:Fallback>
      </mc:AlternateContent>
      <p:sp>
        <p:nvSpPr>
          <p:cNvPr id="43" name="TextovéPole 42"/>
          <p:cNvSpPr txBox="1"/>
          <p:nvPr/>
        </p:nvSpPr>
        <p:spPr>
          <a:xfrm>
            <a:off x="2836315" y="5199583"/>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/:5</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1376861" y="5740705"/>
                <a:ext cx="1826987" cy="523220"/>
              </a:xfrm>
              <a:prstGeom prst="rect">
                <a:avLst/>
              </a:prstGeom>
              <a:noFill/>
            </p:spPr>
            <p:txBody>
              <a:bodyPr wrap="square" rtlCol="0">
                <a:spAutoFit/>
              </a:bodyPr>
              <a:lstStyle/>
              <a:p>
                <a14:m>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oMath>
                </a14:m>
                <a:r>
                  <a:rPr lang="cs-CZ" sz="2800" b="1" dirty="0">
                    <a:latin typeface="Cambria Math" pitchFamily="18" charset="0"/>
                    <a:ea typeface="Cambria Math" pitchFamily="18" charset="0"/>
                  </a:rPr>
                  <a:t>18  h</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1376861" y="5740705"/>
                <a:ext cx="1826987" cy="523220"/>
              </a:xfrm>
              <a:prstGeom prst="rect">
                <a:avLst/>
              </a:prstGeom>
              <a:blipFill rotWithShape="1">
                <a:blip r:embed="rId9" cstate="print"/>
                <a:stretch>
                  <a:fillRect t="-11628" b="-31395"/>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5" name="TextovéPole 44"/>
              <p:cNvSpPr txBox="1"/>
              <p:nvPr/>
            </p:nvSpPr>
            <p:spPr>
              <a:xfrm>
                <a:off x="3923928" y="3903439"/>
                <a:ext cx="5220072" cy="1388329"/>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i="1" smtClean="0">
                            <a:latin typeface="Cambria Math"/>
                          </a:rPr>
                          <m:t>1</m:t>
                        </m:r>
                        <m:r>
                          <a:rPr lang="cs-CZ" sz="2400" b="0" i="1" smtClean="0">
                            <a:latin typeface="Cambria Math"/>
                          </a:rPr>
                          <m:t>8</m:t>
                        </m:r>
                      </m:num>
                      <m:den>
                        <m:r>
                          <a:rPr lang="cs-CZ" sz="2400" b="0" i="1" smtClean="0">
                            <a:latin typeface="Cambria Math"/>
                          </a:rPr>
                          <m:t>30</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18</m:t>
                        </m:r>
                      </m:num>
                      <m:den>
                        <m:r>
                          <a:rPr lang="cs-CZ" sz="2400" b="0" i="1" smtClean="0">
                            <a:latin typeface="Cambria Math"/>
                          </a:rPr>
                          <m:t>45</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54</m:t>
                        </m:r>
                      </m:num>
                      <m:den>
                        <m:r>
                          <a:rPr lang="cs-CZ" sz="2400" b="0" i="1" smtClean="0">
                            <a:latin typeface="Cambria Math"/>
                          </a:rPr>
                          <m:t>90</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36</m:t>
                        </m:r>
                      </m:num>
                      <m:den>
                        <m:r>
                          <a:rPr lang="cs-CZ" sz="2400" b="0" i="1" smtClean="0">
                            <a:latin typeface="Cambria Math"/>
                          </a:rPr>
                          <m:t>90</m:t>
                        </m:r>
                      </m:den>
                    </m:f>
                    <m:r>
                      <a:rPr lang="cs-CZ" sz="2400" i="1" smtClean="0">
                        <a:latin typeface="Cambria Math"/>
                      </a:rPr>
                      <m:t> </m:t>
                    </m:r>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90</m:t>
                        </m:r>
                      </m:num>
                      <m:den>
                        <m:r>
                          <a:rPr lang="cs-CZ" sz="2400" b="0" i="1" smtClean="0">
                            <a:latin typeface="Cambria Math"/>
                          </a:rPr>
                          <m:t>90</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45" name="TextovéPole 44"/>
              <p:cNvSpPr txBox="1">
                <a:spLocks noRot="1" noChangeAspect="1" noMove="1" noResize="1" noEditPoints="1" noAdjustHandles="1" noChangeArrowheads="1" noChangeShapeType="1" noTextEdit="1"/>
              </p:cNvSpPr>
              <p:nvPr/>
            </p:nvSpPr>
            <p:spPr>
              <a:xfrm>
                <a:off x="3923928" y="3903439"/>
                <a:ext cx="5220072" cy="1388329"/>
              </a:xfrm>
              <a:prstGeom prst="rect">
                <a:avLst/>
              </a:prstGeom>
              <a:blipFill rotWithShape="1">
                <a:blip r:embed="rId10" cstate="print"/>
                <a:stretch>
                  <a:fillRect l="-1869" b="-7018"/>
                </a:stretch>
              </a:blipFill>
            </p:spPr>
            <p:txBody>
              <a:bodyPr/>
              <a:lstStyle/>
              <a:p>
                <a:r>
                  <a:rPr lang="cs-CZ">
                    <a:noFill/>
                  </a:rPr>
                  <a:t> </a:t>
                </a:r>
              </a:p>
            </p:txBody>
          </p:sp>
        </mc:Fallback>
      </mc:AlternateContent>
      <p:sp>
        <p:nvSpPr>
          <p:cNvPr id="46" name="Rectangle 18"/>
          <p:cNvSpPr>
            <a:spLocks noChangeArrowheads="1"/>
          </p:cNvSpPr>
          <p:nvPr/>
        </p:nvSpPr>
        <p:spPr bwMode="auto">
          <a:xfrm>
            <a:off x="3854807" y="5653073"/>
            <a:ext cx="5112568" cy="705272"/>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Oběma přítoky se bazén naplní za</a:t>
            </a:r>
            <a:r>
              <a:rPr lang="cs-CZ" sz="2400" b="1" dirty="0">
                <a:ea typeface="Cambria Math" pitchFamily="18" charset="0"/>
              </a:rPr>
              <a:t> </a:t>
            </a:r>
            <a:r>
              <a:rPr lang="cs-CZ" sz="2400" dirty="0">
                <a:ea typeface="Cambria Math" pitchFamily="18" charset="0"/>
              </a:rPr>
              <a:t>18</a:t>
            </a:r>
            <a:r>
              <a:rPr lang="cs-CZ" sz="2400" b="1" dirty="0">
                <a:ea typeface="Cambria Math" pitchFamily="18" charset="0"/>
              </a:rPr>
              <a:t> </a:t>
            </a:r>
            <a:r>
              <a:rPr lang="cs-CZ" sz="2400" dirty="0">
                <a:latin typeface="Times New Roman" pitchFamily="18" charset="0"/>
                <a:cs typeface="Times New Roman" pitchFamily="18" charset="0"/>
              </a:rPr>
              <a:t>h </a:t>
            </a:r>
          </a:p>
        </p:txBody>
      </p:sp>
      <p:sp>
        <p:nvSpPr>
          <p:cNvPr id="23" name="Obdélník 22">
            <a:extLst>
              <a:ext uri="{FF2B5EF4-FFF2-40B4-BE49-F238E27FC236}">
                <a16:creationId xmlns:a16="http://schemas.microsoft.com/office/drawing/2014/main" id="{433AAC9A-CDCE-43F6-BB7E-750842AAFEFC}"/>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1">
            <a:hlinkClick r:id="" action="ppaction://hlinkshowjump?jump=nextslide"/>
            <a:extLst>
              <a:ext uri="{FF2B5EF4-FFF2-40B4-BE49-F238E27FC236}">
                <a16:creationId xmlns:a16="http://schemas.microsoft.com/office/drawing/2014/main" id="{9DFF1805-4BF6-4E5F-B3B4-C390BAB09006}"/>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2">
            <a:hlinkClick r:id="" action="ppaction://hlinkshowjump?jump=previousslide"/>
            <a:extLst>
              <a:ext uri="{FF2B5EF4-FFF2-40B4-BE49-F238E27FC236}">
                <a16:creationId xmlns:a16="http://schemas.microsoft.com/office/drawing/2014/main" id="{F51F1A8E-0A25-432C-9E14-C7BBE16AB825}"/>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Rectangle 10">
            <a:extLst>
              <a:ext uri="{FF2B5EF4-FFF2-40B4-BE49-F238E27FC236}">
                <a16:creationId xmlns:a16="http://schemas.microsoft.com/office/drawing/2014/main" id="{535B0D82-3C8F-4164-9AD0-70C140190EA5}"/>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28" name="Zaoblený obdélník 24">
            <a:hlinkClick r:id="" action="ppaction://hlinkshowjump?jump=firstslide"/>
            <a:extLst>
              <a:ext uri="{FF2B5EF4-FFF2-40B4-BE49-F238E27FC236}">
                <a16:creationId xmlns:a16="http://schemas.microsoft.com/office/drawing/2014/main" id="{9E7F8BF7-37B4-4E30-843C-4182B71D6DF4}"/>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29" name="TextovéPole 28">
            <a:extLst>
              <a:ext uri="{FF2B5EF4-FFF2-40B4-BE49-F238E27FC236}">
                <a16:creationId xmlns:a16="http://schemas.microsoft.com/office/drawing/2014/main" id="{C767C7BB-10A4-4A9F-8EB9-9A015225CDC2}"/>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5"/>
          <p:cNvSpPr>
            <a:spLocks noChangeArrowheads="1"/>
          </p:cNvSpPr>
          <p:nvPr/>
        </p:nvSpPr>
        <p:spPr bwMode="auto">
          <a:xfrm>
            <a:off x="396552" y="620688"/>
            <a:ext cx="8783960" cy="1440160"/>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Na poli je uskladněna cukrovka. Traktor ji z vedlejšího pole navážel 16 hodin. Nákladní auto, které bude řepu odvážet do cukrovaru, by celou hromadu odvozilo za 12 hodin. Za jak dlouho hromada z pole zmizí, jestliže nákladní auto bude cukrovku odvážet, ale traktor bude pokračovat v jejím navážení? </a:t>
            </a:r>
          </a:p>
        </p:txBody>
      </p:sp>
      <p:graphicFrame>
        <p:nvGraphicFramePr>
          <p:cNvPr id="23" name="Tabulka 22"/>
          <p:cNvGraphicFramePr>
            <a:graphicFrameLocks noGrp="1"/>
          </p:cNvGraphicFramePr>
          <p:nvPr>
            <p:extLst>
              <p:ext uri="{D42A27DB-BD31-4B8C-83A1-F6EECF244321}">
                <p14:modId xmlns:p14="http://schemas.microsoft.com/office/powerpoint/2010/main" val="127209371"/>
              </p:ext>
            </p:extLst>
          </p:nvPr>
        </p:nvGraphicFramePr>
        <p:xfrm>
          <a:off x="212335" y="2060848"/>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hodin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auto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b="1" dirty="0"/>
                        <a:t>traktor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27" name="TextovéPole 26"/>
              <p:cNvSpPr txBox="1"/>
              <p:nvPr/>
            </p:nvSpPr>
            <p:spPr>
              <a:xfrm>
                <a:off x="1979712" y="267843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12</m:t>
                          </m:r>
                        </m:den>
                      </m:f>
                    </m:oMath>
                  </m:oMathPara>
                </a14:m>
                <a:endParaRPr lang="cs-CZ" sz="2000" dirty="0"/>
              </a:p>
            </p:txBody>
          </p:sp>
        </mc:Choice>
        <mc:Fallback xmlns="">
          <p:sp>
            <p:nvSpPr>
              <p:cNvPr id="27" name="TextovéPole 26"/>
              <p:cNvSpPr txBox="1">
                <a:spLocks noRot="1" noChangeAspect="1" noMove="1" noResize="1" noEditPoints="1" noAdjustHandles="1" noChangeArrowheads="1" noChangeShapeType="1" noTextEdit="1"/>
              </p:cNvSpPr>
              <p:nvPr/>
            </p:nvSpPr>
            <p:spPr>
              <a:xfrm>
                <a:off x="1979712" y="2678432"/>
                <a:ext cx="972108" cy="670568"/>
              </a:xfrm>
              <a:prstGeom prst="rect">
                <a:avLst/>
              </a:prstGeom>
              <a:blipFill rotWithShape="1">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8" name="TextovéPole 27"/>
              <p:cNvSpPr txBox="1"/>
              <p:nvPr/>
            </p:nvSpPr>
            <p:spPr>
              <a:xfrm>
                <a:off x="1979712" y="332650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1</m:t>
                          </m:r>
                        </m:num>
                        <m:den>
                          <m:r>
                            <a:rPr lang="cs-CZ" sz="2000" b="0" i="0" smtClean="0">
                              <a:latin typeface="Cambria Math"/>
                            </a:rPr>
                            <m:t>16</m:t>
                          </m:r>
                        </m:den>
                      </m:f>
                    </m:oMath>
                  </m:oMathPara>
                </a14:m>
                <a:endParaRPr lang="cs-CZ" sz="2000" dirty="0"/>
              </a:p>
            </p:txBody>
          </p:sp>
        </mc:Choice>
        <mc:Fallback xmlns="">
          <p:sp>
            <p:nvSpPr>
              <p:cNvPr id="28" name="TextovéPole 27"/>
              <p:cNvSpPr txBox="1">
                <a:spLocks noRot="1" noChangeAspect="1" noMove="1" noResize="1" noEditPoints="1" noAdjustHandles="1" noChangeArrowheads="1" noChangeShapeType="1" noTextEdit="1"/>
              </p:cNvSpPr>
              <p:nvPr/>
            </p:nvSpPr>
            <p:spPr>
              <a:xfrm>
                <a:off x="1979712" y="3326504"/>
                <a:ext cx="972108" cy="670568"/>
              </a:xfrm>
              <a:prstGeom prst="rect">
                <a:avLst/>
              </a:prstGeom>
              <a:blipFill rotWithShape="1">
                <a:blip r:embed="rId3"/>
                <a:stretch>
                  <a:fillRect/>
                </a:stretch>
              </a:blipFill>
            </p:spPr>
            <p:txBody>
              <a:bodyPr/>
              <a:lstStyle/>
              <a:p>
                <a:r>
                  <a:rPr lang="cs-CZ">
                    <a:noFill/>
                  </a:rPr>
                  <a:t> </a:t>
                </a:r>
              </a:p>
            </p:txBody>
          </p:sp>
        </mc:Fallback>
      </mc:AlternateContent>
      <p:sp>
        <p:nvSpPr>
          <p:cNvPr id="29" name="TextovéPole 28"/>
          <p:cNvSpPr txBox="1"/>
          <p:nvPr/>
        </p:nvSpPr>
        <p:spPr>
          <a:xfrm>
            <a:off x="4716016" y="2815327"/>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30" name="TextovéPole 29"/>
          <p:cNvSpPr txBox="1"/>
          <p:nvPr/>
        </p:nvSpPr>
        <p:spPr>
          <a:xfrm>
            <a:off x="4499992" y="3463399"/>
            <a:ext cx="720080" cy="461665"/>
          </a:xfrm>
          <a:prstGeom prst="rect">
            <a:avLst/>
          </a:prstGeom>
          <a:noFill/>
        </p:spPr>
        <p:txBody>
          <a:bodyPr wrap="square" rtlCol="0">
            <a:spAutoFit/>
          </a:bodyPr>
          <a:lstStyle/>
          <a:p>
            <a:pPr algn="ctr"/>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3" name="TextovéPole 32"/>
              <p:cNvSpPr txBox="1"/>
              <p:nvPr/>
            </p:nvSpPr>
            <p:spPr>
              <a:xfrm>
                <a:off x="6948264" y="2679586"/>
                <a:ext cx="972108" cy="6173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m:rPr>
                              <m:sty m:val="p"/>
                            </m:rPr>
                            <a:rPr lang="cs-CZ" sz="2000" b="0" i="0" smtClean="0">
                              <a:latin typeface="Cambria Math"/>
                              <a:ea typeface="Cambria Math" pitchFamily="18" charset="0"/>
                            </a:rPr>
                            <m:t>x</m:t>
                          </m:r>
                        </m:num>
                        <m:den>
                          <m:r>
                            <a:rPr lang="cs-CZ" sz="2000" b="0" i="0" smtClean="0">
                              <a:latin typeface="Cambria Math"/>
                              <a:ea typeface="Cambria Math" pitchFamily="18" charset="0"/>
                            </a:rPr>
                            <m:t>12</m:t>
                          </m:r>
                        </m:den>
                      </m:f>
                    </m:oMath>
                  </m:oMathPara>
                </a14:m>
                <a:endParaRPr lang="cs-CZ" sz="2000" dirty="0">
                  <a:latin typeface="Cambria Math" pitchFamily="18" charset="0"/>
                  <a:ea typeface="Cambria Math" pitchFamily="18" charset="0"/>
                </a:endParaRPr>
              </a:p>
            </p:txBody>
          </p:sp>
        </mc:Choice>
        <mc:Fallback xmlns="">
          <p:sp>
            <p:nvSpPr>
              <p:cNvPr id="33" name="TextovéPole 32"/>
              <p:cNvSpPr txBox="1">
                <a:spLocks noRot="1" noChangeAspect="1" noMove="1" noResize="1" noEditPoints="1" noAdjustHandles="1" noChangeArrowheads="1" noChangeShapeType="1" noTextEdit="1"/>
              </p:cNvSpPr>
              <p:nvPr/>
            </p:nvSpPr>
            <p:spPr>
              <a:xfrm>
                <a:off x="6948264" y="2679586"/>
                <a:ext cx="972108" cy="617348"/>
              </a:xfrm>
              <a:prstGeom prst="rect">
                <a:avLst/>
              </a:prstGeom>
              <a:blipFill rotWithShape="1">
                <a:blip r:embed="rId4"/>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4" name="TextovéPole 33"/>
              <p:cNvSpPr txBox="1"/>
              <p:nvPr/>
            </p:nvSpPr>
            <p:spPr>
              <a:xfrm>
                <a:off x="6943836" y="3356992"/>
                <a:ext cx="972108" cy="6152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16</m:t>
                          </m:r>
                        </m:den>
                      </m:f>
                    </m:oMath>
                  </m:oMathPara>
                </a14:m>
                <a:endParaRPr lang="cs-CZ" sz="2000" dirty="0"/>
              </a:p>
            </p:txBody>
          </p:sp>
        </mc:Choice>
        <mc:Fallback xmlns="">
          <p:sp>
            <p:nvSpPr>
              <p:cNvPr id="34" name="TextovéPole 33"/>
              <p:cNvSpPr txBox="1">
                <a:spLocks noRot="1" noChangeAspect="1" noMove="1" noResize="1" noEditPoints="1" noAdjustHandles="1" noChangeArrowheads="1" noChangeShapeType="1" noTextEdit="1"/>
              </p:cNvSpPr>
              <p:nvPr/>
            </p:nvSpPr>
            <p:spPr>
              <a:xfrm>
                <a:off x="6943836" y="3356992"/>
                <a:ext cx="972108" cy="615297"/>
              </a:xfrm>
              <a:prstGeom prst="rect">
                <a:avLst/>
              </a:prstGeom>
              <a:blipFill rotWithShape="1">
                <a:blip r:embed="rId5"/>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5" name="TextovéPole 34"/>
              <p:cNvSpPr txBox="1"/>
              <p:nvPr/>
            </p:nvSpPr>
            <p:spPr>
              <a:xfrm>
                <a:off x="35496" y="4111471"/>
                <a:ext cx="2448272" cy="7223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12</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16</m:t>
                          </m:r>
                        </m:den>
                      </m:f>
                      <m:r>
                        <a:rPr lang="cs-CZ" sz="2400" b="0" i="0" smtClean="0">
                          <a:latin typeface="Cambria Math"/>
                        </a:rPr>
                        <m:t>=1</m:t>
                      </m:r>
                    </m:oMath>
                  </m:oMathPara>
                </a14:m>
                <a:endParaRPr lang="cs-CZ" sz="2400" dirty="0"/>
              </a:p>
            </p:txBody>
          </p:sp>
        </mc:Choice>
        <mc:Fallback xmlns="">
          <p:sp>
            <p:nvSpPr>
              <p:cNvPr id="35" name="TextovéPole 34"/>
              <p:cNvSpPr txBox="1">
                <a:spLocks noRot="1" noChangeAspect="1" noMove="1" noResize="1" noEditPoints="1" noAdjustHandles="1" noChangeArrowheads="1" noChangeShapeType="1" noTextEdit="1"/>
              </p:cNvSpPr>
              <p:nvPr/>
            </p:nvSpPr>
            <p:spPr>
              <a:xfrm>
                <a:off x="35496" y="4111471"/>
                <a:ext cx="2448272" cy="722314"/>
              </a:xfrm>
              <a:prstGeom prst="rect">
                <a:avLst/>
              </a:prstGeom>
              <a:blipFill rotWithShape="1">
                <a:blip r:embed="rId6"/>
                <a:stretch>
                  <a:fillRect/>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6" name="TextovéPole 35"/>
              <p:cNvSpPr txBox="1"/>
              <p:nvPr/>
            </p:nvSpPr>
            <p:spPr>
              <a:xfrm>
                <a:off x="433264" y="4903559"/>
                <a:ext cx="2050504" cy="461665"/>
              </a:xfrm>
              <a:prstGeom prst="rect">
                <a:avLst/>
              </a:prstGeom>
              <a:noFill/>
            </p:spPr>
            <p:txBody>
              <a:bodyPr wrap="square" rtlCol="0">
                <a:spAutoFit/>
              </a:bodyPr>
              <a:lstStyle/>
              <a:p>
                <a14:m>
                  <m:oMath xmlns:m="http://schemas.openxmlformats.org/officeDocument/2006/math">
                    <m:r>
                      <a:rPr lang="cs-CZ" sz="2400" b="0" i="0" smtClean="0">
                        <a:latin typeface="Cambria Math" panose="02040503050406030204" pitchFamily="18" charset="0"/>
                        <a:ea typeface="Cambria Math" pitchFamily="18" charset="0"/>
                      </a:rPr>
                      <m:t>4</m:t>
                    </m:r>
                    <m:r>
                      <m:rPr>
                        <m:sty m:val="p"/>
                      </m:rPr>
                      <a:rPr lang="cs-CZ" sz="2400" b="0" i="0" smtClean="0">
                        <a:latin typeface="Cambria Math"/>
                        <a:ea typeface="Cambria Math" pitchFamily="18" charset="0"/>
                      </a:rPr>
                      <m:t>x</m:t>
                    </m:r>
                    <m:r>
                      <a:rPr lang="cs-CZ" sz="2400" b="0" i="0" smtClean="0">
                        <a:latin typeface="Cambria Math"/>
                        <a:ea typeface="Cambria Math" pitchFamily="18" charset="0"/>
                      </a:rPr>
                      <m:t>−3</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48</a:t>
                </a:r>
              </a:p>
            </p:txBody>
          </p:sp>
        </mc:Choice>
        <mc:Fallback>
          <p:sp>
            <p:nvSpPr>
              <p:cNvPr id="36" name="TextovéPole 35"/>
              <p:cNvSpPr txBox="1">
                <a:spLocks noRot="1" noChangeAspect="1" noMove="1" noResize="1" noEditPoints="1" noAdjustHandles="1" noChangeArrowheads="1" noChangeShapeType="1" noTextEdit="1"/>
              </p:cNvSpPr>
              <p:nvPr/>
            </p:nvSpPr>
            <p:spPr>
              <a:xfrm>
                <a:off x="433264" y="4903559"/>
                <a:ext cx="2050504" cy="461665"/>
              </a:xfrm>
              <a:prstGeom prst="rect">
                <a:avLst/>
              </a:prstGeom>
              <a:blipFill>
                <a:blip r:embed="rId7"/>
                <a:stretch>
                  <a:fillRect l="-595" t="-10526" b="-28947"/>
                </a:stretch>
              </a:blipFill>
            </p:spPr>
            <p:txBody>
              <a:bodyPr/>
              <a:lstStyle/>
              <a:p>
                <a:r>
                  <a:rPr lang="cs-CZ">
                    <a:noFill/>
                  </a:rPr>
                  <a:t> </a:t>
                </a:r>
              </a:p>
            </p:txBody>
          </p:sp>
        </mc:Fallback>
      </mc:AlternateContent>
      <p:sp>
        <p:nvSpPr>
          <p:cNvPr id="42" name="TextovéPole 41"/>
          <p:cNvSpPr txBox="1"/>
          <p:nvPr/>
        </p:nvSpPr>
        <p:spPr>
          <a:xfrm>
            <a:off x="2703240" y="4255487"/>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/.48</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3" name="TextovéPole 42"/>
              <p:cNvSpPr txBox="1"/>
              <p:nvPr/>
            </p:nvSpPr>
            <p:spPr>
              <a:xfrm>
                <a:off x="1187624" y="5426060"/>
                <a:ext cx="1296144" cy="523220"/>
              </a:xfrm>
              <a:prstGeom prst="rect">
                <a:avLst/>
              </a:prstGeom>
              <a:noFill/>
            </p:spPr>
            <p:txBody>
              <a:bodyPr wrap="square" rtlCol="0">
                <a:spAutoFit/>
              </a:bodyPr>
              <a:lstStyle/>
              <a:p>
                <a14:m>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r>
                      <a:rPr lang="cs-CZ" sz="2800" b="1" i="0" smtClean="0">
                        <a:latin typeface="Cambria Math"/>
                        <a:ea typeface="Cambria Math" pitchFamily="18" charset="0"/>
                      </a:rPr>
                      <m:t> </m:t>
                    </m:r>
                  </m:oMath>
                </a14:m>
                <a:r>
                  <a:rPr lang="cs-CZ" sz="2800" b="1" dirty="0">
                    <a:latin typeface="Cambria Math" pitchFamily="18" charset="0"/>
                    <a:ea typeface="Cambria Math" pitchFamily="18" charset="0"/>
                  </a:rPr>
                  <a:t>48</a:t>
                </a:r>
              </a:p>
            </p:txBody>
          </p:sp>
        </mc:Choice>
        <mc:Fallback xmlns="">
          <p:sp>
            <p:nvSpPr>
              <p:cNvPr id="43" name="TextovéPole 42"/>
              <p:cNvSpPr txBox="1">
                <a:spLocks noRot="1" noChangeAspect="1" noMove="1" noResize="1" noEditPoints="1" noAdjustHandles="1" noChangeArrowheads="1" noChangeShapeType="1" noTextEdit="1"/>
              </p:cNvSpPr>
              <p:nvPr/>
            </p:nvSpPr>
            <p:spPr>
              <a:xfrm>
                <a:off x="1187624" y="5426060"/>
                <a:ext cx="1296144" cy="523220"/>
              </a:xfrm>
              <a:prstGeom prst="rect">
                <a:avLst/>
              </a:prstGeom>
              <a:blipFill rotWithShape="1">
                <a:blip r:embed="rId8"/>
                <a:stretch>
                  <a:fillRect t="-11628" r="-3302" b="-31395"/>
                </a:stretch>
              </a:blipFill>
            </p:spPr>
            <p:txBody>
              <a:bodyPr/>
              <a:lstStyle/>
              <a:p>
                <a:r>
                  <a:rPr lang="cs-CZ">
                    <a:noFill/>
                  </a:rPr>
                  <a:t> </a:t>
                </a:r>
              </a:p>
            </p:txBody>
          </p:sp>
        </mc:Fallback>
      </mc:AlternateContent>
      <p:sp>
        <p:nvSpPr>
          <p:cNvPr id="45" name="Rectangle 18"/>
          <p:cNvSpPr>
            <a:spLocks noChangeArrowheads="1"/>
          </p:cNvSpPr>
          <p:nvPr/>
        </p:nvSpPr>
        <p:spPr bwMode="auto">
          <a:xfrm>
            <a:off x="3779912" y="5509240"/>
            <a:ext cx="5225747" cy="584056"/>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Hromada zmizí za 48 hodin.</a:t>
            </a:r>
          </a:p>
        </p:txBody>
      </p:sp>
      <mc:AlternateContent xmlns:mc="http://schemas.openxmlformats.org/markup-compatibility/2006" xmlns:a14="http://schemas.microsoft.com/office/drawing/2010/main">
        <mc:Choice Requires="a14">
          <p:sp>
            <p:nvSpPr>
              <p:cNvPr id="47" name="TextovéPole 46"/>
              <p:cNvSpPr txBox="1"/>
              <p:nvPr/>
            </p:nvSpPr>
            <p:spPr>
              <a:xfrm>
                <a:off x="4139952" y="4069080"/>
                <a:ext cx="4608512" cy="1388522"/>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48</m:t>
                        </m:r>
                      </m:num>
                      <m:den>
                        <m:r>
                          <a:rPr lang="cs-CZ" sz="2400" b="0" i="1" smtClean="0">
                            <a:latin typeface="Cambria Math"/>
                          </a:rPr>
                          <m:t>12</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48</m:t>
                        </m:r>
                      </m:num>
                      <m:den>
                        <m:r>
                          <a:rPr lang="cs-CZ" sz="2400" b="0" i="1" smtClean="0">
                            <a:latin typeface="Cambria Math"/>
                          </a:rPr>
                          <m:t>16</m:t>
                        </m:r>
                      </m:den>
                    </m:f>
                    <m:r>
                      <a:rPr lang="cs-CZ" sz="2400" b="0" i="1" smtClean="0">
                        <a:latin typeface="Cambria Math"/>
                      </a:rPr>
                      <m:t>=</m:t>
                    </m:r>
                    <m:r>
                      <a:rPr lang="cs-CZ" sz="2400" i="1" smtClean="0">
                        <a:latin typeface="Cambria Math"/>
                      </a:rPr>
                      <m:t>4</m:t>
                    </m:r>
                    <m:r>
                      <a:rPr lang="cs-CZ" sz="2400" b="0" i="1" smtClean="0">
                        <a:latin typeface="Cambria Math"/>
                      </a:rPr>
                      <m:t>−</m:t>
                    </m:r>
                    <m:r>
                      <a:rPr lang="cs-CZ" sz="2400" i="1" smtClean="0">
                        <a:latin typeface="Cambria Math"/>
                      </a:rPr>
                      <m:t>3</m:t>
                    </m:r>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47" name="TextovéPole 46"/>
              <p:cNvSpPr txBox="1">
                <a:spLocks noRot="1" noChangeAspect="1" noMove="1" noResize="1" noEditPoints="1" noAdjustHandles="1" noChangeArrowheads="1" noChangeShapeType="1" noTextEdit="1"/>
              </p:cNvSpPr>
              <p:nvPr/>
            </p:nvSpPr>
            <p:spPr>
              <a:xfrm>
                <a:off x="4139952" y="4069080"/>
                <a:ext cx="4608512" cy="1388522"/>
              </a:xfrm>
              <a:prstGeom prst="rect">
                <a:avLst/>
              </a:prstGeom>
              <a:blipFill rotWithShape="1">
                <a:blip r:embed="rId9"/>
                <a:stretch>
                  <a:fillRect l="-1984" b="-6608"/>
                </a:stretch>
              </a:blipFill>
            </p:spPr>
            <p:txBody>
              <a:bodyPr/>
              <a:lstStyle/>
              <a:p>
                <a:r>
                  <a:rPr lang="cs-CZ">
                    <a:noFill/>
                  </a:rPr>
                  <a:t> </a:t>
                </a:r>
              </a:p>
            </p:txBody>
          </p:sp>
        </mc:Fallback>
      </mc:AlternateContent>
      <p:sp>
        <p:nvSpPr>
          <p:cNvPr id="19" name="Obdélník 18">
            <a:extLst>
              <a:ext uri="{FF2B5EF4-FFF2-40B4-BE49-F238E27FC236}">
                <a16:creationId xmlns:a16="http://schemas.microsoft.com/office/drawing/2014/main" id="{597F570C-744A-459A-927E-AC5B42C30237}"/>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Šipka doprava 21">
            <a:hlinkClick r:id="" action="ppaction://hlinkshowjump?jump=nextslide"/>
            <a:extLst>
              <a:ext uri="{FF2B5EF4-FFF2-40B4-BE49-F238E27FC236}">
                <a16:creationId xmlns:a16="http://schemas.microsoft.com/office/drawing/2014/main" id="{E4A00752-8D09-444A-8303-29F6B48B320A}"/>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Šipka doprava 22">
            <a:hlinkClick r:id="" action="ppaction://hlinkshowjump?jump=previousslide"/>
            <a:extLst>
              <a:ext uri="{FF2B5EF4-FFF2-40B4-BE49-F238E27FC236}">
                <a16:creationId xmlns:a16="http://schemas.microsoft.com/office/drawing/2014/main" id="{32EB22A8-CA21-4295-89B2-8DCA16F59480}"/>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Rectangle 10">
            <a:extLst>
              <a:ext uri="{FF2B5EF4-FFF2-40B4-BE49-F238E27FC236}">
                <a16:creationId xmlns:a16="http://schemas.microsoft.com/office/drawing/2014/main" id="{BD99ADAE-1FED-4C91-B063-544E9B0CEC3D}"/>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24" name="Zaoblený obdélník 24">
            <a:hlinkClick r:id="" action="ppaction://hlinkshowjump?jump=firstslide"/>
            <a:extLst>
              <a:ext uri="{FF2B5EF4-FFF2-40B4-BE49-F238E27FC236}">
                <a16:creationId xmlns:a16="http://schemas.microsoft.com/office/drawing/2014/main" id="{1575C16E-C26D-4EFB-B512-B8693F23802C}"/>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1" name="TextovéPole 30">
            <a:extLst>
              <a:ext uri="{FF2B5EF4-FFF2-40B4-BE49-F238E27FC236}">
                <a16:creationId xmlns:a16="http://schemas.microsoft.com/office/drawing/2014/main" id="{8140EDE2-7A11-4350-BCD6-AED6DF88312C}"/>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18)</a:t>
            </a:r>
          </a:p>
        </p:txBody>
      </p:sp>
    </p:spTree>
    <p:extLst>
      <p:ext uri="{BB962C8B-B14F-4D97-AF65-F5344CB8AC3E}">
        <p14:creationId xmlns:p14="http://schemas.microsoft.com/office/powerpoint/2010/main" val="3661090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4" name="TextovéPole 43"/>
              <p:cNvSpPr txBox="1"/>
              <p:nvPr/>
            </p:nvSpPr>
            <p:spPr>
              <a:xfrm>
                <a:off x="2195736" y="3212976"/>
                <a:ext cx="4491283" cy="70788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cs-CZ" sz="4000" b="0" i="0" smtClean="0">
                          <a:latin typeface="Cambria Math"/>
                          <a:ea typeface="Cambria Math" pitchFamily="18" charset="0"/>
                        </a:rPr>
                        <m:t>Konec</m:t>
                      </m:r>
                      <m:r>
                        <a:rPr lang="cs-CZ" sz="4000" b="0" i="0" smtClean="0">
                          <a:latin typeface="Cambria Math"/>
                          <a:ea typeface="Cambria Math" pitchFamily="18" charset="0"/>
                        </a:rPr>
                        <m:t> </m:t>
                      </m:r>
                      <m:r>
                        <m:rPr>
                          <m:sty m:val="p"/>
                        </m:rPr>
                        <a:rPr lang="cs-CZ" sz="4000" b="0" i="0" smtClean="0">
                          <a:latin typeface="Cambria Math"/>
                          <a:ea typeface="Cambria Math" pitchFamily="18" charset="0"/>
                        </a:rPr>
                        <m:t>prezentace</m:t>
                      </m:r>
                    </m:oMath>
                  </m:oMathPara>
                </a14:m>
                <a:endParaRPr lang="cs-CZ" sz="4000" dirty="0">
                  <a:latin typeface="Cambria Math" pitchFamily="18" charset="0"/>
                  <a:ea typeface="Cambria Math" pitchFamily="18" charset="0"/>
                </a:endParaRPr>
              </a:p>
            </p:txBody>
          </p:sp>
        </mc:Choice>
        <mc:Fallback xmlns="">
          <p:sp>
            <p:nvSpPr>
              <p:cNvPr id="44" name="TextovéPole 43"/>
              <p:cNvSpPr txBox="1">
                <a:spLocks noRot="1" noChangeAspect="1" noMove="1" noResize="1" noEditPoints="1" noAdjustHandles="1" noChangeArrowheads="1" noChangeShapeType="1" noTextEdit="1"/>
              </p:cNvSpPr>
              <p:nvPr/>
            </p:nvSpPr>
            <p:spPr>
              <a:xfrm>
                <a:off x="2195736" y="3212976"/>
                <a:ext cx="4491283" cy="707886"/>
              </a:xfrm>
              <a:prstGeom prst="rect">
                <a:avLst/>
              </a:prstGeom>
              <a:blipFill>
                <a:blip r:embed="rId2"/>
                <a:stretch>
                  <a:fillRect/>
                </a:stretch>
              </a:blipFill>
            </p:spPr>
            <p:txBody>
              <a:bodyPr/>
              <a:lstStyle/>
              <a:p>
                <a:r>
                  <a:rPr lang="cs-CZ">
                    <a:noFill/>
                  </a:rPr>
                  <a:t> </a:t>
                </a:r>
              </a:p>
            </p:txBody>
          </p:sp>
        </mc:Fallback>
      </mc:AlternateContent>
      <p:sp>
        <p:nvSpPr>
          <p:cNvPr id="4" name="Obdélník 3">
            <a:extLst>
              <a:ext uri="{FF2B5EF4-FFF2-40B4-BE49-F238E27FC236}">
                <a16:creationId xmlns:a16="http://schemas.microsoft.com/office/drawing/2014/main" id="{ADB8FBC5-8F66-45A3-828B-EE85C36CD950}"/>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22">
            <a:hlinkClick r:id="" action="ppaction://hlinkshowjump?jump=previousslide"/>
            <a:extLst>
              <a:ext uri="{FF2B5EF4-FFF2-40B4-BE49-F238E27FC236}">
                <a16:creationId xmlns:a16="http://schemas.microsoft.com/office/drawing/2014/main" id="{DD755909-4943-4EFA-ADE1-97A0625F201F}"/>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Rectangle 10">
            <a:extLst>
              <a:ext uri="{FF2B5EF4-FFF2-40B4-BE49-F238E27FC236}">
                <a16:creationId xmlns:a16="http://schemas.microsoft.com/office/drawing/2014/main" id="{1602DD78-78DD-4630-9A35-7320CE19EE14}"/>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8" name="Zaoblený obdélník 24">
            <a:hlinkClick r:id="" action="ppaction://hlinkshowjump?jump=firstslide"/>
            <a:extLst>
              <a:ext uri="{FF2B5EF4-FFF2-40B4-BE49-F238E27FC236}">
                <a16:creationId xmlns:a16="http://schemas.microsoft.com/office/drawing/2014/main" id="{5D5AA916-AE12-4C86-9A52-92A4564F9B70}"/>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Tree>
    <p:extLst>
      <p:ext uri="{BB962C8B-B14F-4D97-AF65-F5344CB8AC3E}">
        <p14:creationId xmlns:p14="http://schemas.microsoft.com/office/powerpoint/2010/main" val="2607865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2902778299"/>
              </p:ext>
            </p:extLst>
          </p:nvPr>
        </p:nvGraphicFramePr>
        <p:xfrm>
          <a:off x="212335" y="1700808"/>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min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minut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Matěj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Jirka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32638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20</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326384"/>
                <a:ext cx="972108" cy="67056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2974456"/>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30</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2974456"/>
                <a:ext cx="972108" cy="670568"/>
              </a:xfrm>
              <a:prstGeom prst="rect">
                <a:avLst/>
              </a:prstGeom>
              <a:blipFill>
                <a:blip r:embed="rId3"/>
                <a:stretch>
                  <a:fillRect/>
                </a:stretch>
              </a:blipFill>
            </p:spPr>
            <p:txBody>
              <a:bodyPr/>
              <a:lstStyle/>
              <a:p>
                <a:r>
                  <a:rPr lang="cs-CZ">
                    <a:noFill/>
                  </a:rPr>
                  <a:t> </a:t>
                </a:r>
              </a:p>
            </p:txBody>
          </p:sp>
        </mc:Fallback>
      </mc:AlternateContent>
      <p:sp>
        <p:nvSpPr>
          <p:cNvPr id="22" name="TextovéPole 21"/>
          <p:cNvSpPr txBox="1"/>
          <p:nvPr/>
        </p:nvSpPr>
        <p:spPr>
          <a:xfrm>
            <a:off x="4716016" y="2420888"/>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716016" y="3101403"/>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1" name="TextovéPole 30"/>
              <p:cNvSpPr txBox="1"/>
              <p:nvPr/>
            </p:nvSpPr>
            <p:spPr>
              <a:xfrm>
                <a:off x="6948264" y="2348880"/>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20</m:t>
                          </m:r>
                        </m:den>
                      </m:f>
                    </m:oMath>
                  </m:oMathPara>
                </a14:m>
                <a:endParaRPr lang="cs-CZ" sz="2000" dirty="0"/>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348880"/>
                <a:ext cx="972108" cy="619465"/>
              </a:xfrm>
              <a:prstGeom prst="rect">
                <a:avLst/>
              </a:prstGeom>
              <a:blipFill rotWithShape="1">
                <a:blip r:embed="rId4"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2996952"/>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30</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2996952"/>
                <a:ext cx="972108" cy="619465"/>
              </a:xfrm>
              <a:prstGeom prst="rect">
                <a:avLst/>
              </a:prstGeom>
              <a:blipFill rotWithShape="1">
                <a:blip r:embed="rId5" cstate="print"/>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251520" y="620688"/>
            <a:ext cx="8712968" cy="1080120"/>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Bratři Matěj s Jirkou sbírali borůvky do knedlíků. Za jak dlouho je nasbírají společně, jestliže starší Matěj by je sám nasbíral za 20 minut a mladší Jirka za 30 minut?    </a:t>
            </a:r>
          </a:p>
        </p:txBody>
      </p:sp>
      <mc:AlternateContent xmlns:mc="http://schemas.openxmlformats.org/markup-compatibility/2006" xmlns:a14="http://schemas.microsoft.com/office/drawing/2010/main">
        <mc:Choice Requires="a14">
          <p:sp>
            <p:nvSpPr>
              <p:cNvPr id="39" name="TextovéPole 38"/>
              <p:cNvSpPr txBox="1"/>
              <p:nvPr/>
            </p:nvSpPr>
            <p:spPr>
              <a:xfrm>
                <a:off x="-252536" y="3903439"/>
                <a:ext cx="2448272" cy="7248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20</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30</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252536" y="3903439"/>
                <a:ext cx="2448272" cy="724814"/>
              </a:xfrm>
              <a:prstGeom prst="rect">
                <a:avLst/>
              </a:prstGeom>
              <a:blipFill rotWithShape="1">
                <a:blip r:embed="rId6"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107504" y="4695527"/>
                <a:ext cx="208823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3</m:t>
                    </m:r>
                    <m:r>
                      <m:rPr>
                        <m:sty m:val="p"/>
                      </m:rPr>
                      <a:rPr lang="cs-CZ" sz="2400" b="0" i="0" smtClean="0">
                        <a:latin typeface="Cambria Math" pitchFamily="18" charset="0"/>
                        <a:ea typeface="Cambria Math" pitchFamily="18" charset="0"/>
                      </a:rPr>
                      <m:t>x</m:t>
                    </m:r>
                    <m:r>
                      <a:rPr lang="cs-CZ" sz="2400" b="0" i="0" smtClean="0">
                        <a:latin typeface="Cambria Math" pitchFamily="18" charset="0"/>
                        <a:ea typeface="Cambria Math" pitchFamily="18" charset="0"/>
                      </a:rPr>
                      <m:t>+2</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60</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107504" y="4695527"/>
                <a:ext cx="2088232" cy="461665"/>
              </a:xfrm>
              <a:prstGeom prst="rect">
                <a:avLst/>
              </a:prstGeom>
              <a:blipFill rotWithShape="1">
                <a:blip r:embed="rId7" cstate="print"/>
                <a:stretch>
                  <a:fillRect l="-877" t="-10526" b="-28947"/>
                </a:stretch>
              </a:blipFill>
            </p:spPr>
            <p:txBody>
              <a:bodyPr/>
              <a:lstStyle/>
              <a:p>
                <a:r>
                  <a:rPr lang="cs-CZ">
                    <a:noFill/>
                  </a:rPr>
                  <a:t> </a:t>
                </a:r>
              </a:p>
            </p:txBody>
          </p:sp>
        </mc:Fallback>
      </mc:AlternateContent>
      <p:sp>
        <p:nvSpPr>
          <p:cNvPr id="41" name="TextovéPole 40"/>
          <p:cNvSpPr txBox="1"/>
          <p:nvPr/>
        </p:nvSpPr>
        <p:spPr>
          <a:xfrm>
            <a:off x="2195736" y="4047455"/>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/.60</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755576" y="5199583"/>
                <a:ext cx="13681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5</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60</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755576" y="5199583"/>
                <a:ext cx="1368152" cy="461665"/>
              </a:xfrm>
              <a:prstGeom prst="rect">
                <a:avLst/>
              </a:prstGeom>
              <a:blipFill rotWithShape="1">
                <a:blip r:embed="rId8" cstate="print"/>
                <a:stretch>
                  <a:fillRect l="-1786" t="-10526" b="-28947"/>
                </a:stretch>
              </a:blipFill>
            </p:spPr>
            <p:txBody>
              <a:bodyPr/>
              <a:lstStyle/>
              <a:p>
                <a:r>
                  <a:rPr lang="cs-CZ">
                    <a:noFill/>
                  </a:rPr>
                  <a:t> </a:t>
                </a:r>
              </a:p>
            </p:txBody>
          </p:sp>
        </mc:Fallback>
      </mc:AlternateContent>
      <p:sp>
        <p:nvSpPr>
          <p:cNvPr id="43" name="TextovéPole 42"/>
          <p:cNvSpPr txBox="1"/>
          <p:nvPr/>
        </p:nvSpPr>
        <p:spPr>
          <a:xfrm>
            <a:off x="2123728" y="5199583"/>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/:5</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838525" y="5740705"/>
                <a:ext cx="2293315" cy="523220"/>
              </a:xfrm>
              <a:prstGeom prst="rect">
                <a:avLst/>
              </a:prstGeom>
              <a:noFill/>
            </p:spPr>
            <p:txBody>
              <a:bodyPr wrap="square" rtlCol="0">
                <a:spAutoFit/>
              </a:bodyPr>
              <a:lstStyle/>
              <a:p>
                <a14:m>
                  <m:oMath xmlns:m="http://schemas.openxmlformats.org/officeDocument/2006/math">
                    <m:r>
                      <m:rPr>
                        <m:sty m:val="p"/>
                      </m:rPr>
                      <a:rPr lang="cs-CZ" sz="2800" b="0" i="0" smtClean="0">
                        <a:latin typeface="Cambria Math"/>
                        <a:ea typeface="Cambria Math" pitchFamily="18" charset="0"/>
                      </a:rPr>
                      <m:t>x</m:t>
                    </m:r>
                    <m:r>
                      <a:rPr lang="cs-CZ" sz="2800" b="0" i="0" smtClean="0">
                        <a:latin typeface="Cambria Math" pitchFamily="18" charset="0"/>
                        <a:ea typeface="Cambria Math" pitchFamily="18" charset="0"/>
                      </a:rPr>
                      <m:t>=</m:t>
                    </m:r>
                    <m:r>
                      <a:rPr lang="cs-CZ" sz="2800" i="1" smtClean="0">
                        <a:latin typeface="Cambria Math"/>
                        <a:ea typeface="Cambria Math" pitchFamily="18" charset="0"/>
                      </a:rPr>
                      <m:t>1</m:t>
                    </m:r>
                    <m:r>
                      <a:rPr lang="cs-CZ" sz="2800" b="0" i="1" smtClean="0">
                        <a:latin typeface="Cambria Math"/>
                        <a:ea typeface="Cambria Math" pitchFamily="18" charset="0"/>
                      </a:rPr>
                      <m:t>2</m:t>
                    </m:r>
                  </m:oMath>
                </a14:m>
                <a:r>
                  <a:rPr lang="cs-CZ" sz="2800" dirty="0">
                    <a:latin typeface="Cambria Math" pitchFamily="18" charset="0"/>
                    <a:ea typeface="Cambria Math" pitchFamily="18" charset="0"/>
                  </a:rPr>
                  <a:t> min </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838525" y="5740705"/>
                <a:ext cx="2293315" cy="523220"/>
              </a:xfrm>
              <a:prstGeom prst="rect">
                <a:avLst/>
              </a:prstGeom>
              <a:blipFill rotWithShape="1">
                <a:blip r:embed="rId9" cstate="print"/>
                <a:stretch>
                  <a:fillRect t="-11628" b="-31395"/>
                </a:stretch>
              </a:blipFill>
            </p:spPr>
            <p:txBody>
              <a:bodyPr/>
              <a:lstStyle/>
              <a:p>
                <a:r>
                  <a:rPr lang="cs-CZ">
                    <a:noFill/>
                  </a:rPr>
                  <a:t> </a:t>
                </a:r>
              </a:p>
            </p:txBody>
          </p:sp>
        </mc:Fallback>
      </mc:AlternateContent>
      <p:sp>
        <p:nvSpPr>
          <p:cNvPr id="46" name="Rectangle 18"/>
          <p:cNvSpPr>
            <a:spLocks noChangeArrowheads="1"/>
          </p:cNvSpPr>
          <p:nvPr/>
        </p:nvSpPr>
        <p:spPr bwMode="auto">
          <a:xfrm>
            <a:off x="3816220" y="5373216"/>
            <a:ext cx="5225747" cy="802856"/>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Společně by borůvky do knedlíků nasbírali za 12 minut.</a:t>
            </a:r>
          </a:p>
        </p:txBody>
      </p:sp>
      <mc:AlternateContent xmlns:mc="http://schemas.openxmlformats.org/markup-compatibility/2006" xmlns:a14="http://schemas.microsoft.com/office/drawing/2010/main">
        <mc:Choice Requires="a14">
          <p:sp>
            <p:nvSpPr>
              <p:cNvPr id="25" name="TextovéPole 24"/>
              <p:cNvSpPr txBox="1"/>
              <p:nvPr/>
            </p:nvSpPr>
            <p:spPr>
              <a:xfrm>
                <a:off x="3872505" y="4001266"/>
                <a:ext cx="4608512" cy="1388522"/>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12</m:t>
                        </m:r>
                      </m:num>
                      <m:den>
                        <m:r>
                          <a:rPr lang="cs-CZ" sz="2400" b="0" i="1" smtClean="0">
                            <a:latin typeface="Cambria Math"/>
                          </a:rPr>
                          <m:t>20</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12</m:t>
                        </m:r>
                      </m:num>
                      <m:den>
                        <m:r>
                          <a:rPr lang="cs-CZ" sz="2400" b="0" i="1" smtClean="0">
                            <a:latin typeface="Cambria Math"/>
                          </a:rPr>
                          <m:t>30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36</m:t>
                        </m:r>
                      </m:num>
                      <m:den>
                        <m:r>
                          <a:rPr lang="cs-CZ" sz="2400" b="0" i="1" smtClean="0">
                            <a:latin typeface="Cambria Math"/>
                          </a:rPr>
                          <m:t>60</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24</m:t>
                        </m:r>
                      </m:num>
                      <m:den>
                        <m:r>
                          <a:rPr lang="cs-CZ" sz="2400" b="0" i="1" smtClean="0">
                            <a:latin typeface="Cambria Math"/>
                          </a:rPr>
                          <m:t>60</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60</m:t>
                        </m:r>
                      </m:num>
                      <m:den>
                        <m:r>
                          <a:rPr lang="cs-CZ" sz="2400" b="0" i="1" smtClean="0">
                            <a:latin typeface="Cambria Math"/>
                          </a:rPr>
                          <m:t>60</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5" name="TextovéPole 24"/>
              <p:cNvSpPr txBox="1">
                <a:spLocks noRot="1" noChangeAspect="1" noMove="1" noResize="1" noEditPoints="1" noAdjustHandles="1" noChangeArrowheads="1" noChangeShapeType="1" noTextEdit="1"/>
              </p:cNvSpPr>
              <p:nvPr/>
            </p:nvSpPr>
            <p:spPr>
              <a:xfrm>
                <a:off x="3872505" y="4001266"/>
                <a:ext cx="4608512" cy="1388522"/>
              </a:xfrm>
              <a:prstGeom prst="rect">
                <a:avLst/>
              </a:prstGeom>
              <a:blipFill rotWithShape="1">
                <a:blip r:embed="rId10" cstate="print"/>
                <a:stretch>
                  <a:fillRect l="-1984" b="-6579"/>
                </a:stretch>
              </a:blipFill>
            </p:spPr>
            <p:txBody>
              <a:bodyPr/>
              <a:lstStyle/>
              <a:p>
                <a:r>
                  <a:rPr lang="cs-CZ">
                    <a:noFill/>
                  </a:rPr>
                  <a:t> </a:t>
                </a:r>
              </a:p>
            </p:txBody>
          </p:sp>
        </mc:Fallback>
      </mc:AlternateContent>
      <p:sp>
        <p:nvSpPr>
          <p:cNvPr id="26" name="Obdélník 25">
            <a:extLst>
              <a:ext uri="{FF2B5EF4-FFF2-40B4-BE49-F238E27FC236}">
                <a16:creationId xmlns:a16="http://schemas.microsoft.com/office/drawing/2014/main" id="{A20083FD-8E5C-402D-8DE2-476BD88A84EF}"/>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Šipka doprava 21">
            <a:hlinkClick r:id="" action="ppaction://hlinkshowjump?jump=nextslide"/>
            <a:extLst>
              <a:ext uri="{FF2B5EF4-FFF2-40B4-BE49-F238E27FC236}">
                <a16:creationId xmlns:a16="http://schemas.microsoft.com/office/drawing/2014/main" id="{10BBE82D-2309-4359-AA83-CE717A4278BF}"/>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2">
            <a:hlinkClick r:id="" action="ppaction://hlinkshowjump?jump=previousslide"/>
            <a:extLst>
              <a:ext uri="{FF2B5EF4-FFF2-40B4-BE49-F238E27FC236}">
                <a16:creationId xmlns:a16="http://schemas.microsoft.com/office/drawing/2014/main" id="{B7581A4E-C28D-4868-9B52-094735B91FD1}"/>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Rectangle 10">
            <a:extLst>
              <a:ext uri="{FF2B5EF4-FFF2-40B4-BE49-F238E27FC236}">
                <a16:creationId xmlns:a16="http://schemas.microsoft.com/office/drawing/2014/main" id="{46325B3C-19F7-4689-8FFC-2DAFFF9DFB76}"/>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0" name="Zaoblený obdélník 24">
            <a:hlinkClick r:id="" action="ppaction://hlinkshowjump?jump=firstslide"/>
            <a:extLst>
              <a:ext uri="{FF2B5EF4-FFF2-40B4-BE49-F238E27FC236}">
                <a16:creationId xmlns:a16="http://schemas.microsoft.com/office/drawing/2014/main" id="{46F83047-1766-40A9-AEA1-EC2FABB6AF19}"/>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3" name="TextovéPole 32">
            <a:extLst>
              <a:ext uri="{FF2B5EF4-FFF2-40B4-BE49-F238E27FC236}">
                <a16:creationId xmlns:a16="http://schemas.microsoft.com/office/drawing/2014/main" id="{76E9D943-AA73-4CA5-81AD-19494B990A54}"/>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2)</a:t>
            </a:r>
          </a:p>
        </p:txBody>
      </p:sp>
    </p:spTree>
    <p:extLst>
      <p:ext uri="{BB962C8B-B14F-4D97-AF65-F5344CB8AC3E}">
        <p14:creationId xmlns:p14="http://schemas.microsoft.com/office/powerpoint/2010/main" val="3111466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742605902"/>
              </p:ext>
            </p:extLst>
          </p:nvPr>
        </p:nvGraphicFramePr>
        <p:xfrm>
          <a:off x="212335" y="2212856"/>
          <a:ext cx="8424937" cy="2584296"/>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min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minut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Jirka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Michal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48072">
                <a:tc>
                  <a:txBody>
                    <a:bodyPr/>
                    <a:lstStyle/>
                    <a:p>
                      <a:pPr algn="ctr"/>
                      <a:r>
                        <a:rPr lang="cs-CZ" b="1" dirty="0"/>
                        <a:t>kuchařka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830440"/>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42</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830440"/>
                <a:ext cx="972108" cy="67056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347851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21</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3478512"/>
                <a:ext cx="972108" cy="670568"/>
              </a:xfrm>
              <a:prstGeom prst="rect">
                <a:avLst/>
              </a:prstGeom>
              <a:blipFill>
                <a:blip r:embed="rId3"/>
                <a:stretch>
                  <a:fillRect/>
                </a:stretch>
              </a:blipFill>
            </p:spPr>
            <p:txBody>
              <a:bodyPr/>
              <a:lstStyle/>
              <a:p>
                <a:r>
                  <a:rPr lang="cs-CZ">
                    <a:noFill/>
                  </a:rPr>
                  <a:t> </a:t>
                </a:r>
              </a:p>
            </p:txBody>
          </p:sp>
        </mc:Fallback>
      </mc:AlternateContent>
      <p:sp>
        <p:nvSpPr>
          <p:cNvPr id="22" name="TextovéPole 21"/>
          <p:cNvSpPr txBox="1"/>
          <p:nvPr/>
        </p:nvSpPr>
        <p:spPr>
          <a:xfrm>
            <a:off x="4716016" y="2932936"/>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4" name="TextovéPole 23"/>
          <p:cNvSpPr txBox="1"/>
          <p:nvPr/>
        </p:nvSpPr>
        <p:spPr>
          <a:xfrm>
            <a:off x="4716016" y="3613451"/>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1" name="TextovéPole 30"/>
              <p:cNvSpPr txBox="1"/>
              <p:nvPr/>
            </p:nvSpPr>
            <p:spPr>
              <a:xfrm>
                <a:off x="6948264" y="2860928"/>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42</m:t>
                          </m:r>
                        </m:den>
                      </m:f>
                    </m:oMath>
                  </m:oMathPara>
                </a14:m>
                <a:endParaRPr lang="cs-CZ" sz="2000" dirty="0"/>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860928"/>
                <a:ext cx="972108" cy="619465"/>
              </a:xfrm>
              <a:prstGeom prst="rect">
                <a:avLst/>
              </a:prstGeom>
              <a:blipFill>
                <a:blip r:embed="rId4"/>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3509000"/>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21</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3509000"/>
                <a:ext cx="972108" cy="619465"/>
              </a:xfrm>
              <a:prstGeom prst="rect">
                <a:avLst/>
              </a:prstGeom>
              <a:blipFill>
                <a:blip r:embed="rId5"/>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288032" y="620688"/>
            <a:ext cx="8964488" cy="1224136"/>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Na dětském táboře Jirka, Michal a paní kuchařka škrábou brambory k obědu. Malý Jirka říká: „Já minule škrábal sám a trvalo mi to 42 minut. Starší Michal oponuje: „Já měl hotovo za 21 minut“. Paní kuchařka včera sama oškrábala brambory za 14 minut. Pokud mluvili všichni pravdu, stihnou oškrábat společně brambory k obědu do 10 minut?  </a:t>
            </a:r>
          </a:p>
        </p:txBody>
      </p:sp>
      <mc:AlternateContent xmlns:mc="http://schemas.openxmlformats.org/markup-compatibility/2006" xmlns:a14="http://schemas.microsoft.com/office/drawing/2010/main">
        <mc:Choice Requires="a14">
          <p:sp>
            <p:nvSpPr>
              <p:cNvPr id="39" name="TextovéPole 38"/>
              <p:cNvSpPr txBox="1"/>
              <p:nvPr/>
            </p:nvSpPr>
            <p:spPr>
              <a:xfrm>
                <a:off x="22163" y="4792418"/>
                <a:ext cx="2749637" cy="7248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42</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21</m:t>
                          </m:r>
                        </m:den>
                      </m:f>
                      <m:r>
                        <a:rPr lang="cs-CZ" sz="2400" b="0" i="0" smtClean="0">
                          <a:latin typeface="Cambria Math"/>
                        </a:rPr>
                        <m:t>+</m:t>
                      </m:r>
                      <m:f>
                        <m:fPr>
                          <m:ctrlPr>
                            <a:rPr lang="cs-CZ" sz="2400" i="1">
                              <a:latin typeface="Cambria Math" panose="02040503050406030204" pitchFamily="18" charset="0"/>
                            </a:rPr>
                          </m:ctrlPr>
                        </m:fPr>
                        <m:num>
                          <m:r>
                            <m:rPr>
                              <m:sty m:val="p"/>
                            </m:rPr>
                            <a:rPr lang="cs-CZ" sz="2400" i="0">
                              <a:latin typeface="Cambria Math"/>
                            </a:rPr>
                            <m:t>x</m:t>
                          </m:r>
                        </m:num>
                        <m:den>
                          <m:r>
                            <a:rPr lang="cs-CZ" sz="2400" b="0" i="0" smtClean="0">
                              <a:latin typeface="Cambria Math"/>
                            </a:rPr>
                            <m:t>14</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22163" y="4792418"/>
                <a:ext cx="2749637" cy="724814"/>
              </a:xfrm>
              <a:prstGeom prst="rect">
                <a:avLst/>
              </a:prstGeom>
              <a:blipFill>
                <a:blip r:embed="rId6"/>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359532" y="5478262"/>
                <a:ext cx="2844316" cy="461665"/>
              </a:xfrm>
              <a:prstGeom prst="rect">
                <a:avLst/>
              </a:prstGeom>
              <a:noFill/>
            </p:spPr>
            <p:txBody>
              <a:bodyPr wrap="square" rtlCol="0">
                <a:spAutoFit/>
              </a:bodyPr>
              <a:lstStyle/>
              <a:p>
                <a14:m>
                  <m:oMath xmlns:m="http://schemas.openxmlformats.org/officeDocument/2006/math">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r>
                      <a:rPr lang="cs-CZ" sz="2400" b="0" i="0" smtClean="0">
                        <a:latin typeface="Cambria Math"/>
                        <a:ea typeface="Cambria Math" pitchFamily="18" charset="0"/>
                      </a:rPr>
                      <m:t>2</m:t>
                    </m:r>
                    <m:r>
                      <m:rPr>
                        <m:sty m:val="p"/>
                      </m:rPr>
                      <a:rPr lang="cs-CZ" sz="2400" b="0" i="0" smtClean="0">
                        <a:latin typeface="Cambria Math" pitchFamily="18" charset="0"/>
                        <a:ea typeface="Cambria Math" pitchFamily="18" charset="0"/>
                      </a:rPr>
                      <m:t>x</m:t>
                    </m:r>
                    <m:r>
                      <a:rPr lang="cs-CZ" sz="2400" b="0" i="0" smtClean="0">
                        <a:latin typeface="Cambria Math"/>
                        <a:ea typeface="Cambria Math" pitchFamily="18" charset="0"/>
                      </a:rPr>
                      <m:t>+3</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42</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359532" y="5478262"/>
                <a:ext cx="2844316" cy="461665"/>
              </a:xfrm>
              <a:prstGeom prst="rect">
                <a:avLst/>
              </a:prstGeom>
              <a:blipFill>
                <a:blip r:embed="rId7"/>
                <a:stretch>
                  <a:fillRect t="-10667" b="-30667"/>
                </a:stretch>
              </a:blipFill>
            </p:spPr>
            <p:txBody>
              <a:bodyPr/>
              <a:lstStyle/>
              <a:p>
                <a:r>
                  <a:rPr lang="cs-CZ">
                    <a:noFill/>
                  </a:rPr>
                  <a:t> </a:t>
                </a:r>
              </a:p>
            </p:txBody>
          </p:sp>
        </mc:Fallback>
      </mc:AlternateContent>
      <p:sp>
        <p:nvSpPr>
          <p:cNvPr id="41" name="TextovéPole 40"/>
          <p:cNvSpPr txBox="1"/>
          <p:nvPr/>
        </p:nvSpPr>
        <p:spPr>
          <a:xfrm>
            <a:off x="2843808" y="4936434"/>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/.42</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1403648" y="5910310"/>
                <a:ext cx="158417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cs-CZ" sz="2400" b="0" i="0" smtClean="0">
                          <a:latin typeface="Cambria Math"/>
                          <a:ea typeface="Cambria Math" pitchFamily="18" charset="0"/>
                        </a:rPr>
                        <m:t>6</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r>
                        <a:rPr lang="cs-CZ" sz="2400" b="0" i="0" smtClean="0">
                          <a:latin typeface="Cambria Math"/>
                          <a:ea typeface="Cambria Math" pitchFamily="18" charset="0"/>
                        </a:rPr>
                        <m:t>42</m:t>
                      </m:r>
                    </m:oMath>
                  </m:oMathPara>
                </a14:m>
                <a:endParaRPr lang="cs-CZ" sz="2400" dirty="0">
                  <a:latin typeface="Cambria Math" pitchFamily="18" charset="0"/>
                  <a:ea typeface="Cambria Math" pitchFamily="18" charset="0"/>
                </a:endParaRPr>
              </a:p>
            </p:txBody>
          </p:sp>
        </mc:Choice>
        <mc:Fallback xmlns="">
          <p:sp>
            <p:nvSpPr>
              <p:cNvPr id="42" name="TextovéPole 41"/>
              <p:cNvSpPr txBox="1">
                <a:spLocks noRot="1" noChangeAspect="1" noMove="1" noResize="1" noEditPoints="1" noAdjustHandles="1" noChangeArrowheads="1" noChangeShapeType="1" noTextEdit="1"/>
              </p:cNvSpPr>
              <p:nvPr/>
            </p:nvSpPr>
            <p:spPr>
              <a:xfrm>
                <a:off x="1403648" y="5910310"/>
                <a:ext cx="1584176" cy="461665"/>
              </a:xfrm>
              <a:prstGeom prst="rect">
                <a:avLst/>
              </a:prstGeom>
              <a:blipFill>
                <a:blip r:embed="rId8"/>
                <a:stretch>
                  <a:fillRect/>
                </a:stretch>
              </a:blipFill>
            </p:spPr>
            <p:txBody>
              <a:bodyPr/>
              <a:lstStyle/>
              <a:p>
                <a:r>
                  <a:rPr lang="cs-CZ">
                    <a:noFill/>
                  </a:rPr>
                  <a:t> </a:t>
                </a:r>
              </a:p>
            </p:txBody>
          </p:sp>
        </mc:Fallback>
      </mc:AlternateContent>
      <p:sp>
        <p:nvSpPr>
          <p:cNvPr id="43" name="TextovéPole 42"/>
          <p:cNvSpPr txBox="1"/>
          <p:nvPr/>
        </p:nvSpPr>
        <p:spPr>
          <a:xfrm>
            <a:off x="2771800" y="5910310"/>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/:6</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1705567" y="6351711"/>
                <a:ext cx="1642297" cy="461665"/>
              </a:xfrm>
              <a:prstGeom prst="rect">
                <a:avLst/>
              </a:prstGeom>
              <a:noFill/>
            </p:spPr>
            <p:txBody>
              <a:bodyPr wrap="square" rtlCol="0">
                <a:spAutoFit/>
              </a:bodyPr>
              <a:lstStyle/>
              <a:p>
                <a14:m>
                  <m:oMath xmlns:m="http://schemas.openxmlformats.org/officeDocument/2006/math">
                    <m:r>
                      <a:rPr lang="cs-CZ" sz="2400" b="1" i="0" smtClean="0">
                        <a:latin typeface="Cambria Math"/>
                        <a:ea typeface="Cambria Math" pitchFamily="18" charset="0"/>
                      </a:rPr>
                      <m:t>𝐱</m:t>
                    </m:r>
                    <m:r>
                      <a:rPr lang="cs-CZ" sz="2400" b="1" i="0" smtClean="0">
                        <a:latin typeface="Cambria Math" pitchFamily="18" charset="0"/>
                        <a:ea typeface="Cambria Math" pitchFamily="18" charset="0"/>
                      </a:rPr>
                      <m:t>=</m:t>
                    </m:r>
                    <m:r>
                      <a:rPr lang="cs-CZ" sz="2400" b="1" i="0" smtClean="0">
                        <a:latin typeface="Cambria Math"/>
                        <a:ea typeface="Cambria Math" pitchFamily="18" charset="0"/>
                      </a:rPr>
                      <m:t> </m:t>
                    </m:r>
                  </m:oMath>
                </a14:m>
                <a:r>
                  <a:rPr lang="cs-CZ" sz="2400" b="1" dirty="0">
                    <a:latin typeface="Cambria Math" pitchFamily="18" charset="0"/>
                    <a:ea typeface="Cambria Math" pitchFamily="18" charset="0"/>
                  </a:rPr>
                  <a:t>7 min </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1705567" y="6351711"/>
                <a:ext cx="1642297" cy="461665"/>
              </a:xfrm>
              <a:prstGeom prst="rect">
                <a:avLst/>
              </a:prstGeom>
              <a:blipFill>
                <a:blip r:embed="rId9"/>
                <a:stretch>
                  <a:fillRect t="-10526" b="-28947"/>
                </a:stretch>
              </a:blipFill>
            </p:spPr>
            <p:txBody>
              <a:bodyPr/>
              <a:lstStyle/>
              <a:p>
                <a:r>
                  <a:rPr lang="cs-CZ">
                    <a:noFill/>
                  </a:rPr>
                  <a:t> </a:t>
                </a:r>
              </a:p>
            </p:txBody>
          </p:sp>
        </mc:Fallback>
      </mc:AlternateContent>
      <p:sp>
        <p:nvSpPr>
          <p:cNvPr id="46" name="Rectangle 18"/>
          <p:cNvSpPr>
            <a:spLocks noChangeArrowheads="1"/>
          </p:cNvSpPr>
          <p:nvPr/>
        </p:nvSpPr>
        <p:spPr bwMode="auto">
          <a:xfrm>
            <a:off x="3918253" y="6366087"/>
            <a:ext cx="5225747" cy="447289"/>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Brambory do 10 minut oškrábat stihnou.</a:t>
            </a:r>
          </a:p>
        </p:txBody>
      </p:sp>
      <mc:AlternateContent xmlns:mc="http://schemas.openxmlformats.org/markup-compatibility/2006" xmlns:a14="http://schemas.microsoft.com/office/drawing/2010/main">
        <mc:Choice Requires="a14">
          <p:sp>
            <p:nvSpPr>
              <p:cNvPr id="20" name="TextovéPole 19"/>
              <p:cNvSpPr txBox="1"/>
              <p:nvPr/>
            </p:nvSpPr>
            <p:spPr>
              <a:xfrm>
                <a:off x="3707903" y="5076607"/>
                <a:ext cx="5414811" cy="1016689"/>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i="1" smtClean="0">
                            <a:latin typeface="Cambria Math"/>
                          </a:rPr>
                          <m:t>7</m:t>
                        </m:r>
                      </m:num>
                      <m:den>
                        <m:r>
                          <a:rPr lang="cs-CZ" sz="2400" b="0" i="1" smtClean="0">
                            <a:latin typeface="Cambria Math"/>
                          </a:rPr>
                          <m:t>42</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7</m:t>
                        </m:r>
                      </m:num>
                      <m:den>
                        <m:r>
                          <a:rPr lang="cs-CZ" sz="2400" b="0" i="1" smtClean="0">
                            <a:latin typeface="Cambria Math"/>
                          </a:rPr>
                          <m:t>21</m:t>
                        </m:r>
                      </m:den>
                    </m:f>
                    <m:r>
                      <a:rPr lang="cs-CZ" sz="2400" b="0" i="1" smtClean="0">
                        <a:latin typeface="Cambria Math"/>
                      </a:rPr>
                      <m:t>+</m:t>
                    </m:r>
                    <m:f>
                      <m:fPr>
                        <m:ctrlPr>
                          <a:rPr lang="cs-CZ" sz="2400" i="1">
                            <a:latin typeface="Cambria Math" panose="02040503050406030204" pitchFamily="18" charset="0"/>
                          </a:rPr>
                        </m:ctrlPr>
                      </m:fPr>
                      <m:num>
                        <m:r>
                          <a:rPr lang="cs-CZ" sz="2400" i="1" smtClean="0">
                            <a:latin typeface="Cambria Math"/>
                          </a:rPr>
                          <m:t>7</m:t>
                        </m:r>
                      </m:num>
                      <m:den>
                        <m:r>
                          <a:rPr lang="cs-CZ" sz="2400" b="0" i="1" smtClean="0">
                            <a:latin typeface="Cambria Math"/>
                          </a:rPr>
                          <m:t>14</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7</m:t>
                        </m:r>
                      </m:num>
                      <m:den>
                        <m:r>
                          <a:rPr lang="cs-CZ" sz="2400" b="0" i="1" smtClean="0">
                            <a:latin typeface="Cambria Math"/>
                          </a:rPr>
                          <m:t>42</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14</m:t>
                        </m:r>
                      </m:num>
                      <m:den>
                        <m:r>
                          <a:rPr lang="cs-CZ" sz="2400" b="0" i="1" smtClean="0">
                            <a:latin typeface="Cambria Math"/>
                          </a:rPr>
                          <m:t>42</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21</m:t>
                        </m:r>
                      </m:num>
                      <m:den>
                        <m:r>
                          <a:rPr lang="cs-CZ" sz="2400" i="1" smtClean="0">
                            <a:latin typeface="Cambria Math"/>
                          </a:rPr>
                          <m:t>4</m:t>
                        </m:r>
                        <m:r>
                          <a:rPr lang="cs-CZ" sz="2400" b="0" i="1" smtClean="0">
                            <a:latin typeface="Cambria Math"/>
                          </a:rPr>
                          <m:t>2</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42</m:t>
                        </m:r>
                      </m:num>
                      <m:den>
                        <m:r>
                          <a:rPr lang="cs-CZ" sz="2400" i="1">
                            <a:latin typeface="Cambria Math"/>
                          </a:rPr>
                          <m:t>42</m:t>
                        </m:r>
                      </m:den>
                    </m:f>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3707903" y="5076607"/>
                <a:ext cx="5414811" cy="1016689"/>
              </a:xfrm>
              <a:prstGeom prst="rect">
                <a:avLst/>
              </a:prstGeom>
              <a:blipFill>
                <a:blip r:embed="rId10"/>
                <a:stretch>
                  <a:fillRect l="-1687" b="-8982"/>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3" name="TextovéPole 22"/>
              <p:cNvSpPr txBox="1"/>
              <p:nvPr/>
            </p:nvSpPr>
            <p:spPr>
              <a:xfrm>
                <a:off x="2011047" y="412658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14</m:t>
                          </m:r>
                        </m:den>
                      </m:f>
                    </m:oMath>
                  </m:oMathPara>
                </a14:m>
                <a:endParaRPr lang="cs-CZ" sz="2000" dirty="0"/>
              </a:p>
            </p:txBody>
          </p:sp>
        </mc:Choice>
        <mc:Fallback xmlns="">
          <p:sp>
            <p:nvSpPr>
              <p:cNvPr id="23" name="TextovéPole 22"/>
              <p:cNvSpPr txBox="1">
                <a:spLocks noRot="1" noChangeAspect="1" noMove="1" noResize="1" noEditPoints="1" noAdjustHandles="1" noChangeArrowheads="1" noChangeShapeType="1" noTextEdit="1"/>
              </p:cNvSpPr>
              <p:nvPr/>
            </p:nvSpPr>
            <p:spPr>
              <a:xfrm>
                <a:off x="2011047" y="4126584"/>
                <a:ext cx="972108" cy="670568"/>
              </a:xfrm>
              <a:prstGeom prst="rect">
                <a:avLst/>
              </a:prstGeom>
              <a:blipFill>
                <a:blip r:embed="rId11"/>
                <a:stretch>
                  <a:fillRect/>
                </a:stretch>
              </a:blipFill>
            </p:spPr>
            <p:txBody>
              <a:bodyPr/>
              <a:lstStyle/>
              <a:p>
                <a:r>
                  <a:rPr lang="cs-CZ">
                    <a:noFill/>
                  </a:rPr>
                  <a:t> </a:t>
                </a:r>
              </a:p>
            </p:txBody>
          </p:sp>
        </mc:Fallback>
      </mc:AlternateContent>
      <p:sp>
        <p:nvSpPr>
          <p:cNvPr id="25" name="TextovéPole 24"/>
          <p:cNvSpPr txBox="1"/>
          <p:nvPr/>
        </p:nvSpPr>
        <p:spPr>
          <a:xfrm>
            <a:off x="4716016" y="4228546"/>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26" name="TextovéPole 25"/>
              <p:cNvSpPr txBox="1"/>
              <p:nvPr/>
            </p:nvSpPr>
            <p:spPr>
              <a:xfrm>
                <a:off x="6943836" y="4146403"/>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14</m:t>
                          </m:r>
                        </m:den>
                      </m:f>
                    </m:oMath>
                  </m:oMathPara>
                </a14:m>
                <a:endParaRPr lang="cs-CZ" sz="2000" dirty="0"/>
              </a:p>
            </p:txBody>
          </p:sp>
        </mc:Choice>
        <mc:Fallback xmlns="">
          <p:sp>
            <p:nvSpPr>
              <p:cNvPr id="26" name="TextovéPole 25"/>
              <p:cNvSpPr txBox="1">
                <a:spLocks noRot="1" noChangeAspect="1" noMove="1" noResize="1" noEditPoints="1" noAdjustHandles="1" noChangeArrowheads="1" noChangeShapeType="1" noTextEdit="1"/>
              </p:cNvSpPr>
              <p:nvPr/>
            </p:nvSpPr>
            <p:spPr>
              <a:xfrm>
                <a:off x="6943836" y="4146403"/>
                <a:ext cx="972108" cy="619465"/>
              </a:xfrm>
              <a:prstGeom prst="rect">
                <a:avLst/>
              </a:prstGeom>
              <a:blipFill>
                <a:blip r:embed="rId12"/>
                <a:stretch>
                  <a:fillRect/>
                </a:stretch>
              </a:blipFill>
            </p:spPr>
            <p:txBody>
              <a:bodyPr/>
              <a:lstStyle/>
              <a:p>
                <a:r>
                  <a:rPr lang="cs-CZ">
                    <a:noFill/>
                  </a:rPr>
                  <a:t> </a:t>
                </a:r>
              </a:p>
            </p:txBody>
          </p:sp>
        </mc:Fallback>
      </mc:AlternateContent>
      <p:sp>
        <p:nvSpPr>
          <p:cNvPr id="29" name="Obdélník 28">
            <a:extLst>
              <a:ext uri="{FF2B5EF4-FFF2-40B4-BE49-F238E27FC236}">
                <a16:creationId xmlns:a16="http://schemas.microsoft.com/office/drawing/2014/main" id="{03253BE5-D0DA-4536-A08D-2EAAB6FE3101}"/>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Šipka doprava 21">
            <a:hlinkClick r:id="" action="ppaction://hlinkshowjump?jump=nextslide"/>
            <a:extLst>
              <a:ext uri="{FF2B5EF4-FFF2-40B4-BE49-F238E27FC236}">
                <a16:creationId xmlns:a16="http://schemas.microsoft.com/office/drawing/2014/main" id="{ADA283E6-64BA-41DB-89D7-39E3ECE92979}"/>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3" name="Šipka doprava 22">
            <a:hlinkClick r:id="" action="ppaction://hlinkshowjump?jump=previousslide"/>
            <a:extLst>
              <a:ext uri="{FF2B5EF4-FFF2-40B4-BE49-F238E27FC236}">
                <a16:creationId xmlns:a16="http://schemas.microsoft.com/office/drawing/2014/main" id="{D6F47248-D943-4C18-B61D-C81DF45E7386}"/>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Rectangle 10">
            <a:extLst>
              <a:ext uri="{FF2B5EF4-FFF2-40B4-BE49-F238E27FC236}">
                <a16:creationId xmlns:a16="http://schemas.microsoft.com/office/drawing/2014/main" id="{323E8783-2AFB-4629-8FAB-9378E3F4BFA2}"/>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5" name="Zaoblený obdélník 24">
            <a:hlinkClick r:id="" action="ppaction://hlinkshowjump?jump=firstslide"/>
            <a:extLst>
              <a:ext uri="{FF2B5EF4-FFF2-40B4-BE49-F238E27FC236}">
                <a16:creationId xmlns:a16="http://schemas.microsoft.com/office/drawing/2014/main" id="{DE6A1480-7984-43F5-9B0F-F18D88BF9BE9}"/>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6" name="TextovéPole 35">
            <a:extLst>
              <a:ext uri="{FF2B5EF4-FFF2-40B4-BE49-F238E27FC236}">
                <a16:creationId xmlns:a16="http://schemas.microsoft.com/office/drawing/2014/main" id="{B7604BA8-186B-4DF9-9D93-C46FCBF9B7B0}"/>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3)</a:t>
            </a:r>
          </a:p>
        </p:txBody>
      </p:sp>
    </p:spTree>
    <p:extLst>
      <p:ext uri="{BB962C8B-B14F-4D97-AF65-F5344CB8AC3E}">
        <p14:creationId xmlns:p14="http://schemas.microsoft.com/office/powerpoint/2010/main" val="2520379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3490400390"/>
              </p:ext>
            </p:extLst>
          </p:nvPr>
        </p:nvGraphicFramePr>
        <p:xfrm>
          <a:off x="212335" y="1700808"/>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dní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1.stroj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2.stroj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32638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20</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326384"/>
                <a:ext cx="972108" cy="67056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2974456"/>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10</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2974456"/>
                <a:ext cx="972108" cy="670568"/>
              </a:xfrm>
              <a:prstGeom prst="rect">
                <a:avLst/>
              </a:prstGeom>
              <a:blipFill>
                <a:blip r:embed="rId3"/>
                <a:stretch>
                  <a:fillRect/>
                </a:stretch>
              </a:blipFill>
            </p:spPr>
            <p:txBody>
              <a:bodyPr/>
              <a:lstStyle/>
              <a:p>
                <a:r>
                  <a:rPr lang="cs-CZ">
                    <a:noFill/>
                  </a:rPr>
                  <a:t> </a:t>
                </a:r>
              </a:p>
            </p:txBody>
          </p:sp>
        </mc:Fallback>
      </mc:AlternateContent>
      <p:sp>
        <p:nvSpPr>
          <p:cNvPr id="22" name="TextovéPole 21"/>
          <p:cNvSpPr txBox="1"/>
          <p:nvPr/>
        </p:nvSpPr>
        <p:spPr>
          <a:xfrm>
            <a:off x="4499992" y="2420888"/>
            <a:ext cx="936104" cy="461665"/>
          </a:xfrm>
          <a:prstGeom prst="rect">
            <a:avLst/>
          </a:prstGeom>
          <a:noFill/>
        </p:spPr>
        <p:txBody>
          <a:bodyPr wrap="square" rtlCol="0">
            <a:spAutoFit/>
          </a:bodyPr>
          <a:lstStyle/>
          <a:p>
            <a:r>
              <a:rPr lang="cs-CZ" sz="2400" dirty="0">
                <a:latin typeface="Cambria Math" pitchFamily="18" charset="0"/>
                <a:ea typeface="Cambria Math" pitchFamily="18" charset="0"/>
              </a:rPr>
              <a:t>x+2</a:t>
            </a:r>
          </a:p>
        </p:txBody>
      </p:sp>
      <p:sp>
        <p:nvSpPr>
          <p:cNvPr id="24" name="TextovéPole 23"/>
          <p:cNvSpPr txBox="1"/>
          <p:nvPr/>
        </p:nvSpPr>
        <p:spPr>
          <a:xfrm>
            <a:off x="4716016" y="3101403"/>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1" name="TextovéPole 30"/>
              <p:cNvSpPr txBox="1"/>
              <p:nvPr/>
            </p:nvSpPr>
            <p:spPr>
              <a:xfrm>
                <a:off x="6948264" y="2327538"/>
                <a:ext cx="972108" cy="6694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m:rPr>
                              <m:sty m:val="p"/>
                            </m:rPr>
                            <a:rPr lang="cs-CZ" sz="2000" b="0" i="0" smtClean="0">
                              <a:latin typeface="Cambria Math" pitchFamily="18" charset="0"/>
                              <a:ea typeface="Cambria Math" pitchFamily="18" charset="0"/>
                            </a:rPr>
                            <m:t>x</m:t>
                          </m:r>
                          <m:r>
                            <a:rPr lang="cs-CZ" sz="2000" b="0" i="0" smtClean="0">
                              <a:latin typeface="Cambria Math" pitchFamily="18" charset="0"/>
                              <a:ea typeface="Cambria Math" pitchFamily="18" charset="0"/>
                            </a:rPr>
                            <m:t>+2</m:t>
                          </m:r>
                        </m:num>
                        <m:den>
                          <m:r>
                            <a:rPr lang="cs-CZ" sz="2000" b="0" i="0" smtClean="0">
                              <a:latin typeface="Cambria Math" pitchFamily="18" charset="0"/>
                              <a:ea typeface="Cambria Math" pitchFamily="18" charset="0"/>
                            </a:rPr>
                            <m:t>20</m:t>
                          </m:r>
                        </m:den>
                      </m:f>
                    </m:oMath>
                  </m:oMathPara>
                </a14:m>
                <a:endParaRPr lang="cs-CZ" sz="2000" dirty="0">
                  <a:latin typeface="Cambria Math" pitchFamily="18" charset="0"/>
                  <a:ea typeface="Cambria Math" pitchFamily="18" charset="0"/>
                </a:endParaRPr>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327538"/>
                <a:ext cx="972108" cy="669414"/>
              </a:xfrm>
              <a:prstGeom prst="rect">
                <a:avLst/>
              </a:prstGeom>
              <a:blipFill>
                <a:blip r:embed="rId4"/>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2996952"/>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10</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2996952"/>
                <a:ext cx="972108" cy="619465"/>
              </a:xfrm>
              <a:prstGeom prst="rect">
                <a:avLst/>
              </a:prstGeom>
              <a:blipFill rotWithShape="1">
                <a:blip r:embed="rId5" cstate="print"/>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251520" y="620688"/>
            <a:ext cx="8712968" cy="1080120"/>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Stroj měl provést výkop za 20 pracovních dní. Aby byl výkop dokončený dříve, byl třetí den na práci přidán druhý, který by celý výkop zvládl za 10 pracovních dní. Za kolik dní po nasazení druhého stroje bude výkop hotový?  </a:t>
            </a:r>
          </a:p>
        </p:txBody>
      </p:sp>
      <mc:AlternateContent xmlns:mc="http://schemas.openxmlformats.org/markup-compatibility/2006" xmlns:a14="http://schemas.microsoft.com/office/drawing/2010/main">
        <mc:Choice Requires="a14">
          <p:sp>
            <p:nvSpPr>
              <p:cNvPr id="39" name="TextovéPole 38"/>
              <p:cNvSpPr txBox="1"/>
              <p:nvPr/>
            </p:nvSpPr>
            <p:spPr>
              <a:xfrm>
                <a:off x="-108520" y="3903439"/>
                <a:ext cx="2448272" cy="7861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m:rPr>
                              <m:sty m:val="p"/>
                            </m:rPr>
                            <a:rPr lang="cs-CZ" sz="2400" b="0" i="0" smtClean="0">
                              <a:latin typeface="Cambria Math"/>
                            </a:rPr>
                            <m:t>x</m:t>
                          </m:r>
                          <m:r>
                            <a:rPr lang="cs-CZ" sz="2400" b="0" i="0" smtClean="0">
                              <a:latin typeface="Cambria Math"/>
                            </a:rPr>
                            <m:t>+2</m:t>
                          </m:r>
                        </m:num>
                        <m:den>
                          <m:r>
                            <a:rPr lang="cs-CZ" sz="2400" b="0" i="0" smtClean="0">
                              <a:latin typeface="Cambria Math"/>
                            </a:rPr>
                            <m:t>20</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10</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108520" y="3903439"/>
                <a:ext cx="2448272" cy="786177"/>
              </a:xfrm>
              <a:prstGeom prst="rect">
                <a:avLst/>
              </a:prstGeom>
              <a:blipFill rotWithShape="1">
                <a:blip r:embed="rId6"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35496" y="4695527"/>
                <a:ext cx="2482552" cy="461665"/>
              </a:xfrm>
              <a:prstGeom prst="rect">
                <a:avLst/>
              </a:prstGeom>
              <a:noFill/>
            </p:spPr>
            <p:txBody>
              <a:bodyPr wrap="square" rtlCol="0">
                <a:spAutoFit/>
              </a:bodyPr>
              <a:lstStyle/>
              <a:p>
                <a14:m>
                  <m:oMath xmlns:m="http://schemas.openxmlformats.org/officeDocument/2006/math">
                    <m:r>
                      <m:rPr>
                        <m:sty m:val="p"/>
                      </m:rPr>
                      <a:rPr lang="cs-CZ" sz="2400" b="0" i="0" smtClean="0">
                        <a:latin typeface="Cambria Math" pitchFamily="18" charset="0"/>
                        <a:ea typeface="Cambria Math" pitchFamily="18" charset="0"/>
                      </a:rPr>
                      <m:t>x</m:t>
                    </m:r>
                    <m:r>
                      <a:rPr lang="cs-CZ" sz="2400" b="0" i="0" smtClean="0">
                        <a:latin typeface="Cambria Math"/>
                        <a:ea typeface="Cambria Math" pitchFamily="18" charset="0"/>
                      </a:rPr>
                      <m:t>+2</m:t>
                    </m:r>
                    <m:r>
                      <a:rPr lang="cs-CZ" sz="2400" b="0" i="0" smtClean="0">
                        <a:latin typeface="Cambria Math" pitchFamily="18" charset="0"/>
                        <a:ea typeface="Cambria Math" pitchFamily="18" charset="0"/>
                      </a:rPr>
                      <m:t>+</m:t>
                    </m:r>
                    <m:r>
                      <a:rPr lang="cs-CZ" sz="2400" b="0" i="0" smtClean="0">
                        <a:latin typeface="Cambria Math"/>
                        <a:ea typeface="Cambria Math" pitchFamily="18" charset="0"/>
                      </a:rPr>
                      <m:t>2</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20</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35496" y="4695527"/>
                <a:ext cx="2482552" cy="461665"/>
              </a:xfrm>
              <a:prstGeom prst="rect">
                <a:avLst/>
              </a:prstGeom>
              <a:blipFill rotWithShape="1">
                <a:blip r:embed="rId7" cstate="print"/>
                <a:stretch>
                  <a:fillRect t="-10526" b="-28947"/>
                </a:stretch>
              </a:blipFill>
            </p:spPr>
            <p:txBody>
              <a:bodyPr/>
              <a:lstStyle/>
              <a:p>
                <a:r>
                  <a:rPr lang="cs-CZ">
                    <a:noFill/>
                  </a:rPr>
                  <a:t> </a:t>
                </a:r>
              </a:p>
            </p:txBody>
          </p:sp>
        </mc:Fallback>
      </mc:AlternateContent>
      <p:sp>
        <p:nvSpPr>
          <p:cNvPr id="41" name="TextovéPole 40"/>
          <p:cNvSpPr txBox="1"/>
          <p:nvPr/>
        </p:nvSpPr>
        <p:spPr>
          <a:xfrm>
            <a:off x="2271192" y="4047455"/>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/.20</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1043608" y="5199583"/>
                <a:ext cx="13681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3</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18</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1043608" y="5199583"/>
                <a:ext cx="1368152" cy="461665"/>
              </a:xfrm>
              <a:prstGeom prst="rect">
                <a:avLst/>
              </a:prstGeom>
              <a:blipFill rotWithShape="1">
                <a:blip r:embed="rId8" cstate="print"/>
                <a:stretch>
                  <a:fillRect l="-889" t="-10526" b="-28947"/>
                </a:stretch>
              </a:blipFill>
            </p:spPr>
            <p:txBody>
              <a:bodyPr/>
              <a:lstStyle/>
              <a:p>
                <a:r>
                  <a:rPr lang="cs-CZ">
                    <a:noFill/>
                  </a:rPr>
                  <a:t> </a:t>
                </a:r>
              </a:p>
            </p:txBody>
          </p:sp>
        </mc:Fallback>
      </mc:AlternateContent>
      <p:sp>
        <p:nvSpPr>
          <p:cNvPr id="43" name="TextovéPole 42"/>
          <p:cNvSpPr txBox="1"/>
          <p:nvPr/>
        </p:nvSpPr>
        <p:spPr>
          <a:xfrm>
            <a:off x="2199184" y="5199583"/>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/:3</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550493" y="5740705"/>
                <a:ext cx="2149299"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r>
                        <a:rPr lang="cs-CZ" sz="2800" b="1" i="0" smtClean="0">
                          <a:latin typeface="Cambria Math"/>
                          <a:ea typeface="Cambria Math" pitchFamily="18" charset="0"/>
                        </a:rPr>
                        <m:t>𝟔</m:t>
                      </m:r>
                    </m:oMath>
                  </m:oMathPara>
                </a14:m>
                <a:endParaRPr lang="cs-CZ" sz="2800" b="1" dirty="0">
                  <a:latin typeface="Cambria Math" pitchFamily="18" charset="0"/>
                  <a:ea typeface="Cambria Math" pitchFamily="18" charset="0"/>
                </a:endParaRPr>
              </a:p>
            </p:txBody>
          </p:sp>
        </mc:Choice>
        <mc:Fallback xmlns="">
          <p:sp>
            <p:nvSpPr>
              <p:cNvPr id="44" name="TextovéPole 43"/>
              <p:cNvSpPr txBox="1">
                <a:spLocks noRot="1" noChangeAspect="1" noMove="1" noResize="1" noEditPoints="1" noAdjustHandles="1" noChangeArrowheads="1" noChangeShapeType="1" noTextEdit="1"/>
              </p:cNvSpPr>
              <p:nvPr/>
            </p:nvSpPr>
            <p:spPr>
              <a:xfrm>
                <a:off x="550493" y="5740705"/>
                <a:ext cx="2149299" cy="523220"/>
              </a:xfrm>
              <a:prstGeom prst="rect">
                <a:avLst/>
              </a:prstGeom>
              <a:blipFill rotWithShape="1">
                <a:blip r:embed="rId9" cstate="print"/>
                <a:stretch>
                  <a:fillRect/>
                </a:stretch>
              </a:blipFill>
            </p:spPr>
            <p:txBody>
              <a:bodyPr/>
              <a:lstStyle/>
              <a:p>
                <a:r>
                  <a:rPr lang="cs-CZ">
                    <a:noFill/>
                  </a:rPr>
                  <a:t> </a:t>
                </a:r>
              </a:p>
            </p:txBody>
          </p:sp>
        </mc:Fallback>
      </mc:AlternateContent>
      <p:sp>
        <p:nvSpPr>
          <p:cNvPr id="46" name="Rectangle 18"/>
          <p:cNvSpPr>
            <a:spLocks noChangeArrowheads="1"/>
          </p:cNvSpPr>
          <p:nvPr/>
        </p:nvSpPr>
        <p:spPr bwMode="auto">
          <a:xfrm>
            <a:off x="3378701" y="5760000"/>
            <a:ext cx="5225747" cy="856647"/>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Po nasazení druhého stroje bude výkop hotový za 6 dní.</a:t>
            </a:r>
          </a:p>
        </p:txBody>
      </p:sp>
      <mc:AlternateContent xmlns:mc="http://schemas.openxmlformats.org/markup-compatibility/2006" xmlns:a14="http://schemas.microsoft.com/office/drawing/2010/main">
        <mc:Choice Requires="a14">
          <p:sp>
            <p:nvSpPr>
              <p:cNvPr id="20" name="TextovéPole 19"/>
              <p:cNvSpPr txBox="1"/>
              <p:nvPr/>
            </p:nvSpPr>
            <p:spPr>
              <a:xfrm>
                <a:off x="3872505" y="4206154"/>
                <a:ext cx="4608512" cy="1355628"/>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6+2</m:t>
                        </m:r>
                      </m:num>
                      <m:den>
                        <m:r>
                          <a:rPr lang="cs-CZ" sz="2400" b="0" i="1" smtClean="0">
                            <a:latin typeface="Cambria Math"/>
                          </a:rPr>
                          <m:t>20</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6</m:t>
                        </m:r>
                      </m:num>
                      <m:den>
                        <m:r>
                          <a:rPr lang="cs-CZ" sz="2400" b="0" i="1" smtClean="0">
                            <a:latin typeface="Cambria Math"/>
                          </a:rPr>
                          <m:t>10</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8</m:t>
                        </m:r>
                      </m:num>
                      <m:den>
                        <m:r>
                          <a:rPr lang="cs-CZ" sz="2400" b="0" i="1" smtClean="0">
                            <a:latin typeface="Cambria Math"/>
                          </a:rPr>
                          <m:t>20</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12</m:t>
                        </m:r>
                      </m:num>
                      <m:den>
                        <m:r>
                          <a:rPr lang="cs-CZ" sz="2400" b="0" i="1" smtClean="0">
                            <a:latin typeface="Cambria Math"/>
                          </a:rPr>
                          <m:t>20</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20</m:t>
                        </m:r>
                      </m:num>
                      <m:den>
                        <m:r>
                          <a:rPr lang="cs-CZ" sz="2400" b="0" i="1" smtClean="0">
                            <a:latin typeface="Cambria Math"/>
                          </a:rPr>
                          <m:t>20</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3872505" y="4206154"/>
                <a:ext cx="4608512" cy="1355628"/>
              </a:xfrm>
              <a:prstGeom prst="rect">
                <a:avLst/>
              </a:prstGeom>
              <a:blipFill rotWithShape="1">
                <a:blip r:embed="rId10" cstate="print"/>
                <a:stretch>
                  <a:fillRect l="-1984" b="-9459"/>
                </a:stretch>
              </a:blipFill>
            </p:spPr>
            <p:txBody>
              <a:bodyPr/>
              <a:lstStyle/>
              <a:p>
                <a:r>
                  <a:rPr lang="cs-CZ">
                    <a:noFill/>
                  </a:rPr>
                  <a:t> </a:t>
                </a:r>
              </a:p>
            </p:txBody>
          </p:sp>
        </mc:Fallback>
      </mc:AlternateContent>
      <p:sp>
        <p:nvSpPr>
          <p:cNvPr id="23" name="TextovéPole 22"/>
          <p:cNvSpPr txBox="1"/>
          <p:nvPr/>
        </p:nvSpPr>
        <p:spPr>
          <a:xfrm>
            <a:off x="2271192" y="4653136"/>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/-2</a:t>
            </a:r>
            <a:endParaRPr lang="cs-CZ" sz="2400" dirty="0">
              <a:latin typeface="Cambria Math" pitchFamily="18" charset="0"/>
              <a:ea typeface="Cambria Math" pitchFamily="18" charset="0"/>
            </a:endParaRPr>
          </a:p>
        </p:txBody>
      </p:sp>
      <p:sp>
        <p:nvSpPr>
          <p:cNvPr id="27" name="Obdélník 26">
            <a:extLst>
              <a:ext uri="{FF2B5EF4-FFF2-40B4-BE49-F238E27FC236}">
                <a16:creationId xmlns:a16="http://schemas.microsoft.com/office/drawing/2014/main" id="{2A1351BD-A01F-42A0-AC9C-F2453AEA3A45}"/>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1">
            <a:hlinkClick r:id="" action="ppaction://hlinkshowjump?jump=nextslide"/>
            <a:extLst>
              <a:ext uri="{FF2B5EF4-FFF2-40B4-BE49-F238E27FC236}">
                <a16:creationId xmlns:a16="http://schemas.microsoft.com/office/drawing/2014/main" id="{15705AB7-B9D7-4631-AB13-03CD84E6C080}"/>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Šipka doprava 22">
            <a:hlinkClick r:id="" action="ppaction://hlinkshowjump?jump=previousslide"/>
            <a:extLst>
              <a:ext uri="{FF2B5EF4-FFF2-40B4-BE49-F238E27FC236}">
                <a16:creationId xmlns:a16="http://schemas.microsoft.com/office/drawing/2014/main" id="{9C87B805-271D-4D69-AD39-CC67B47BB8BD}"/>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Rectangle 10">
            <a:extLst>
              <a:ext uri="{FF2B5EF4-FFF2-40B4-BE49-F238E27FC236}">
                <a16:creationId xmlns:a16="http://schemas.microsoft.com/office/drawing/2014/main" id="{48D992A7-4DB1-43BB-9A17-6AC35C1383D0}"/>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3" name="Zaoblený obdélník 24">
            <a:hlinkClick r:id="" action="ppaction://hlinkshowjump?jump=firstslide"/>
            <a:extLst>
              <a:ext uri="{FF2B5EF4-FFF2-40B4-BE49-F238E27FC236}">
                <a16:creationId xmlns:a16="http://schemas.microsoft.com/office/drawing/2014/main" id="{3AF84F35-2AD3-45C7-B026-030537CD2F73}"/>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4" name="TextovéPole 33">
            <a:extLst>
              <a:ext uri="{FF2B5EF4-FFF2-40B4-BE49-F238E27FC236}">
                <a16:creationId xmlns:a16="http://schemas.microsoft.com/office/drawing/2014/main" id="{A50D0D02-0631-4F10-90A8-F739E6AA3976}"/>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4)</a:t>
            </a:r>
          </a:p>
        </p:txBody>
      </p:sp>
    </p:spTree>
    <p:extLst>
      <p:ext uri="{BB962C8B-B14F-4D97-AF65-F5344CB8AC3E}">
        <p14:creationId xmlns:p14="http://schemas.microsoft.com/office/powerpoint/2010/main" val="38844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1440641324"/>
              </p:ext>
            </p:extLst>
          </p:nvPr>
        </p:nvGraphicFramePr>
        <p:xfrm>
          <a:off x="212335" y="1996832"/>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dní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starší obkladač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mladší obkladač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614416"/>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8</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614416"/>
                <a:ext cx="972108" cy="670568"/>
              </a:xfrm>
              <a:prstGeom prst="rect">
                <a:avLst/>
              </a:prstGeom>
              <a:blipFill rotWithShape="1">
                <a:blip r:embed="rId2"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3262488"/>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12</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3262488"/>
                <a:ext cx="972108" cy="670568"/>
              </a:xfrm>
              <a:prstGeom prst="rect">
                <a:avLst/>
              </a:prstGeom>
              <a:blipFill rotWithShape="1">
                <a:blip r:embed="rId3" cstate="print"/>
                <a:stretch>
                  <a:fillRect/>
                </a:stretch>
              </a:blipFill>
            </p:spPr>
            <p:txBody>
              <a:bodyPr/>
              <a:lstStyle/>
              <a:p>
                <a:r>
                  <a:rPr lang="cs-CZ">
                    <a:noFill/>
                  </a:rPr>
                  <a:t> </a:t>
                </a:r>
              </a:p>
            </p:txBody>
          </p:sp>
        </mc:Fallback>
      </mc:AlternateContent>
      <p:sp>
        <p:nvSpPr>
          <p:cNvPr id="22" name="TextovéPole 21"/>
          <p:cNvSpPr txBox="1"/>
          <p:nvPr/>
        </p:nvSpPr>
        <p:spPr>
          <a:xfrm>
            <a:off x="4716016" y="2751311"/>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4</a:t>
            </a:r>
          </a:p>
        </p:txBody>
      </p:sp>
      <p:sp>
        <p:nvSpPr>
          <p:cNvPr id="24" name="TextovéPole 23"/>
          <p:cNvSpPr txBox="1"/>
          <p:nvPr/>
        </p:nvSpPr>
        <p:spPr>
          <a:xfrm>
            <a:off x="4716016" y="3399383"/>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31" name="TextovéPole 30"/>
              <p:cNvSpPr txBox="1"/>
              <p:nvPr/>
            </p:nvSpPr>
            <p:spPr>
              <a:xfrm>
                <a:off x="6948264" y="2615570"/>
                <a:ext cx="972108" cy="6694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a:rPr lang="cs-CZ" sz="2000" b="0" i="0" smtClean="0">
                              <a:latin typeface="Cambria Math"/>
                              <a:ea typeface="Cambria Math" pitchFamily="18" charset="0"/>
                            </a:rPr>
                            <m:t>4</m:t>
                          </m:r>
                        </m:num>
                        <m:den>
                          <m:r>
                            <a:rPr lang="cs-CZ" sz="2000" b="0" i="0" smtClean="0">
                              <a:latin typeface="Cambria Math"/>
                              <a:ea typeface="Cambria Math" pitchFamily="18" charset="0"/>
                            </a:rPr>
                            <m:t>8</m:t>
                          </m:r>
                        </m:den>
                      </m:f>
                    </m:oMath>
                  </m:oMathPara>
                </a14:m>
                <a:endParaRPr lang="cs-CZ" sz="2000" dirty="0">
                  <a:latin typeface="Cambria Math" pitchFamily="18" charset="0"/>
                  <a:ea typeface="Cambria Math" pitchFamily="18" charset="0"/>
                </a:endParaRPr>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615570"/>
                <a:ext cx="972108" cy="669479"/>
              </a:xfrm>
              <a:prstGeom prst="rect">
                <a:avLst/>
              </a:prstGeom>
              <a:blipFill rotWithShape="1">
                <a:blip r:embed="rId4"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3313591"/>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12</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3313591"/>
                <a:ext cx="972108" cy="619465"/>
              </a:xfrm>
              <a:prstGeom prst="rect">
                <a:avLst/>
              </a:prstGeom>
              <a:blipFill rotWithShape="1">
                <a:blip r:embed="rId5" cstate="print"/>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251520" y="620688"/>
            <a:ext cx="8712968" cy="1368152"/>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Dva obkladači obkládali dlažbou venkovní bazén. Starší šikovnější obkladač by sám bazén obložil za 8 pracovních dní, mladší méně šikovný za 12 dní. Jak dlouho bude obkládání bazénu trvat, jestliže začali pracovat společně, ale starší obkladač po 4 dnech společné práce onemocněl? </a:t>
            </a:r>
          </a:p>
        </p:txBody>
      </p:sp>
      <mc:AlternateContent xmlns:mc="http://schemas.openxmlformats.org/markup-compatibility/2006" xmlns:a14="http://schemas.microsoft.com/office/drawing/2010/main">
        <mc:Choice Requires="a14">
          <p:sp>
            <p:nvSpPr>
              <p:cNvPr id="39" name="TextovéPole 38"/>
              <p:cNvSpPr txBox="1"/>
              <p:nvPr/>
            </p:nvSpPr>
            <p:spPr>
              <a:xfrm>
                <a:off x="-108520" y="4047455"/>
                <a:ext cx="2448272" cy="78483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a:rPr lang="cs-CZ" sz="2400" b="0" i="0" smtClean="0">
                              <a:latin typeface="Cambria Math"/>
                            </a:rPr>
                            <m:t>4</m:t>
                          </m:r>
                        </m:num>
                        <m:den>
                          <m:r>
                            <a:rPr lang="cs-CZ" sz="2400" b="0" i="0" smtClean="0">
                              <a:latin typeface="Cambria Math"/>
                            </a:rPr>
                            <m:t>8</m:t>
                          </m:r>
                        </m:den>
                      </m:f>
                      <m:r>
                        <a:rPr lang="cs-CZ" sz="2400" b="0" i="0" smtClean="0">
                          <a:latin typeface="Cambria Math"/>
                        </a:rPr>
                        <m:t>+</m:t>
                      </m:r>
                      <m:f>
                        <m:fPr>
                          <m:ctrlPr>
                            <a:rPr lang="cs-CZ" sz="2400" b="0" i="1" smtClean="0">
                              <a:latin typeface="Cambria Math" panose="02040503050406030204" pitchFamily="18" charset="0"/>
                            </a:rPr>
                          </m:ctrlPr>
                        </m:fPr>
                        <m:num>
                          <m:r>
                            <m:rPr>
                              <m:sty m:val="p"/>
                            </m:rPr>
                            <a:rPr lang="cs-CZ" sz="2400" b="0" i="0" smtClean="0">
                              <a:latin typeface="Cambria Math"/>
                            </a:rPr>
                            <m:t>x</m:t>
                          </m:r>
                        </m:num>
                        <m:den>
                          <m:r>
                            <a:rPr lang="cs-CZ" sz="2400" b="0" i="0" smtClean="0">
                              <a:latin typeface="Cambria Math"/>
                            </a:rPr>
                            <m:t>12</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108520" y="4047455"/>
                <a:ext cx="2448272" cy="784830"/>
              </a:xfrm>
              <a:prstGeom prst="rect">
                <a:avLst/>
              </a:prstGeom>
              <a:blipFill rotWithShape="1">
                <a:blip r:embed="rId6"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35496" y="4839543"/>
                <a:ext cx="24825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12+2</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24</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35496" y="4839543"/>
                <a:ext cx="2482552" cy="461665"/>
              </a:xfrm>
              <a:prstGeom prst="rect">
                <a:avLst/>
              </a:prstGeom>
              <a:blipFill rotWithShape="1">
                <a:blip r:embed="rId7" cstate="print"/>
                <a:stretch>
                  <a:fillRect l="-737" t="-10526" b="-28947"/>
                </a:stretch>
              </a:blipFill>
            </p:spPr>
            <p:txBody>
              <a:bodyPr/>
              <a:lstStyle/>
              <a:p>
                <a:r>
                  <a:rPr lang="cs-CZ">
                    <a:noFill/>
                  </a:rPr>
                  <a:t> </a:t>
                </a:r>
              </a:p>
            </p:txBody>
          </p:sp>
        </mc:Fallback>
      </mc:AlternateContent>
      <p:sp>
        <p:nvSpPr>
          <p:cNvPr id="41" name="TextovéPole 40"/>
          <p:cNvSpPr txBox="1"/>
          <p:nvPr/>
        </p:nvSpPr>
        <p:spPr>
          <a:xfrm>
            <a:off x="2271192" y="4191471"/>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/.24</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683568" y="5343599"/>
                <a:ext cx="13681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2</m:t>
                    </m:r>
                    <m:r>
                      <m:rPr>
                        <m:sty m:val="p"/>
                      </m:rPr>
                      <a:rPr lang="cs-CZ" sz="2400" b="0" i="0" smtClean="0">
                        <a:latin typeface="Cambria Math"/>
                        <a:ea typeface="Cambria Math" pitchFamily="18" charset="0"/>
                      </a:rPr>
                      <m:t>x</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12</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683568" y="5343599"/>
                <a:ext cx="1368152" cy="461665"/>
              </a:xfrm>
              <a:prstGeom prst="rect">
                <a:avLst/>
              </a:prstGeom>
              <a:blipFill rotWithShape="1">
                <a:blip r:embed="rId8" cstate="print"/>
                <a:stretch>
                  <a:fillRect l="-889" t="-10667" b="-30667"/>
                </a:stretch>
              </a:blipFill>
            </p:spPr>
            <p:txBody>
              <a:bodyPr/>
              <a:lstStyle/>
              <a:p>
                <a:r>
                  <a:rPr lang="cs-CZ">
                    <a:noFill/>
                  </a:rPr>
                  <a:t> </a:t>
                </a:r>
              </a:p>
            </p:txBody>
          </p:sp>
        </mc:Fallback>
      </mc:AlternateContent>
      <p:sp>
        <p:nvSpPr>
          <p:cNvPr id="43" name="TextovéPole 42"/>
          <p:cNvSpPr txBox="1"/>
          <p:nvPr/>
        </p:nvSpPr>
        <p:spPr>
          <a:xfrm>
            <a:off x="2123728" y="5343599"/>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/:2</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190453" y="5805264"/>
                <a:ext cx="2149299"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r>
                        <a:rPr lang="cs-CZ" sz="2800" b="1" i="0" smtClean="0">
                          <a:latin typeface="Cambria Math"/>
                          <a:ea typeface="Cambria Math" pitchFamily="18" charset="0"/>
                        </a:rPr>
                        <m:t>𝟔</m:t>
                      </m:r>
                    </m:oMath>
                  </m:oMathPara>
                </a14:m>
                <a:endParaRPr lang="cs-CZ" sz="2800" b="1" dirty="0">
                  <a:latin typeface="Cambria Math" pitchFamily="18" charset="0"/>
                  <a:ea typeface="Cambria Math" pitchFamily="18" charset="0"/>
                </a:endParaRPr>
              </a:p>
            </p:txBody>
          </p:sp>
        </mc:Choice>
        <mc:Fallback xmlns="">
          <p:sp>
            <p:nvSpPr>
              <p:cNvPr id="44" name="TextovéPole 43"/>
              <p:cNvSpPr txBox="1">
                <a:spLocks noRot="1" noChangeAspect="1" noMove="1" noResize="1" noEditPoints="1" noAdjustHandles="1" noChangeArrowheads="1" noChangeShapeType="1" noTextEdit="1"/>
              </p:cNvSpPr>
              <p:nvPr/>
            </p:nvSpPr>
            <p:spPr>
              <a:xfrm>
                <a:off x="190453" y="5805264"/>
                <a:ext cx="2149299" cy="523220"/>
              </a:xfrm>
              <a:prstGeom prst="rect">
                <a:avLst/>
              </a:prstGeom>
              <a:blipFill rotWithShape="1">
                <a:blip r:embed="rId9" cstate="print"/>
                <a:stretch>
                  <a:fillRect/>
                </a:stretch>
              </a:blipFill>
            </p:spPr>
            <p:txBody>
              <a:bodyPr/>
              <a:lstStyle/>
              <a:p>
                <a:r>
                  <a:rPr lang="cs-CZ">
                    <a:noFill/>
                  </a:rPr>
                  <a:t> </a:t>
                </a:r>
              </a:p>
            </p:txBody>
          </p:sp>
        </mc:Fallback>
      </mc:AlternateContent>
      <p:sp>
        <p:nvSpPr>
          <p:cNvPr id="46" name="Rectangle 18"/>
          <p:cNvSpPr>
            <a:spLocks noChangeArrowheads="1"/>
          </p:cNvSpPr>
          <p:nvPr/>
        </p:nvSpPr>
        <p:spPr bwMode="auto">
          <a:xfrm>
            <a:off x="3255270" y="5884721"/>
            <a:ext cx="5225747" cy="856647"/>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Bazén bude obložený za 6 dní.</a:t>
            </a:r>
          </a:p>
        </p:txBody>
      </p:sp>
      <mc:AlternateContent xmlns:mc="http://schemas.openxmlformats.org/markup-compatibility/2006" xmlns:a14="http://schemas.microsoft.com/office/drawing/2010/main">
        <mc:Choice Requires="a14">
          <p:sp>
            <p:nvSpPr>
              <p:cNvPr id="20" name="TextovéPole 19"/>
              <p:cNvSpPr txBox="1"/>
              <p:nvPr/>
            </p:nvSpPr>
            <p:spPr>
              <a:xfrm>
                <a:off x="3872505" y="4350170"/>
                <a:ext cx="4608512" cy="1388522"/>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4</m:t>
                        </m:r>
                      </m:num>
                      <m:den>
                        <m:r>
                          <a:rPr lang="cs-CZ" sz="2400" b="0" i="1" smtClean="0">
                            <a:latin typeface="Cambria Math"/>
                          </a:rPr>
                          <m:t>8</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6</m:t>
                        </m:r>
                      </m:num>
                      <m:den>
                        <m:r>
                          <a:rPr lang="cs-CZ" sz="2400" b="0" i="1" smtClean="0">
                            <a:latin typeface="Cambria Math"/>
                          </a:rPr>
                          <m:t>12</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12</m:t>
                        </m:r>
                      </m:num>
                      <m:den>
                        <m:r>
                          <a:rPr lang="cs-CZ" sz="2400" b="0" i="1" smtClean="0">
                            <a:latin typeface="Cambria Math"/>
                          </a:rPr>
                          <m:t>24</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12</m:t>
                        </m:r>
                      </m:num>
                      <m:den>
                        <m:r>
                          <a:rPr lang="cs-CZ" sz="2400" b="0" i="1" smtClean="0">
                            <a:latin typeface="Cambria Math"/>
                          </a:rPr>
                          <m:t>24</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12</m:t>
                        </m:r>
                      </m:num>
                      <m:den>
                        <m:r>
                          <a:rPr lang="cs-CZ" sz="2400" b="0" i="1" smtClean="0">
                            <a:latin typeface="Cambria Math"/>
                          </a:rPr>
                          <m:t>12</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3872505" y="4350170"/>
                <a:ext cx="4608512" cy="1388522"/>
              </a:xfrm>
              <a:prstGeom prst="rect">
                <a:avLst/>
              </a:prstGeom>
              <a:blipFill rotWithShape="1">
                <a:blip r:embed="rId10" cstate="print"/>
                <a:stretch>
                  <a:fillRect l="-1984" b="-7048"/>
                </a:stretch>
              </a:blipFill>
            </p:spPr>
            <p:txBody>
              <a:bodyPr/>
              <a:lstStyle/>
              <a:p>
                <a:r>
                  <a:rPr lang="cs-CZ">
                    <a:noFill/>
                  </a:rPr>
                  <a:t> </a:t>
                </a:r>
              </a:p>
            </p:txBody>
          </p:sp>
        </mc:Fallback>
      </mc:AlternateContent>
      <p:sp>
        <p:nvSpPr>
          <p:cNvPr id="23" name="TextovéPole 22"/>
          <p:cNvSpPr txBox="1"/>
          <p:nvPr/>
        </p:nvSpPr>
        <p:spPr>
          <a:xfrm>
            <a:off x="2271192" y="4797152"/>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/-12</a:t>
            </a:r>
            <a:endParaRPr lang="cs-CZ" sz="2400" dirty="0">
              <a:latin typeface="Cambria Math" pitchFamily="18" charset="0"/>
              <a:ea typeface="Cambria Math" pitchFamily="18" charset="0"/>
            </a:endParaRPr>
          </a:p>
        </p:txBody>
      </p:sp>
      <p:sp>
        <p:nvSpPr>
          <p:cNvPr id="27" name="Obdélník 26">
            <a:extLst>
              <a:ext uri="{FF2B5EF4-FFF2-40B4-BE49-F238E27FC236}">
                <a16:creationId xmlns:a16="http://schemas.microsoft.com/office/drawing/2014/main" id="{CE2F9304-4AF6-414D-9CC7-0D80821F5750}"/>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1">
            <a:hlinkClick r:id="" action="ppaction://hlinkshowjump?jump=nextslide"/>
            <a:extLst>
              <a:ext uri="{FF2B5EF4-FFF2-40B4-BE49-F238E27FC236}">
                <a16:creationId xmlns:a16="http://schemas.microsoft.com/office/drawing/2014/main" id="{0B4B7D24-31D6-4673-989F-E9294ECDCC75}"/>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Šipka doprava 22">
            <a:hlinkClick r:id="" action="ppaction://hlinkshowjump?jump=previousslide"/>
            <a:extLst>
              <a:ext uri="{FF2B5EF4-FFF2-40B4-BE49-F238E27FC236}">
                <a16:creationId xmlns:a16="http://schemas.microsoft.com/office/drawing/2014/main" id="{51EBA26A-1147-4E5A-810C-6E93CC2114DD}"/>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Rectangle 10">
            <a:extLst>
              <a:ext uri="{FF2B5EF4-FFF2-40B4-BE49-F238E27FC236}">
                <a16:creationId xmlns:a16="http://schemas.microsoft.com/office/drawing/2014/main" id="{F6697D5F-48BC-412B-BEA6-96433885181B}"/>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3" name="Zaoblený obdélník 24">
            <a:hlinkClick r:id="" action="ppaction://hlinkshowjump?jump=firstslide"/>
            <a:extLst>
              <a:ext uri="{FF2B5EF4-FFF2-40B4-BE49-F238E27FC236}">
                <a16:creationId xmlns:a16="http://schemas.microsoft.com/office/drawing/2014/main" id="{31807B43-F603-4B22-A0A8-9B8BE2ED6719}"/>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4" name="TextovéPole 33">
            <a:extLst>
              <a:ext uri="{FF2B5EF4-FFF2-40B4-BE49-F238E27FC236}">
                <a16:creationId xmlns:a16="http://schemas.microsoft.com/office/drawing/2014/main" id="{F22BEDCA-9FDD-4511-9496-7A8DAB768A37}"/>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5)</a:t>
            </a:r>
          </a:p>
        </p:txBody>
      </p:sp>
    </p:spTree>
    <p:extLst>
      <p:ext uri="{BB962C8B-B14F-4D97-AF65-F5344CB8AC3E}">
        <p14:creationId xmlns:p14="http://schemas.microsoft.com/office/powerpoint/2010/main" val="35720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5"/>
          <p:cNvSpPr>
            <a:spLocks noChangeArrowheads="1"/>
          </p:cNvSpPr>
          <p:nvPr/>
        </p:nvSpPr>
        <p:spPr bwMode="auto">
          <a:xfrm>
            <a:off x="251520" y="620688"/>
            <a:ext cx="8712968" cy="1656184"/>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Tři kamarádky jako brigádu přepisují na počítači texty. Na dnešek dostaly zakázku, kterou by Hanka udělala za 6 hodin, Petra za 8 hodin a Radka za 12 hodin. Domluvili se, že začnou s prací v 15 hodin, aby byli s prací hotovy do 18 hodin. Hanka s Radkou začaly pracovat včas, ale Petra začala pracovat až o hodinu později. Stihnou i přesto přepsat texty do 18 hodin?</a:t>
            </a:r>
          </a:p>
        </p:txBody>
      </p:sp>
      <p:graphicFrame>
        <p:nvGraphicFramePr>
          <p:cNvPr id="25" name="Tabulka 24"/>
          <p:cNvGraphicFramePr>
            <a:graphicFrameLocks noGrp="1"/>
          </p:cNvGraphicFramePr>
          <p:nvPr>
            <p:extLst>
              <p:ext uri="{D42A27DB-BD31-4B8C-83A1-F6EECF244321}">
                <p14:modId xmlns:p14="http://schemas.microsoft.com/office/powerpoint/2010/main" val="1295360726"/>
              </p:ext>
            </p:extLst>
          </p:nvPr>
        </p:nvGraphicFramePr>
        <p:xfrm>
          <a:off x="212335" y="2348880"/>
          <a:ext cx="8424937" cy="2584296"/>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hod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dní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Hanka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algn="ctr"/>
                      <a:r>
                        <a:rPr lang="cs-CZ" b="1" dirty="0"/>
                        <a:t>Petra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48072">
                <a:tc>
                  <a:txBody>
                    <a:bodyPr/>
                    <a:lstStyle/>
                    <a:p>
                      <a:pPr algn="ctr"/>
                      <a:r>
                        <a:rPr lang="cs-CZ" b="1" dirty="0"/>
                        <a:t>Radka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mc:AlternateContent xmlns:mc="http://schemas.openxmlformats.org/markup-compatibility/2006" xmlns:a14="http://schemas.microsoft.com/office/drawing/2010/main">
        <mc:Choice Requires="a14">
          <p:sp>
            <p:nvSpPr>
              <p:cNvPr id="26" name="TextovéPole 25"/>
              <p:cNvSpPr txBox="1"/>
              <p:nvPr/>
            </p:nvSpPr>
            <p:spPr>
              <a:xfrm>
                <a:off x="1979712" y="299695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6</m:t>
                          </m:r>
                        </m:den>
                      </m:f>
                    </m:oMath>
                  </m:oMathPara>
                </a14:m>
                <a:endParaRPr lang="cs-CZ" sz="2000" dirty="0"/>
              </a:p>
            </p:txBody>
          </p:sp>
        </mc:Choice>
        <mc:Fallback xmlns="">
          <p:sp>
            <p:nvSpPr>
              <p:cNvPr id="26" name="TextovéPole 25"/>
              <p:cNvSpPr txBox="1">
                <a:spLocks noRot="1" noChangeAspect="1" noMove="1" noResize="1" noEditPoints="1" noAdjustHandles="1" noChangeArrowheads="1" noChangeShapeType="1" noTextEdit="1"/>
              </p:cNvSpPr>
              <p:nvPr/>
            </p:nvSpPr>
            <p:spPr>
              <a:xfrm>
                <a:off x="1979712" y="2996952"/>
                <a:ext cx="972108" cy="67056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7" name="TextovéPole 26"/>
              <p:cNvSpPr txBox="1"/>
              <p:nvPr/>
            </p:nvSpPr>
            <p:spPr>
              <a:xfrm>
                <a:off x="1979712" y="364502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8</m:t>
                          </m:r>
                        </m:den>
                      </m:f>
                    </m:oMath>
                  </m:oMathPara>
                </a14:m>
                <a:endParaRPr lang="cs-CZ" sz="2000" dirty="0"/>
              </a:p>
            </p:txBody>
          </p:sp>
        </mc:Choice>
        <mc:Fallback xmlns="">
          <p:sp>
            <p:nvSpPr>
              <p:cNvPr id="27" name="TextovéPole 26"/>
              <p:cNvSpPr txBox="1">
                <a:spLocks noRot="1" noChangeAspect="1" noMove="1" noResize="1" noEditPoints="1" noAdjustHandles="1" noChangeArrowheads="1" noChangeShapeType="1" noTextEdit="1"/>
              </p:cNvSpPr>
              <p:nvPr/>
            </p:nvSpPr>
            <p:spPr>
              <a:xfrm>
                <a:off x="1979712" y="3645024"/>
                <a:ext cx="972108" cy="670568"/>
              </a:xfrm>
              <a:prstGeom prst="rect">
                <a:avLst/>
              </a:prstGeom>
              <a:blipFill>
                <a:blip r:embed="rId3"/>
                <a:stretch>
                  <a:fillRect/>
                </a:stretch>
              </a:blipFill>
            </p:spPr>
            <p:txBody>
              <a:bodyPr/>
              <a:lstStyle/>
              <a:p>
                <a:r>
                  <a:rPr lang="cs-CZ">
                    <a:noFill/>
                  </a:rPr>
                  <a:t> </a:t>
                </a:r>
              </a:p>
            </p:txBody>
          </p:sp>
        </mc:Fallback>
      </mc:AlternateContent>
      <p:sp>
        <p:nvSpPr>
          <p:cNvPr id="28" name="TextovéPole 27"/>
          <p:cNvSpPr txBox="1"/>
          <p:nvPr/>
        </p:nvSpPr>
        <p:spPr>
          <a:xfrm>
            <a:off x="4716016" y="3068960"/>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p:sp>
        <p:nvSpPr>
          <p:cNvPr id="29" name="TextovéPole 28"/>
          <p:cNvSpPr txBox="1"/>
          <p:nvPr/>
        </p:nvSpPr>
        <p:spPr>
          <a:xfrm>
            <a:off x="4572000" y="3749475"/>
            <a:ext cx="792088" cy="461665"/>
          </a:xfrm>
          <a:prstGeom prst="rect">
            <a:avLst/>
          </a:prstGeom>
          <a:noFill/>
        </p:spPr>
        <p:txBody>
          <a:bodyPr wrap="square" rtlCol="0">
            <a:spAutoFit/>
          </a:bodyPr>
          <a:lstStyle/>
          <a:p>
            <a:r>
              <a:rPr lang="cs-CZ" sz="2400" dirty="0">
                <a:latin typeface="Cambria Math" pitchFamily="18" charset="0"/>
                <a:ea typeface="Cambria Math" pitchFamily="18" charset="0"/>
              </a:rPr>
              <a:t>x - 1</a:t>
            </a:r>
          </a:p>
        </p:txBody>
      </p:sp>
      <mc:AlternateContent xmlns:mc="http://schemas.openxmlformats.org/markup-compatibility/2006" xmlns:a14="http://schemas.microsoft.com/office/drawing/2010/main">
        <mc:Choice Requires="a14">
          <p:sp>
            <p:nvSpPr>
              <p:cNvPr id="30" name="TextovéPole 29"/>
              <p:cNvSpPr txBox="1"/>
              <p:nvPr/>
            </p:nvSpPr>
            <p:spPr>
              <a:xfrm>
                <a:off x="6948264" y="2996952"/>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6</m:t>
                          </m:r>
                        </m:den>
                      </m:f>
                    </m:oMath>
                  </m:oMathPara>
                </a14:m>
                <a:endParaRPr lang="cs-CZ" sz="2000" dirty="0"/>
              </a:p>
            </p:txBody>
          </p:sp>
        </mc:Choice>
        <mc:Fallback xmlns="">
          <p:sp>
            <p:nvSpPr>
              <p:cNvPr id="30" name="TextovéPole 29"/>
              <p:cNvSpPr txBox="1">
                <a:spLocks noRot="1" noChangeAspect="1" noMove="1" noResize="1" noEditPoints="1" noAdjustHandles="1" noChangeArrowheads="1" noChangeShapeType="1" noTextEdit="1"/>
              </p:cNvSpPr>
              <p:nvPr/>
            </p:nvSpPr>
            <p:spPr>
              <a:xfrm>
                <a:off x="6948264" y="2996952"/>
                <a:ext cx="972108" cy="619465"/>
              </a:xfrm>
              <a:prstGeom prst="rect">
                <a:avLst/>
              </a:prstGeom>
              <a:blipFill>
                <a:blip r:embed="rId4"/>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3" name="TextovéPole 32"/>
              <p:cNvSpPr txBox="1"/>
              <p:nvPr/>
            </p:nvSpPr>
            <p:spPr>
              <a:xfrm>
                <a:off x="6943836" y="364502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r>
                            <a:rPr lang="cs-CZ" sz="2000" b="0" i="0" smtClean="0">
                              <a:latin typeface="Cambria Math"/>
                            </a:rPr>
                            <m:t>−1</m:t>
                          </m:r>
                        </m:num>
                        <m:den>
                          <m:r>
                            <a:rPr lang="cs-CZ" sz="2000" b="0" i="0" smtClean="0">
                              <a:latin typeface="Cambria Math"/>
                            </a:rPr>
                            <m:t>8</m:t>
                          </m:r>
                        </m:den>
                      </m:f>
                    </m:oMath>
                  </m:oMathPara>
                </a14:m>
                <a:endParaRPr lang="cs-CZ" sz="2000" dirty="0"/>
              </a:p>
            </p:txBody>
          </p:sp>
        </mc:Choice>
        <mc:Fallback xmlns="">
          <p:sp>
            <p:nvSpPr>
              <p:cNvPr id="33" name="TextovéPole 32"/>
              <p:cNvSpPr txBox="1">
                <a:spLocks noRot="1" noChangeAspect="1" noMove="1" noResize="1" noEditPoints="1" noAdjustHandles="1" noChangeArrowheads="1" noChangeShapeType="1" noTextEdit="1"/>
              </p:cNvSpPr>
              <p:nvPr/>
            </p:nvSpPr>
            <p:spPr>
              <a:xfrm>
                <a:off x="6943836" y="3645024"/>
                <a:ext cx="972108" cy="670568"/>
              </a:xfrm>
              <a:prstGeom prst="rect">
                <a:avLst/>
              </a:prstGeom>
              <a:blipFill>
                <a:blip r:embed="rId5"/>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4" name="TextovéPole 33"/>
              <p:cNvSpPr txBox="1"/>
              <p:nvPr/>
            </p:nvSpPr>
            <p:spPr>
              <a:xfrm>
                <a:off x="22163" y="4941168"/>
                <a:ext cx="2749637"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6</m:t>
                          </m:r>
                        </m:den>
                      </m:f>
                      <m:r>
                        <a:rPr lang="cs-CZ" sz="2000" b="0" i="0" smtClean="0">
                          <a:latin typeface="Cambria Math"/>
                        </a:rPr>
                        <m:t>+</m:t>
                      </m:r>
                      <m:f>
                        <m:fPr>
                          <m:ctrlPr>
                            <a:rPr lang="cs-CZ" sz="2000" b="0" i="1" smtClean="0">
                              <a:latin typeface="Cambria Math" panose="02040503050406030204" pitchFamily="18" charset="0"/>
                            </a:rPr>
                          </m:ctrlPr>
                        </m:fPr>
                        <m:num>
                          <m:r>
                            <m:rPr>
                              <m:sty m:val="p"/>
                            </m:rPr>
                            <a:rPr lang="cs-CZ" sz="2000" b="0" i="0" smtClean="0">
                              <a:latin typeface="Cambria Math"/>
                            </a:rPr>
                            <m:t>x</m:t>
                          </m:r>
                          <m:r>
                            <a:rPr lang="cs-CZ" sz="2000" b="0" i="0" smtClean="0">
                              <a:latin typeface="Cambria Math"/>
                            </a:rPr>
                            <m:t>−1</m:t>
                          </m:r>
                        </m:num>
                        <m:den>
                          <m:r>
                            <a:rPr lang="cs-CZ" sz="2000" b="0" i="0" smtClean="0">
                              <a:latin typeface="Cambria Math"/>
                            </a:rPr>
                            <m:t>8</m:t>
                          </m:r>
                        </m:den>
                      </m:f>
                      <m:r>
                        <a:rPr lang="cs-CZ" sz="2000" b="0" i="0" smtClean="0">
                          <a:latin typeface="Cambria Math"/>
                        </a:rPr>
                        <m:t>+</m:t>
                      </m:r>
                      <m:f>
                        <m:fPr>
                          <m:ctrlPr>
                            <a:rPr lang="cs-CZ" sz="2000" i="1">
                              <a:latin typeface="Cambria Math" panose="02040503050406030204" pitchFamily="18" charset="0"/>
                            </a:rPr>
                          </m:ctrlPr>
                        </m:fPr>
                        <m:num>
                          <m:r>
                            <m:rPr>
                              <m:sty m:val="p"/>
                            </m:rPr>
                            <a:rPr lang="cs-CZ" sz="2000" i="0">
                              <a:latin typeface="Cambria Math"/>
                            </a:rPr>
                            <m:t>x</m:t>
                          </m:r>
                        </m:num>
                        <m:den>
                          <m:r>
                            <a:rPr lang="cs-CZ" sz="2000" b="0" i="0" smtClean="0">
                              <a:latin typeface="Cambria Math"/>
                            </a:rPr>
                            <m:t>12</m:t>
                          </m:r>
                        </m:den>
                      </m:f>
                      <m:r>
                        <a:rPr lang="cs-CZ" sz="2000" b="0" i="0" smtClean="0">
                          <a:latin typeface="Cambria Math"/>
                        </a:rPr>
                        <m:t>=1</m:t>
                      </m:r>
                    </m:oMath>
                  </m:oMathPara>
                </a14:m>
                <a:endParaRPr lang="cs-CZ" sz="2000" dirty="0"/>
              </a:p>
            </p:txBody>
          </p:sp>
        </mc:Choice>
        <mc:Fallback xmlns="">
          <p:sp>
            <p:nvSpPr>
              <p:cNvPr id="34" name="TextovéPole 33"/>
              <p:cNvSpPr txBox="1">
                <a:spLocks noRot="1" noChangeAspect="1" noMove="1" noResize="1" noEditPoints="1" noAdjustHandles="1" noChangeArrowheads="1" noChangeShapeType="1" noTextEdit="1"/>
              </p:cNvSpPr>
              <p:nvPr/>
            </p:nvSpPr>
            <p:spPr>
              <a:xfrm>
                <a:off x="22163" y="4941168"/>
                <a:ext cx="2749637" cy="670568"/>
              </a:xfrm>
              <a:prstGeom prst="rect">
                <a:avLst/>
              </a:prstGeom>
              <a:blipFill>
                <a:blip r:embed="rId6"/>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5" name="TextovéPole 34"/>
              <p:cNvSpPr txBox="1"/>
              <p:nvPr/>
            </p:nvSpPr>
            <p:spPr>
              <a:xfrm>
                <a:off x="251520" y="5602709"/>
                <a:ext cx="2731635" cy="400110"/>
              </a:xfrm>
              <a:prstGeom prst="rect">
                <a:avLst/>
              </a:prstGeom>
              <a:noFill/>
            </p:spPr>
            <p:txBody>
              <a:bodyPr wrap="square" rtlCol="0">
                <a:spAutoFit/>
              </a:bodyPr>
              <a:lstStyle/>
              <a:p>
                <a14:m>
                  <m:oMath xmlns:m="http://schemas.openxmlformats.org/officeDocument/2006/math">
                    <m:r>
                      <a:rPr lang="cs-CZ" sz="2000" b="0" i="0" smtClean="0">
                        <a:latin typeface="Cambria Math"/>
                        <a:ea typeface="Cambria Math" pitchFamily="18" charset="0"/>
                      </a:rPr>
                      <m:t>4</m:t>
                    </m:r>
                    <m:r>
                      <m:rPr>
                        <m:sty m:val="p"/>
                      </m:rPr>
                      <a:rPr lang="cs-CZ" sz="2000" b="0" i="0" smtClean="0">
                        <a:latin typeface="Cambria Math" pitchFamily="18" charset="0"/>
                        <a:ea typeface="Cambria Math" pitchFamily="18" charset="0"/>
                      </a:rPr>
                      <m:t>x</m:t>
                    </m:r>
                    <m:r>
                      <a:rPr lang="cs-CZ" sz="2000" b="0" i="0" smtClean="0">
                        <a:latin typeface="Cambria Math" pitchFamily="18" charset="0"/>
                        <a:ea typeface="Cambria Math" pitchFamily="18" charset="0"/>
                      </a:rPr>
                      <m:t>+3</m:t>
                    </m:r>
                    <m:r>
                      <m:rPr>
                        <m:sty m:val="p"/>
                      </m:rPr>
                      <a:rPr lang="cs-CZ" sz="2000" b="0" i="0" smtClean="0">
                        <a:latin typeface="Cambria Math" pitchFamily="18" charset="0"/>
                        <a:ea typeface="Cambria Math" pitchFamily="18" charset="0"/>
                      </a:rPr>
                      <m:t>x</m:t>
                    </m:r>
                    <m:r>
                      <a:rPr lang="cs-CZ" sz="2000" b="0" i="0" smtClean="0">
                        <a:latin typeface="Cambria Math"/>
                        <a:ea typeface="Cambria Math" pitchFamily="18" charset="0"/>
                      </a:rPr>
                      <m:t>−3+2</m:t>
                    </m:r>
                    <m:r>
                      <m:rPr>
                        <m:sty m:val="p"/>
                      </m:rPr>
                      <a:rPr lang="cs-CZ" sz="2000" b="0" i="0" smtClean="0">
                        <a:latin typeface="Cambria Math"/>
                        <a:ea typeface="Cambria Math" pitchFamily="18" charset="0"/>
                      </a:rPr>
                      <m:t>x</m:t>
                    </m:r>
                    <m:r>
                      <a:rPr lang="cs-CZ" sz="2000" b="0" i="0" smtClean="0">
                        <a:latin typeface="Cambria Math" pitchFamily="18" charset="0"/>
                        <a:ea typeface="Cambria Math" pitchFamily="18" charset="0"/>
                      </a:rPr>
                      <m:t>=</m:t>
                    </m:r>
                  </m:oMath>
                </a14:m>
                <a:r>
                  <a:rPr lang="cs-CZ" sz="2000" dirty="0">
                    <a:latin typeface="Cambria Math" pitchFamily="18" charset="0"/>
                    <a:ea typeface="Cambria Math" pitchFamily="18" charset="0"/>
                  </a:rPr>
                  <a:t> 24</a:t>
                </a:r>
              </a:p>
            </p:txBody>
          </p:sp>
        </mc:Choice>
        <mc:Fallback xmlns="">
          <p:sp>
            <p:nvSpPr>
              <p:cNvPr id="35" name="TextovéPole 34"/>
              <p:cNvSpPr txBox="1">
                <a:spLocks noRot="1" noChangeAspect="1" noMove="1" noResize="1" noEditPoints="1" noAdjustHandles="1" noChangeArrowheads="1" noChangeShapeType="1" noTextEdit="1"/>
              </p:cNvSpPr>
              <p:nvPr/>
            </p:nvSpPr>
            <p:spPr>
              <a:xfrm>
                <a:off x="251520" y="5602709"/>
                <a:ext cx="2731635" cy="400110"/>
              </a:xfrm>
              <a:prstGeom prst="rect">
                <a:avLst/>
              </a:prstGeom>
              <a:blipFill>
                <a:blip r:embed="rId7"/>
                <a:stretch>
                  <a:fillRect t="-7576" b="-25758"/>
                </a:stretch>
              </a:blipFill>
            </p:spPr>
            <p:txBody>
              <a:bodyPr/>
              <a:lstStyle/>
              <a:p>
                <a:r>
                  <a:rPr lang="cs-CZ">
                    <a:noFill/>
                  </a:rPr>
                  <a:t> </a:t>
                </a:r>
              </a:p>
            </p:txBody>
          </p:sp>
        </mc:Fallback>
      </mc:AlternateContent>
      <p:sp>
        <p:nvSpPr>
          <p:cNvPr id="36" name="TextovéPole 35"/>
          <p:cNvSpPr txBox="1"/>
          <p:nvPr/>
        </p:nvSpPr>
        <p:spPr>
          <a:xfrm>
            <a:off x="3059832" y="5085184"/>
            <a:ext cx="792088" cy="400110"/>
          </a:xfrm>
          <a:prstGeom prst="rect">
            <a:avLst/>
          </a:prstGeom>
          <a:noFill/>
        </p:spPr>
        <p:txBody>
          <a:bodyPr wrap="square" rtlCol="0">
            <a:spAutoFit/>
          </a:bodyPr>
          <a:lstStyle/>
          <a:p>
            <a:r>
              <a:rPr lang="cs-CZ" sz="2000" b="0" dirty="0">
                <a:latin typeface="Cambria Math" pitchFamily="18" charset="0"/>
                <a:ea typeface="Cambria Math" pitchFamily="18" charset="0"/>
              </a:rPr>
              <a:t>/.24</a:t>
            </a:r>
            <a:endParaRPr lang="cs-CZ" sz="20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5" name="TextovéPole 44"/>
              <p:cNvSpPr txBox="1"/>
              <p:nvPr/>
            </p:nvSpPr>
            <p:spPr>
              <a:xfrm>
                <a:off x="1331640" y="6034757"/>
                <a:ext cx="1584176" cy="400110"/>
              </a:xfrm>
              <a:prstGeom prst="rect">
                <a:avLst/>
              </a:prstGeom>
              <a:noFill/>
            </p:spPr>
            <p:txBody>
              <a:bodyPr wrap="square" rtlCol="0">
                <a:spAutoFit/>
              </a:bodyPr>
              <a:lstStyle/>
              <a:p>
                <a14:m>
                  <m:oMath xmlns:m="http://schemas.openxmlformats.org/officeDocument/2006/math">
                    <m:r>
                      <a:rPr lang="cs-CZ" sz="2000" b="0" i="0" smtClean="0">
                        <a:latin typeface="Cambria Math"/>
                        <a:ea typeface="Cambria Math" pitchFamily="18" charset="0"/>
                      </a:rPr>
                      <m:t>9</m:t>
                    </m:r>
                    <m:r>
                      <m:rPr>
                        <m:sty m:val="p"/>
                      </m:rPr>
                      <a:rPr lang="cs-CZ" sz="2000" b="0" i="0" smtClean="0">
                        <a:latin typeface="Cambria Math"/>
                        <a:ea typeface="Cambria Math" pitchFamily="18" charset="0"/>
                      </a:rPr>
                      <m:t>x</m:t>
                    </m:r>
                    <m:r>
                      <a:rPr lang="cs-CZ" sz="2000" b="0" i="0" smtClean="0">
                        <a:latin typeface="Cambria Math" pitchFamily="18" charset="0"/>
                        <a:ea typeface="Cambria Math" pitchFamily="18" charset="0"/>
                      </a:rPr>
                      <m:t>=</m:t>
                    </m:r>
                  </m:oMath>
                </a14:m>
                <a:r>
                  <a:rPr lang="cs-CZ" sz="2000" dirty="0">
                    <a:latin typeface="Cambria Math" pitchFamily="18" charset="0"/>
                    <a:ea typeface="Cambria Math" pitchFamily="18" charset="0"/>
                  </a:rPr>
                  <a:t> 27</a:t>
                </a:r>
              </a:p>
            </p:txBody>
          </p:sp>
        </mc:Choice>
        <mc:Fallback xmlns="">
          <p:sp>
            <p:nvSpPr>
              <p:cNvPr id="45" name="TextovéPole 44"/>
              <p:cNvSpPr txBox="1">
                <a:spLocks noRot="1" noChangeAspect="1" noMove="1" noResize="1" noEditPoints="1" noAdjustHandles="1" noChangeArrowheads="1" noChangeShapeType="1" noTextEdit="1"/>
              </p:cNvSpPr>
              <p:nvPr/>
            </p:nvSpPr>
            <p:spPr>
              <a:xfrm>
                <a:off x="1331640" y="6034757"/>
                <a:ext cx="1584176" cy="400110"/>
              </a:xfrm>
              <a:prstGeom prst="rect">
                <a:avLst/>
              </a:prstGeom>
              <a:blipFill>
                <a:blip r:embed="rId8"/>
                <a:stretch>
                  <a:fillRect t="-9091" b="-25758"/>
                </a:stretch>
              </a:blipFill>
            </p:spPr>
            <p:txBody>
              <a:bodyPr/>
              <a:lstStyle/>
              <a:p>
                <a:r>
                  <a:rPr lang="cs-CZ">
                    <a:noFill/>
                  </a:rPr>
                  <a:t> </a:t>
                </a:r>
              </a:p>
            </p:txBody>
          </p:sp>
        </mc:Fallback>
      </mc:AlternateContent>
      <p:sp>
        <p:nvSpPr>
          <p:cNvPr id="47" name="TextovéPole 46"/>
          <p:cNvSpPr txBox="1"/>
          <p:nvPr/>
        </p:nvSpPr>
        <p:spPr>
          <a:xfrm>
            <a:off x="2991272" y="5994687"/>
            <a:ext cx="716632" cy="400110"/>
          </a:xfrm>
          <a:prstGeom prst="rect">
            <a:avLst/>
          </a:prstGeom>
          <a:noFill/>
        </p:spPr>
        <p:txBody>
          <a:bodyPr wrap="square" rtlCol="0">
            <a:spAutoFit/>
          </a:bodyPr>
          <a:lstStyle/>
          <a:p>
            <a:r>
              <a:rPr lang="cs-CZ" sz="2000" b="0" dirty="0">
                <a:latin typeface="Cambria Math" pitchFamily="18" charset="0"/>
                <a:ea typeface="Cambria Math" pitchFamily="18" charset="0"/>
              </a:rPr>
              <a:t>/:9</a:t>
            </a:r>
            <a:endParaRPr lang="cs-CZ" sz="20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8" name="TextovéPole 47"/>
              <p:cNvSpPr txBox="1"/>
              <p:nvPr/>
            </p:nvSpPr>
            <p:spPr>
              <a:xfrm>
                <a:off x="1232846" y="6394797"/>
                <a:ext cx="1394938" cy="400110"/>
              </a:xfrm>
              <a:prstGeom prst="rect">
                <a:avLst/>
              </a:prstGeom>
              <a:noFill/>
            </p:spPr>
            <p:txBody>
              <a:bodyPr wrap="square" rtlCol="0">
                <a:spAutoFit/>
              </a:bodyPr>
              <a:lstStyle/>
              <a:p>
                <a:pPr algn="ctr"/>
                <a14:m>
                  <m:oMath xmlns:m="http://schemas.openxmlformats.org/officeDocument/2006/math">
                    <m:r>
                      <a:rPr lang="cs-CZ" sz="2000" b="1" i="0" smtClean="0">
                        <a:latin typeface="Cambria Math"/>
                        <a:ea typeface="Cambria Math" pitchFamily="18" charset="0"/>
                      </a:rPr>
                      <m:t>𝐱</m:t>
                    </m:r>
                    <m:r>
                      <a:rPr lang="cs-CZ" sz="2000" b="1" i="0" smtClean="0">
                        <a:latin typeface="Cambria Math" pitchFamily="18" charset="0"/>
                        <a:ea typeface="Cambria Math" pitchFamily="18" charset="0"/>
                      </a:rPr>
                      <m:t>=</m:t>
                    </m:r>
                    <m:r>
                      <a:rPr lang="cs-CZ" sz="2000" b="1" i="0" smtClean="0">
                        <a:latin typeface="Cambria Math"/>
                        <a:ea typeface="Cambria Math" pitchFamily="18" charset="0"/>
                      </a:rPr>
                      <m:t>𝟑</m:t>
                    </m:r>
                    <m:r>
                      <a:rPr lang="cs-CZ" sz="2000" b="1" i="0" smtClean="0">
                        <a:latin typeface="Cambria Math"/>
                        <a:ea typeface="Cambria Math" pitchFamily="18" charset="0"/>
                      </a:rPr>
                      <m:t> </m:t>
                    </m:r>
                    <m:r>
                      <a:rPr lang="cs-CZ" sz="2000" b="1" i="0" smtClean="0">
                        <a:latin typeface="Cambria Math"/>
                        <a:ea typeface="Cambria Math" pitchFamily="18" charset="0"/>
                      </a:rPr>
                      <m:t>𝐡</m:t>
                    </m:r>
                  </m:oMath>
                </a14:m>
                <a:r>
                  <a:rPr lang="cs-CZ" sz="2000" dirty="0">
                    <a:latin typeface="Cambria Math" pitchFamily="18" charset="0"/>
                    <a:ea typeface="Cambria Math" pitchFamily="18" charset="0"/>
                  </a:rPr>
                  <a:t> </a:t>
                </a:r>
              </a:p>
            </p:txBody>
          </p:sp>
        </mc:Choice>
        <mc:Fallback xmlns="">
          <p:sp>
            <p:nvSpPr>
              <p:cNvPr id="48" name="TextovéPole 47"/>
              <p:cNvSpPr txBox="1">
                <a:spLocks noRot="1" noChangeAspect="1" noMove="1" noResize="1" noEditPoints="1" noAdjustHandles="1" noChangeArrowheads="1" noChangeShapeType="1" noTextEdit="1"/>
              </p:cNvSpPr>
              <p:nvPr/>
            </p:nvSpPr>
            <p:spPr>
              <a:xfrm>
                <a:off x="1232846" y="6394797"/>
                <a:ext cx="1394938" cy="400110"/>
              </a:xfrm>
              <a:prstGeom prst="rect">
                <a:avLst/>
              </a:prstGeom>
              <a:blipFill>
                <a:blip r:embed="rId9"/>
                <a:stretch>
                  <a:fillRect/>
                </a:stretch>
              </a:blipFill>
            </p:spPr>
            <p:txBody>
              <a:bodyPr/>
              <a:lstStyle/>
              <a:p>
                <a:r>
                  <a:rPr lang="cs-CZ">
                    <a:noFill/>
                  </a:rPr>
                  <a:t> </a:t>
                </a:r>
              </a:p>
            </p:txBody>
          </p:sp>
        </mc:Fallback>
      </mc:AlternateContent>
      <p:sp>
        <p:nvSpPr>
          <p:cNvPr id="49" name="Rectangle 18"/>
          <p:cNvSpPr>
            <a:spLocks noChangeArrowheads="1"/>
          </p:cNvSpPr>
          <p:nvPr/>
        </p:nvSpPr>
        <p:spPr bwMode="auto">
          <a:xfrm>
            <a:off x="3918253" y="6120032"/>
            <a:ext cx="5225747" cy="583513"/>
          </a:xfrm>
          <a:prstGeom prst="rect">
            <a:avLst/>
          </a:prstGeom>
          <a:solidFill>
            <a:schemeClr val="bg1"/>
          </a:solidFill>
          <a:ln w="9525">
            <a:noFill/>
            <a:miter lim="800000"/>
            <a:headEnd/>
            <a:tailEnd/>
          </a:ln>
          <a:effectLst/>
        </p:spPr>
        <p:txBody>
          <a:bodyPr anchor="t"/>
          <a:lstStyle/>
          <a:p>
            <a:r>
              <a:rPr lang="cs-CZ" sz="2000" dirty="0">
                <a:latin typeface="Times New Roman" pitchFamily="18" charset="0"/>
                <a:cs typeface="Times New Roman" pitchFamily="18" charset="0"/>
              </a:rPr>
              <a:t>S prací by měly být hotovy přesně v 18 hodin.</a:t>
            </a:r>
          </a:p>
        </p:txBody>
      </p:sp>
      <mc:AlternateContent xmlns:mc="http://schemas.openxmlformats.org/markup-compatibility/2006" xmlns:a14="http://schemas.microsoft.com/office/drawing/2010/main">
        <mc:Choice Requires="a14">
          <p:sp>
            <p:nvSpPr>
              <p:cNvPr id="50" name="TextovéPole 49"/>
              <p:cNvSpPr txBox="1"/>
              <p:nvPr/>
            </p:nvSpPr>
            <p:spPr>
              <a:xfrm>
                <a:off x="4211960" y="5013176"/>
                <a:ext cx="4464496" cy="1145250"/>
              </a:xfrm>
              <a:prstGeom prst="rect">
                <a:avLst/>
              </a:prstGeom>
              <a:noFill/>
            </p:spPr>
            <p:txBody>
              <a:bodyPr wrap="square" rtlCol="0">
                <a:spAutoFit/>
              </a:bodyPr>
              <a:lstStyle/>
              <a:p>
                <a:r>
                  <a:rPr lang="cs-CZ" sz="2000" dirty="0">
                    <a:latin typeface="Cambria Math" pitchFamily="18" charset="0"/>
                    <a:ea typeface="Cambria Math" pitchFamily="18" charset="0"/>
                  </a:rPr>
                  <a:t>L = </a:t>
                </a:r>
                <a14:m>
                  <m:oMath xmlns:m="http://schemas.openxmlformats.org/officeDocument/2006/math">
                    <m:f>
                      <m:fPr>
                        <m:ctrlPr>
                          <a:rPr lang="cs-CZ" sz="2000" i="1" smtClean="0">
                            <a:latin typeface="Cambria Math" panose="02040503050406030204" pitchFamily="18" charset="0"/>
                          </a:rPr>
                        </m:ctrlPr>
                      </m:fPr>
                      <m:num>
                        <m:r>
                          <a:rPr lang="cs-CZ" sz="2000" i="1" smtClean="0">
                            <a:latin typeface="Cambria Math"/>
                          </a:rPr>
                          <m:t>3</m:t>
                        </m:r>
                      </m:num>
                      <m:den>
                        <m:r>
                          <a:rPr lang="cs-CZ" sz="2000" b="0" i="1" smtClean="0">
                            <a:latin typeface="Cambria Math"/>
                          </a:rPr>
                          <m:t>6</m:t>
                        </m:r>
                      </m:den>
                    </m:f>
                    <m:r>
                      <a:rPr lang="cs-CZ" sz="2000" b="0" i="1" smtClean="0">
                        <a:latin typeface="Cambria Math"/>
                      </a:rPr>
                      <m:t>+</m:t>
                    </m:r>
                    <m:f>
                      <m:fPr>
                        <m:ctrlPr>
                          <a:rPr lang="cs-CZ" sz="2000" b="0" i="1" smtClean="0">
                            <a:latin typeface="Cambria Math" panose="02040503050406030204" pitchFamily="18" charset="0"/>
                          </a:rPr>
                        </m:ctrlPr>
                      </m:fPr>
                      <m:num>
                        <m:r>
                          <a:rPr lang="cs-CZ" sz="2000" b="0" i="1" smtClean="0">
                            <a:latin typeface="Cambria Math"/>
                          </a:rPr>
                          <m:t>2</m:t>
                        </m:r>
                      </m:num>
                      <m:den>
                        <m:r>
                          <a:rPr lang="cs-CZ" sz="2000" b="0" i="1" smtClean="0">
                            <a:latin typeface="Cambria Math"/>
                          </a:rPr>
                          <m:t>8</m:t>
                        </m:r>
                      </m:den>
                    </m:f>
                    <m:r>
                      <a:rPr lang="cs-CZ" sz="2000" b="0" i="1" smtClean="0">
                        <a:latin typeface="Cambria Math"/>
                      </a:rPr>
                      <m:t>+</m:t>
                    </m:r>
                    <m:f>
                      <m:fPr>
                        <m:ctrlPr>
                          <a:rPr lang="cs-CZ" sz="2000" i="1">
                            <a:latin typeface="Cambria Math" panose="02040503050406030204" pitchFamily="18" charset="0"/>
                          </a:rPr>
                        </m:ctrlPr>
                      </m:fPr>
                      <m:num>
                        <m:r>
                          <a:rPr lang="cs-CZ" sz="2000" i="1" smtClean="0">
                            <a:latin typeface="Cambria Math"/>
                          </a:rPr>
                          <m:t>3</m:t>
                        </m:r>
                      </m:num>
                      <m:den>
                        <m:r>
                          <a:rPr lang="cs-CZ" sz="2000" b="0" i="1" smtClean="0">
                            <a:latin typeface="Cambria Math"/>
                          </a:rPr>
                          <m:t>12</m:t>
                        </m:r>
                      </m:den>
                    </m:f>
                    <m:r>
                      <a:rPr lang="cs-CZ" sz="2000" b="0" i="1" smtClean="0">
                        <a:latin typeface="Cambria Math"/>
                      </a:rPr>
                      <m:t>=</m:t>
                    </m:r>
                    <m:f>
                      <m:fPr>
                        <m:ctrlPr>
                          <a:rPr lang="cs-CZ" sz="2000" i="1">
                            <a:latin typeface="Cambria Math" panose="02040503050406030204" pitchFamily="18" charset="0"/>
                          </a:rPr>
                        </m:ctrlPr>
                      </m:fPr>
                      <m:num>
                        <m:r>
                          <a:rPr lang="cs-CZ" sz="2000" b="0" i="1" smtClean="0">
                            <a:latin typeface="Cambria Math"/>
                          </a:rPr>
                          <m:t>12</m:t>
                        </m:r>
                      </m:num>
                      <m:den>
                        <m:r>
                          <a:rPr lang="cs-CZ" sz="2000" b="0" i="1" smtClean="0">
                            <a:latin typeface="Cambria Math"/>
                          </a:rPr>
                          <m:t>24</m:t>
                        </m:r>
                      </m:den>
                    </m:f>
                    <m:r>
                      <a:rPr lang="cs-CZ" sz="2000" b="0" i="1" smtClean="0">
                        <a:latin typeface="Cambria Math"/>
                      </a:rPr>
                      <m:t>+</m:t>
                    </m:r>
                    <m:f>
                      <m:fPr>
                        <m:ctrlPr>
                          <a:rPr lang="cs-CZ" sz="2000" i="1">
                            <a:latin typeface="Cambria Math" panose="02040503050406030204" pitchFamily="18" charset="0"/>
                          </a:rPr>
                        </m:ctrlPr>
                      </m:fPr>
                      <m:num>
                        <m:r>
                          <a:rPr lang="cs-CZ" sz="2000" b="0" i="1" smtClean="0">
                            <a:latin typeface="Cambria Math"/>
                          </a:rPr>
                          <m:t>6</m:t>
                        </m:r>
                      </m:num>
                      <m:den>
                        <m:r>
                          <a:rPr lang="cs-CZ" sz="2000" b="0" i="1" smtClean="0">
                            <a:latin typeface="Cambria Math"/>
                          </a:rPr>
                          <m:t>24</m:t>
                        </m:r>
                      </m:den>
                    </m:f>
                    <m:r>
                      <a:rPr lang="cs-CZ" sz="2000" b="0" i="1" smtClean="0">
                        <a:latin typeface="Cambria Math"/>
                      </a:rPr>
                      <m:t>+</m:t>
                    </m:r>
                    <m:f>
                      <m:fPr>
                        <m:ctrlPr>
                          <a:rPr lang="cs-CZ" sz="2000" i="1">
                            <a:latin typeface="Cambria Math" panose="02040503050406030204" pitchFamily="18" charset="0"/>
                          </a:rPr>
                        </m:ctrlPr>
                      </m:fPr>
                      <m:num>
                        <m:r>
                          <a:rPr lang="cs-CZ" sz="2000" b="0" i="1" smtClean="0">
                            <a:latin typeface="Cambria Math"/>
                          </a:rPr>
                          <m:t>6</m:t>
                        </m:r>
                      </m:num>
                      <m:den>
                        <m:r>
                          <a:rPr lang="cs-CZ" sz="2000" b="0" i="1" smtClean="0">
                            <a:latin typeface="Cambria Math"/>
                          </a:rPr>
                          <m:t>24</m:t>
                        </m:r>
                      </m:den>
                    </m:f>
                    <m:r>
                      <a:rPr lang="cs-CZ" sz="2000" b="0" i="1" smtClean="0">
                        <a:latin typeface="Cambria Math"/>
                      </a:rPr>
                      <m:t>=</m:t>
                    </m:r>
                    <m:f>
                      <m:fPr>
                        <m:ctrlPr>
                          <a:rPr lang="cs-CZ" sz="2000" i="1" smtClean="0">
                            <a:latin typeface="Cambria Math" panose="02040503050406030204" pitchFamily="18" charset="0"/>
                          </a:rPr>
                        </m:ctrlPr>
                      </m:fPr>
                      <m:num>
                        <m:r>
                          <a:rPr lang="cs-CZ" sz="2000" b="0" i="1" smtClean="0">
                            <a:latin typeface="Cambria Math"/>
                          </a:rPr>
                          <m:t>24</m:t>
                        </m:r>
                      </m:num>
                      <m:den>
                        <m:r>
                          <a:rPr lang="cs-CZ" sz="2000" b="0" i="1" smtClean="0">
                            <a:latin typeface="Cambria Math"/>
                          </a:rPr>
                          <m:t>24</m:t>
                        </m:r>
                      </m:den>
                    </m:f>
                    <m:r>
                      <a:rPr lang="cs-CZ" sz="2000" i="1">
                        <a:latin typeface="Cambria Math"/>
                      </a:rPr>
                      <m:t>=</m:t>
                    </m:r>
                    <m:r>
                      <a:rPr lang="cs-CZ" sz="2000" b="0" i="1" smtClean="0">
                        <a:latin typeface="Cambria Math"/>
                      </a:rPr>
                      <m:t>1</m:t>
                    </m:r>
                    <m:r>
                      <a:rPr lang="cs-CZ" sz="2000" b="0" i="0" smtClean="0">
                        <a:latin typeface="Cambria Math"/>
                      </a:rPr>
                      <m:t> </m:t>
                    </m:r>
                  </m:oMath>
                </a14:m>
                <a:r>
                  <a:rPr lang="cs-CZ" sz="2000" dirty="0">
                    <a:latin typeface="Cambria Math" pitchFamily="18" charset="0"/>
                    <a:ea typeface="Cambria Math" pitchFamily="18" charset="0"/>
                  </a:rPr>
                  <a:t>            </a:t>
                </a:r>
              </a:p>
              <a:p>
                <a:r>
                  <a:rPr lang="cs-CZ" sz="2000" dirty="0">
                    <a:latin typeface="Cambria Math" pitchFamily="18" charset="0"/>
                    <a:ea typeface="Cambria Math" pitchFamily="18" charset="0"/>
                  </a:rPr>
                  <a:t>P = 1                  </a:t>
                </a:r>
              </a:p>
              <a:p>
                <a:r>
                  <a:rPr lang="cs-CZ" sz="2000" dirty="0">
                    <a:latin typeface="Cambria Math" pitchFamily="18" charset="0"/>
                    <a:ea typeface="Cambria Math" pitchFamily="18" charset="0"/>
                  </a:rPr>
                  <a:t>L = P </a:t>
                </a:r>
              </a:p>
            </p:txBody>
          </p:sp>
        </mc:Choice>
        <mc:Fallback xmlns="">
          <p:sp>
            <p:nvSpPr>
              <p:cNvPr id="50" name="TextovéPole 49"/>
              <p:cNvSpPr txBox="1">
                <a:spLocks noRot="1" noChangeAspect="1" noMove="1" noResize="1" noEditPoints="1" noAdjustHandles="1" noChangeArrowheads="1" noChangeShapeType="1" noTextEdit="1"/>
              </p:cNvSpPr>
              <p:nvPr/>
            </p:nvSpPr>
            <p:spPr>
              <a:xfrm>
                <a:off x="4211960" y="5013176"/>
                <a:ext cx="4464496" cy="1145250"/>
              </a:xfrm>
              <a:prstGeom prst="rect">
                <a:avLst/>
              </a:prstGeom>
              <a:blipFill>
                <a:blip r:embed="rId10"/>
                <a:stretch>
                  <a:fillRect l="-1503" b="-8511"/>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1" name="TextovéPole 50"/>
              <p:cNvSpPr txBox="1"/>
              <p:nvPr/>
            </p:nvSpPr>
            <p:spPr>
              <a:xfrm>
                <a:off x="2011047" y="4260119"/>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12</m:t>
                          </m:r>
                        </m:den>
                      </m:f>
                    </m:oMath>
                  </m:oMathPara>
                </a14:m>
                <a:endParaRPr lang="cs-CZ" sz="2000" dirty="0"/>
              </a:p>
            </p:txBody>
          </p:sp>
        </mc:Choice>
        <mc:Fallback xmlns="">
          <p:sp>
            <p:nvSpPr>
              <p:cNvPr id="51" name="TextovéPole 50"/>
              <p:cNvSpPr txBox="1">
                <a:spLocks noRot="1" noChangeAspect="1" noMove="1" noResize="1" noEditPoints="1" noAdjustHandles="1" noChangeArrowheads="1" noChangeShapeType="1" noTextEdit="1"/>
              </p:cNvSpPr>
              <p:nvPr/>
            </p:nvSpPr>
            <p:spPr>
              <a:xfrm>
                <a:off x="2011047" y="4260119"/>
                <a:ext cx="972108" cy="670568"/>
              </a:xfrm>
              <a:prstGeom prst="rect">
                <a:avLst/>
              </a:prstGeom>
              <a:blipFill>
                <a:blip r:embed="rId11"/>
                <a:stretch>
                  <a:fillRect/>
                </a:stretch>
              </a:blipFill>
            </p:spPr>
            <p:txBody>
              <a:bodyPr/>
              <a:lstStyle/>
              <a:p>
                <a:r>
                  <a:rPr lang="cs-CZ">
                    <a:noFill/>
                  </a:rPr>
                  <a:t> </a:t>
                </a:r>
              </a:p>
            </p:txBody>
          </p:sp>
        </mc:Fallback>
      </mc:AlternateContent>
      <p:sp>
        <p:nvSpPr>
          <p:cNvPr id="52" name="TextovéPole 51"/>
          <p:cNvSpPr txBox="1"/>
          <p:nvPr/>
        </p:nvSpPr>
        <p:spPr>
          <a:xfrm>
            <a:off x="4716016" y="4364570"/>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x</a:t>
            </a:r>
          </a:p>
        </p:txBody>
      </p:sp>
      <mc:AlternateContent xmlns:mc="http://schemas.openxmlformats.org/markup-compatibility/2006" xmlns:a14="http://schemas.microsoft.com/office/drawing/2010/main">
        <mc:Choice Requires="a14">
          <p:sp>
            <p:nvSpPr>
              <p:cNvPr id="53" name="TextovéPole 52"/>
              <p:cNvSpPr txBox="1"/>
              <p:nvPr/>
            </p:nvSpPr>
            <p:spPr>
              <a:xfrm>
                <a:off x="6943836" y="4282427"/>
                <a:ext cx="972108" cy="6194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m:rPr>
                              <m:sty m:val="p"/>
                            </m:rPr>
                            <a:rPr lang="cs-CZ" sz="2000" b="0" i="0" smtClean="0">
                              <a:latin typeface="Cambria Math"/>
                            </a:rPr>
                            <m:t>x</m:t>
                          </m:r>
                        </m:num>
                        <m:den>
                          <m:r>
                            <a:rPr lang="cs-CZ" sz="2000" b="0" i="0" smtClean="0">
                              <a:latin typeface="Cambria Math"/>
                            </a:rPr>
                            <m:t>12</m:t>
                          </m:r>
                        </m:den>
                      </m:f>
                    </m:oMath>
                  </m:oMathPara>
                </a14:m>
                <a:endParaRPr lang="cs-CZ" sz="2000" dirty="0"/>
              </a:p>
            </p:txBody>
          </p:sp>
        </mc:Choice>
        <mc:Fallback xmlns="">
          <p:sp>
            <p:nvSpPr>
              <p:cNvPr id="53" name="TextovéPole 52"/>
              <p:cNvSpPr txBox="1">
                <a:spLocks noRot="1" noChangeAspect="1" noMove="1" noResize="1" noEditPoints="1" noAdjustHandles="1" noChangeArrowheads="1" noChangeShapeType="1" noTextEdit="1"/>
              </p:cNvSpPr>
              <p:nvPr/>
            </p:nvSpPr>
            <p:spPr>
              <a:xfrm>
                <a:off x="6943836" y="4282427"/>
                <a:ext cx="972108" cy="619465"/>
              </a:xfrm>
              <a:prstGeom prst="rect">
                <a:avLst/>
              </a:prstGeom>
              <a:blipFill>
                <a:blip r:embed="rId12"/>
                <a:stretch>
                  <a:fillRect/>
                </a:stretch>
              </a:blipFill>
            </p:spPr>
            <p:txBody>
              <a:bodyPr/>
              <a:lstStyle/>
              <a:p>
                <a:r>
                  <a:rPr lang="cs-CZ">
                    <a:noFill/>
                  </a:rPr>
                  <a:t> </a:t>
                </a:r>
              </a:p>
            </p:txBody>
          </p:sp>
        </mc:Fallback>
      </mc:AlternateContent>
      <p:sp>
        <p:nvSpPr>
          <p:cNvPr id="54" name="TextovéPole 53"/>
          <p:cNvSpPr txBox="1"/>
          <p:nvPr/>
        </p:nvSpPr>
        <p:spPr>
          <a:xfrm>
            <a:off x="2991272" y="5634647"/>
            <a:ext cx="788640" cy="400110"/>
          </a:xfrm>
          <a:prstGeom prst="rect">
            <a:avLst/>
          </a:prstGeom>
          <a:noFill/>
        </p:spPr>
        <p:txBody>
          <a:bodyPr wrap="square" rtlCol="0">
            <a:spAutoFit/>
          </a:bodyPr>
          <a:lstStyle/>
          <a:p>
            <a:r>
              <a:rPr lang="cs-CZ" sz="2000" b="0" dirty="0">
                <a:latin typeface="Cambria Math" pitchFamily="18" charset="0"/>
                <a:ea typeface="Cambria Math" pitchFamily="18" charset="0"/>
              </a:rPr>
              <a:t>/+3</a:t>
            </a:r>
            <a:endParaRPr lang="cs-CZ" sz="2000" dirty="0">
              <a:latin typeface="Cambria Math" pitchFamily="18" charset="0"/>
              <a:ea typeface="Cambria Math" pitchFamily="18" charset="0"/>
            </a:endParaRPr>
          </a:p>
        </p:txBody>
      </p:sp>
      <p:sp>
        <p:nvSpPr>
          <p:cNvPr id="32" name="Obdélník 31">
            <a:extLst>
              <a:ext uri="{FF2B5EF4-FFF2-40B4-BE49-F238E27FC236}">
                <a16:creationId xmlns:a16="http://schemas.microsoft.com/office/drawing/2014/main" id="{D7E99480-F174-4D7C-80AD-C69F50CB7EF2}"/>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Šipka doprava 21">
            <a:hlinkClick r:id="" action="ppaction://hlinkshowjump?jump=nextslide"/>
            <a:extLst>
              <a:ext uri="{FF2B5EF4-FFF2-40B4-BE49-F238E27FC236}">
                <a16:creationId xmlns:a16="http://schemas.microsoft.com/office/drawing/2014/main" id="{609C18B2-A4C3-4E1B-991F-CD3B57F61244}"/>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Šipka doprava 22">
            <a:hlinkClick r:id="" action="ppaction://hlinkshowjump?jump=previousslide"/>
            <a:extLst>
              <a:ext uri="{FF2B5EF4-FFF2-40B4-BE49-F238E27FC236}">
                <a16:creationId xmlns:a16="http://schemas.microsoft.com/office/drawing/2014/main" id="{55EA3291-0132-4699-B660-35A01C6B5B31}"/>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Rectangle 10">
            <a:extLst>
              <a:ext uri="{FF2B5EF4-FFF2-40B4-BE49-F238E27FC236}">
                <a16:creationId xmlns:a16="http://schemas.microsoft.com/office/drawing/2014/main" id="{639AF5A3-5592-4E89-8A96-C53DBD75D02F}"/>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42" name="Zaoblený obdélník 24">
            <a:hlinkClick r:id="" action="ppaction://hlinkshowjump?jump=firstslide"/>
            <a:extLst>
              <a:ext uri="{FF2B5EF4-FFF2-40B4-BE49-F238E27FC236}">
                <a16:creationId xmlns:a16="http://schemas.microsoft.com/office/drawing/2014/main" id="{88D9D839-87ED-48A6-923D-1CCCD69688D3}"/>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43" name="TextovéPole 42">
            <a:extLst>
              <a:ext uri="{FF2B5EF4-FFF2-40B4-BE49-F238E27FC236}">
                <a16:creationId xmlns:a16="http://schemas.microsoft.com/office/drawing/2014/main" id="{C61368D1-8D1D-4A8F-B5EF-2368D1BD6331}"/>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6)</a:t>
            </a:r>
          </a:p>
        </p:txBody>
      </p:sp>
    </p:spTree>
    <p:extLst>
      <p:ext uri="{BB962C8B-B14F-4D97-AF65-F5344CB8AC3E}">
        <p14:creationId xmlns:p14="http://schemas.microsoft.com/office/powerpoint/2010/main" val="129921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3827191159"/>
              </p:ext>
            </p:extLst>
          </p:nvPr>
        </p:nvGraphicFramePr>
        <p:xfrm>
          <a:off x="212335" y="2060848"/>
          <a:ext cx="8424937" cy="1936224"/>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dní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8072">
                <a:tc>
                  <a:txBody>
                    <a:bodyPr/>
                    <a:lstStyle/>
                    <a:p>
                      <a:pPr algn="ctr"/>
                      <a:r>
                        <a:rPr lang="cs-CZ" b="1" dirty="0"/>
                        <a:t>1.rypadlo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b="1" dirty="0"/>
                        <a:t>2.rypadlo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19" name="TextovéPole 18"/>
              <p:cNvSpPr txBox="1"/>
              <p:nvPr/>
            </p:nvSpPr>
            <p:spPr>
              <a:xfrm>
                <a:off x="1979712" y="2678432"/>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9</m:t>
                          </m:r>
                        </m:den>
                      </m:f>
                    </m:oMath>
                  </m:oMathPara>
                </a14:m>
                <a:endParaRPr lang="cs-CZ" sz="2000" dirty="0"/>
              </a:p>
            </p:txBody>
          </p:sp>
        </mc:Choice>
        <mc:Fallback xmlns="">
          <p:sp>
            <p:nvSpPr>
              <p:cNvPr id="19" name="TextovéPole 18"/>
              <p:cNvSpPr txBox="1">
                <a:spLocks noRot="1" noChangeAspect="1" noMove="1" noResize="1" noEditPoints="1" noAdjustHandles="1" noChangeArrowheads="1" noChangeShapeType="1" noTextEdit="1"/>
              </p:cNvSpPr>
              <p:nvPr/>
            </p:nvSpPr>
            <p:spPr>
              <a:xfrm>
                <a:off x="1979712" y="2678432"/>
                <a:ext cx="972108" cy="670568"/>
              </a:xfrm>
              <a:prstGeom prst="rect">
                <a:avLst/>
              </a:prstGeom>
              <a:blipFill rotWithShape="1">
                <a:blip r:embed="rId3"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1" name="TextovéPole 20"/>
              <p:cNvSpPr txBox="1"/>
              <p:nvPr/>
            </p:nvSpPr>
            <p:spPr>
              <a:xfrm>
                <a:off x="1979712" y="3326504"/>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1</m:t>
                          </m:r>
                        </m:num>
                        <m:den>
                          <m:r>
                            <m:rPr>
                              <m:sty m:val="p"/>
                            </m:rPr>
                            <a:rPr lang="cs-CZ" sz="2000" b="0" i="0" smtClean="0">
                              <a:latin typeface="Cambria Math"/>
                            </a:rPr>
                            <m:t>x</m:t>
                          </m:r>
                        </m:den>
                      </m:f>
                    </m:oMath>
                  </m:oMathPara>
                </a14:m>
                <a:endParaRPr lang="cs-CZ" sz="2000" dirty="0"/>
              </a:p>
            </p:txBody>
          </p:sp>
        </mc:Choice>
        <mc:Fallback xmlns="">
          <p:sp>
            <p:nvSpPr>
              <p:cNvPr id="21" name="TextovéPole 20"/>
              <p:cNvSpPr txBox="1">
                <a:spLocks noRot="1" noChangeAspect="1" noMove="1" noResize="1" noEditPoints="1" noAdjustHandles="1" noChangeArrowheads="1" noChangeShapeType="1" noTextEdit="1"/>
              </p:cNvSpPr>
              <p:nvPr/>
            </p:nvSpPr>
            <p:spPr>
              <a:xfrm>
                <a:off x="1979712" y="3326504"/>
                <a:ext cx="972108" cy="670568"/>
              </a:xfrm>
              <a:prstGeom prst="rect">
                <a:avLst/>
              </a:prstGeom>
              <a:blipFill rotWithShape="1">
                <a:blip r:embed="rId4" cstate="print"/>
                <a:stretch>
                  <a:fillRect/>
                </a:stretch>
              </a:blipFill>
            </p:spPr>
            <p:txBody>
              <a:bodyPr/>
              <a:lstStyle/>
              <a:p>
                <a:r>
                  <a:rPr lang="cs-CZ">
                    <a:noFill/>
                  </a:rPr>
                  <a:t> </a:t>
                </a:r>
              </a:p>
            </p:txBody>
          </p:sp>
        </mc:Fallback>
      </mc:AlternateContent>
      <p:sp>
        <p:nvSpPr>
          <p:cNvPr id="22" name="TextovéPole 21"/>
          <p:cNvSpPr txBox="1"/>
          <p:nvPr/>
        </p:nvSpPr>
        <p:spPr>
          <a:xfrm>
            <a:off x="4716016" y="2815327"/>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6</a:t>
            </a:r>
          </a:p>
        </p:txBody>
      </p:sp>
      <p:sp>
        <p:nvSpPr>
          <p:cNvPr id="24" name="TextovéPole 23"/>
          <p:cNvSpPr txBox="1"/>
          <p:nvPr/>
        </p:nvSpPr>
        <p:spPr>
          <a:xfrm>
            <a:off x="4499992" y="3463399"/>
            <a:ext cx="720080" cy="461665"/>
          </a:xfrm>
          <a:prstGeom prst="rect">
            <a:avLst/>
          </a:prstGeom>
          <a:noFill/>
        </p:spPr>
        <p:txBody>
          <a:bodyPr wrap="square" rtlCol="0">
            <a:spAutoFit/>
          </a:bodyPr>
          <a:lstStyle/>
          <a:p>
            <a:pPr algn="ctr"/>
            <a:r>
              <a:rPr lang="cs-CZ" sz="2400" dirty="0">
                <a:latin typeface="Cambria Math" pitchFamily="18" charset="0"/>
                <a:ea typeface="Cambria Math" pitchFamily="18" charset="0"/>
              </a:rPr>
              <a:t>4</a:t>
            </a:r>
          </a:p>
        </p:txBody>
      </p:sp>
      <mc:AlternateContent xmlns:mc="http://schemas.openxmlformats.org/markup-compatibility/2006" xmlns:a14="http://schemas.microsoft.com/office/drawing/2010/main">
        <mc:Choice Requires="a14">
          <p:sp>
            <p:nvSpPr>
              <p:cNvPr id="31" name="TextovéPole 30"/>
              <p:cNvSpPr txBox="1"/>
              <p:nvPr/>
            </p:nvSpPr>
            <p:spPr>
              <a:xfrm>
                <a:off x="6948264" y="2679586"/>
                <a:ext cx="972108" cy="6971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a:rPr lang="cs-CZ" sz="2000" b="0" i="0" smtClean="0">
                              <a:latin typeface="Cambria Math"/>
                              <a:ea typeface="Cambria Math" pitchFamily="18" charset="0"/>
                            </a:rPr>
                            <m:t>6</m:t>
                          </m:r>
                        </m:num>
                        <m:den>
                          <m:r>
                            <a:rPr lang="cs-CZ" sz="2000" b="0" i="0" smtClean="0">
                              <a:latin typeface="Cambria Math"/>
                              <a:ea typeface="Cambria Math" pitchFamily="18" charset="0"/>
                            </a:rPr>
                            <m:t>9</m:t>
                          </m:r>
                        </m:den>
                      </m:f>
                    </m:oMath>
                  </m:oMathPara>
                </a14:m>
                <a:endParaRPr lang="cs-CZ" sz="2000" dirty="0">
                  <a:latin typeface="Cambria Math" pitchFamily="18" charset="0"/>
                  <a:ea typeface="Cambria Math" pitchFamily="18" charset="0"/>
                </a:endParaRPr>
              </a:p>
            </p:txBody>
          </p:sp>
        </mc:Choice>
        <mc:Fallback xmlns="">
          <p:sp>
            <p:nvSpPr>
              <p:cNvPr id="31" name="TextovéPole 30"/>
              <p:cNvSpPr txBox="1">
                <a:spLocks noRot="1" noChangeAspect="1" noMove="1" noResize="1" noEditPoints="1" noAdjustHandles="1" noChangeArrowheads="1" noChangeShapeType="1" noTextEdit="1"/>
              </p:cNvSpPr>
              <p:nvPr/>
            </p:nvSpPr>
            <p:spPr>
              <a:xfrm>
                <a:off x="6948264" y="2679586"/>
                <a:ext cx="972108" cy="697114"/>
              </a:xfrm>
              <a:prstGeom prst="rect">
                <a:avLst/>
              </a:prstGeom>
              <a:blipFill rotWithShape="1">
                <a:blip r:embed="rId5"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 name="TextovéPole 31"/>
              <p:cNvSpPr txBox="1"/>
              <p:nvPr/>
            </p:nvSpPr>
            <p:spPr>
              <a:xfrm>
                <a:off x="6943836" y="3356992"/>
                <a:ext cx="972108" cy="6694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4</m:t>
                          </m:r>
                        </m:num>
                        <m:den>
                          <m:r>
                            <m:rPr>
                              <m:sty m:val="p"/>
                            </m:rPr>
                            <a:rPr lang="cs-CZ" sz="2000" b="0" i="0" smtClean="0">
                              <a:latin typeface="Cambria Math"/>
                            </a:rPr>
                            <m:t>x</m:t>
                          </m:r>
                        </m:den>
                      </m:f>
                    </m:oMath>
                  </m:oMathPara>
                </a14:m>
                <a:endParaRPr lang="cs-CZ" sz="2000" dirty="0"/>
              </a:p>
            </p:txBody>
          </p:sp>
        </mc:Choice>
        <mc:Fallback xmlns="">
          <p:sp>
            <p:nvSpPr>
              <p:cNvPr id="32" name="TextovéPole 31"/>
              <p:cNvSpPr txBox="1">
                <a:spLocks noRot="1" noChangeAspect="1" noMove="1" noResize="1" noEditPoints="1" noAdjustHandles="1" noChangeArrowheads="1" noChangeShapeType="1" noTextEdit="1"/>
              </p:cNvSpPr>
              <p:nvPr/>
            </p:nvSpPr>
            <p:spPr>
              <a:xfrm>
                <a:off x="6943836" y="3356992"/>
                <a:ext cx="972108" cy="669479"/>
              </a:xfrm>
              <a:prstGeom prst="rect">
                <a:avLst/>
              </a:prstGeom>
              <a:blipFill rotWithShape="1">
                <a:blip r:embed="rId6" cstate="print"/>
                <a:stretch>
                  <a:fillRect/>
                </a:stretch>
              </a:blipFill>
            </p:spPr>
            <p:txBody>
              <a:bodyPr/>
              <a:lstStyle/>
              <a:p>
                <a:r>
                  <a:rPr lang="cs-CZ">
                    <a:noFill/>
                  </a:rPr>
                  <a:t> </a:t>
                </a:r>
              </a:p>
            </p:txBody>
          </p:sp>
        </mc:Fallback>
      </mc:AlternateContent>
      <p:sp>
        <p:nvSpPr>
          <p:cNvPr id="38" name="Rectangle 5"/>
          <p:cNvSpPr>
            <a:spLocks noChangeArrowheads="1"/>
          </p:cNvSpPr>
          <p:nvPr/>
        </p:nvSpPr>
        <p:spPr bwMode="auto">
          <a:xfrm>
            <a:off x="251520" y="620688"/>
            <a:ext cx="8712968" cy="1296144"/>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Výkop pro přívod plynu by první rypadlo vyhloubilo za 9 pracovních dní. Po dvou dnech začalo na výkopu pracovat druhé rypadlo a společně dokončily práci za další 4 dny. Za kolik dní by výkop vyhloubilo pouze druhé rypadlo? </a:t>
            </a:r>
          </a:p>
        </p:txBody>
      </p:sp>
      <mc:AlternateContent xmlns:mc="http://schemas.openxmlformats.org/markup-compatibility/2006" xmlns:a14="http://schemas.microsoft.com/office/drawing/2010/main">
        <mc:Choice Requires="a14">
          <p:sp>
            <p:nvSpPr>
              <p:cNvPr id="39" name="TextovéPole 38"/>
              <p:cNvSpPr txBox="1"/>
              <p:nvPr/>
            </p:nvSpPr>
            <p:spPr>
              <a:xfrm>
                <a:off x="35496" y="4111471"/>
                <a:ext cx="2448272" cy="7861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a:rPr lang="cs-CZ" sz="2400" b="0" i="0" smtClean="0">
                              <a:latin typeface="Cambria Math"/>
                            </a:rPr>
                            <m:t>6</m:t>
                          </m:r>
                        </m:num>
                        <m:den>
                          <m:r>
                            <a:rPr lang="cs-CZ" sz="2400" b="0" i="0" smtClean="0">
                              <a:latin typeface="Cambria Math"/>
                            </a:rPr>
                            <m:t>9</m:t>
                          </m:r>
                        </m:den>
                      </m:f>
                      <m:r>
                        <a:rPr lang="cs-CZ" sz="2400" b="0" i="0" smtClean="0">
                          <a:latin typeface="Cambria Math"/>
                        </a:rPr>
                        <m:t>+</m:t>
                      </m:r>
                      <m:f>
                        <m:fPr>
                          <m:ctrlPr>
                            <a:rPr lang="cs-CZ" sz="2400" b="0" i="1" smtClean="0">
                              <a:latin typeface="Cambria Math" panose="02040503050406030204" pitchFamily="18" charset="0"/>
                            </a:rPr>
                          </m:ctrlPr>
                        </m:fPr>
                        <m:num>
                          <m:r>
                            <a:rPr lang="cs-CZ" sz="2400" b="0" i="0" smtClean="0">
                              <a:latin typeface="Cambria Math"/>
                            </a:rPr>
                            <m:t>4</m:t>
                          </m:r>
                        </m:num>
                        <m:den>
                          <m:r>
                            <m:rPr>
                              <m:sty m:val="p"/>
                            </m:rPr>
                            <a:rPr lang="cs-CZ" sz="2400" b="0" i="0" smtClean="0">
                              <a:latin typeface="Cambria Math"/>
                            </a:rPr>
                            <m:t>x</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35496" y="4111471"/>
                <a:ext cx="2448272" cy="786177"/>
              </a:xfrm>
              <a:prstGeom prst="rect">
                <a:avLst/>
              </a:prstGeom>
              <a:blipFill rotWithShape="1">
                <a:blip r:embed="rId7"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73224" y="4903559"/>
                <a:ext cx="2878596"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6</m:t>
                    </m:r>
                    <m:r>
                      <m:rPr>
                        <m:sty m:val="p"/>
                      </m:rPr>
                      <a:rPr lang="cs-CZ" sz="2400" b="0" i="0" smtClean="0">
                        <a:latin typeface="Cambria Math"/>
                        <a:ea typeface="Cambria Math" pitchFamily="18" charset="0"/>
                      </a:rPr>
                      <m:t>x</m:t>
                    </m:r>
                    <m:r>
                      <a:rPr lang="cs-CZ" sz="2400" b="0" i="0" smtClean="0">
                        <a:latin typeface="Cambria Math"/>
                        <a:ea typeface="Cambria Math" pitchFamily="18" charset="0"/>
                      </a:rPr>
                      <m:t>+36=</m:t>
                    </m:r>
                  </m:oMath>
                </a14:m>
                <a:r>
                  <a:rPr lang="cs-CZ" sz="2400" dirty="0">
                    <a:latin typeface="Cambria Math" pitchFamily="18" charset="0"/>
                    <a:ea typeface="Cambria Math" pitchFamily="18" charset="0"/>
                  </a:rPr>
                  <a:t> 9x</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73224" y="4903559"/>
                <a:ext cx="2878596" cy="461665"/>
              </a:xfrm>
              <a:prstGeom prst="rect">
                <a:avLst/>
              </a:prstGeom>
              <a:blipFill rotWithShape="1">
                <a:blip r:embed="rId8" cstate="print"/>
                <a:stretch>
                  <a:fillRect l="-424" t="-10526" b="-28947"/>
                </a:stretch>
              </a:blipFill>
            </p:spPr>
            <p:txBody>
              <a:bodyPr/>
              <a:lstStyle/>
              <a:p>
                <a:r>
                  <a:rPr lang="cs-CZ">
                    <a:noFill/>
                  </a:rPr>
                  <a:t> </a:t>
                </a:r>
              </a:p>
            </p:txBody>
          </p:sp>
        </mc:Fallback>
      </mc:AlternateContent>
      <p:sp>
        <p:nvSpPr>
          <p:cNvPr id="41" name="TextovéPole 40"/>
          <p:cNvSpPr txBox="1"/>
          <p:nvPr/>
        </p:nvSpPr>
        <p:spPr>
          <a:xfrm>
            <a:off x="2703240" y="4255487"/>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/.9x</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755576" y="5407615"/>
                <a:ext cx="1368152" cy="461665"/>
              </a:xfrm>
              <a:prstGeom prst="rect">
                <a:avLst/>
              </a:prstGeom>
              <a:noFill/>
            </p:spPr>
            <p:txBody>
              <a:bodyPr wrap="square" rtlCol="0">
                <a:spAutoFit/>
              </a:bodyPr>
              <a:lstStyle/>
              <a:p>
                <a14:m>
                  <m:oMath xmlns:m="http://schemas.openxmlformats.org/officeDocument/2006/math">
                    <m:r>
                      <a:rPr lang="cs-CZ" sz="2400" i="1" smtClean="0">
                        <a:latin typeface="Cambria Math"/>
                        <a:ea typeface="Cambria Math" pitchFamily="18" charset="0"/>
                      </a:rPr>
                      <m:t>3</m:t>
                    </m:r>
                    <m:r>
                      <a:rPr lang="cs-CZ" sz="2400" b="0" i="1" smtClean="0">
                        <a:latin typeface="Cambria Math"/>
                        <a:ea typeface="Cambria Math" pitchFamily="18" charset="0"/>
                      </a:rPr>
                      <m:t>6</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3x</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755576" y="5407615"/>
                <a:ext cx="1368152" cy="461665"/>
              </a:xfrm>
              <a:prstGeom prst="rect">
                <a:avLst/>
              </a:prstGeom>
              <a:blipFill rotWithShape="1">
                <a:blip r:embed="rId9" cstate="print"/>
                <a:stretch>
                  <a:fillRect l="-1339" t="-10526" b="-28947"/>
                </a:stretch>
              </a:blipFill>
            </p:spPr>
            <p:txBody>
              <a:bodyPr/>
              <a:lstStyle/>
              <a:p>
                <a:r>
                  <a:rPr lang="cs-CZ">
                    <a:noFill/>
                  </a:rPr>
                  <a:t> </a:t>
                </a:r>
              </a:p>
            </p:txBody>
          </p:sp>
        </mc:Fallback>
      </mc:AlternateContent>
      <p:sp>
        <p:nvSpPr>
          <p:cNvPr id="43" name="TextovéPole 42"/>
          <p:cNvSpPr txBox="1"/>
          <p:nvPr/>
        </p:nvSpPr>
        <p:spPr>
          <a:xfrm>
            <a:off x="2627784" y="5407615"/>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/:3</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827584" y="5797272"/>
                <a:ext cx="1872208" cy="523220"/>
              </a:xfrm>
              <a:prstGeom prst="rect">
                <a:avLst/>
              </a:prstGeom>
              <a:noFill/>
            </p:spPr>
            <p:txBody>
              <a:bodyPr wrap="square" rtlCol="0">
                <a:spAutoFit/>
              </a:bodyPr>
              <a:lstStyle/>
              <a:p>
                <a14:m>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oMath>
                </a14:m>
                <a:r>
                  <a:rPr lang="cs-CZ" sz="2800" b="1" dirty="0">
                    <a:latin typeface="Cambria Math" pitchFamily="18" charset="0"/>
                    <a:ea typeface="Cambria Math" pitchFamily="18" charset="0"/>
                  </a:rPr>
                  <a:t>12</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827584" y="5797272"/>
                <a:ext cx="1872208" cy="523220"/>
              </a:xfrm>
              <a:prstGeom prst="rect">
                <a:avLst/>
              </a:prstGeom>
              <a:blipFill rotWithShape="1">
                <a:blip r:embed="rId10" cstate="print"/>
                <a:stretch>
                  <a:fillRect t="-11628" b="-31395"/>
                </a:stretch>
              </a:blipFill>
            </p:spPr>
            <p:txBody>
              <a:bodyPr/>
              <a:lstStyle/>
              <a:p>
                <a:r>
                  <a:rPr lang="cs-CZ">
                    <a:noFill/>
                  </a:rPr>
                  <a:t> </a:t>
                </a:r>
              </a:p>
            </p:txBody>
          </p:sp>
        </mc:Fallback>
      </mc:AlternateContent>
      <p:sp>
        <p:nvSpPr>
          <p:cNvPr id="46" name="Rectangle 18"/>
          <p:cNvSpPr>
            <a:spLocks noChangeArrowheads="1"/>
          </p:cNvSpPr>
          <p:nvPr/>
        </p:nvSpPr>
        <p:spPr bwMode="auto">
          <a:xfrm>
            <a:off x="3779912" y="5509240"/>
            <a:ext cx="5225747" cy="811252"/>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Druhé rypadlo by výkop vyhloubilo za 12 pracovních dní.</a:t>
            </a:r>
          </a:p>
        </p:txBody>
      </p:sp>
      <mc:AlternateContent xmlns:mc="http://schemas.openxmlformats.org/markup-compatibility/2006" xmlns:a14="http://schemas.microsoft.com/office/drawing/2010/main">
        <mc:Choice Requires="a14">
          <p:sp>
            <p:nvSpPr>
              <p:cNvPr id="20" name="TextovéPole 19"/>
              <p:cNvSpPr txBox="1"/>
              <p:nvPr/>
            </p:nvSpPr>
            <p:spPr>
              <a:xfrm>
                <a:off x="4139952" y="4069080"/>
                <a:ext cx="4608512" cy="1388522"/>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6</m:t>
                        </m:r>
                      </m:num>
                      <m:den>
                        <m:r>
                          <a:rPr lang="cs-CZ" sz="2400" b="0" i="1" smtClean="0">
                            <a:latin typeface="Cambria Math"/>
                          </a:rPr>
                          <m:t>9</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4</m:t>
                        </m:r>
                      </m:num>
                      <m:den>
                        <m:r>
                          <a:rPr lang="cs-CZ" sz="2400" b="0" i="1" smtClean="0">
                            <a:latin typeface="Cambria Math"/>
                          </a:rPr>
                          <m:t>12</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24</m:t>
                        </m:r>
                      </m:num>
                      <m:den>
                        <m:r>
                          <a:rPr lang="cs-CZ" sz="2400" b="0" i="1" smtClean="0">
                            <a:latin typeface="Cambria Math"/>
                          </a:rPr>
                          <m:t>36</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12</m:t>
                        </m:r>
                      </m:num>
                      <m:den>
                        <m:r>
                          <a:rPr lang="cs-CZ" sz="2400" b="0" i="1" smtClean="0">
                            <a:latin typeface="Cambria Math"/>
                          </a:rPr>
                          <m:t>36</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36</m:t>
                        </m:r>
                      </m:num>
                      <m:den>
                        <m:r>
                          <a:rPr lang="cs-CZ" sz="2400" b="0" i="1" smtClean="0">
                            <a:latin typeface="Cambria Math"/>
                          </a:rPr>
                          <m:t>36</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4139952" y="4069080"/>
                <a:ext cx="4608512" cy="1388522"/>
              </a:xfrm>
              <a:prstGeom prst="rect">
                <a:avLst/>
              </a:prstGeom>
              <a:blipFill rotWithShape="1">
                <a:blip r:embed="rId11" cstate="print"/>
                <a:stretch>
                  <a:fillRect l="-1984" b="-6608"/>
                </a:stretch>
              </a:blipFill>
            </p:spPr>
            <p:txBody>
              <a:bodyPr/>
              <a:lstStyle/>
              <a:p>
                <a:r>
                  <a:rPr lang="cs-CZ">
                    <a:noFill/>
                  </a:rPr>
                  <a:t> </a:t>
                </a:r>
              </a:p>
            </p:txBody>
          </p:sp>
        </mc:Fallback>
      </mc:AlternateContent>
      <p:sp>
        <p:nvSpPr>
          <p:cNvPr id="23" name="TextovéPole 22"/>
          <p:cNvSpPr txBox="1"/>
          <p:nvPr/>
        </p:nvSpPr>
        <p:spPr>
          <a:xfrm>
            <a:off x="2703240" y="4861168"/>
            <a:ext cx="1220688" cy="461665"/>
          </a:xfrm>
          <a:prstGeom prst="rect">
            <a:avLst/>
          </a:prstGeom>
          <a:noFill/>
        </p:spPr>
        <p:txBody>
          <a:bodyPr wrap="square" rtlCol="0">
            <a:spAutoFit/>
          </a:bodyPr>
          <a:lstStyle/>
          <a:p>
            <a:r>
              <a:rPr lang="cs-CZ" sz="2400" b="0" dirty="0">
                <a:latin typeface="Cambria Math" pitchFamily="18" charset="0"/>
                <a:ea typeface="Cambria Math" pitchFamily="18" charset="0"/>
              </a:rPr>
              <a:t>/-6x</a:t>
            </a:r>
            <a:endParaRPr lang="cs-CZ" sz="2400" dirty="0">
              <a:latin typeface="Cambria Math" pitchFamily="18" charset="0"/>
              <a:ea typeface="Cambria Math" pitchFamily="18" charset="0"/>
            </a:endParaRPr>
          </a:p>
        </p:txBody>
      </p:sp>
      <p:sp>
        <p:nvSpPr>
          <p:cNvPr id="27" name="Obdélník 26">
            <a:extLst>
              <a:ext uri="{FF2B5EF4-FFF2-40B4-BE49-F238E27FC236}">
                <a16:creationId xmlns:a16="http://schemas.microsoft.com/office/drawing/2014/main" id="{A7162465-C75E-4268-8F60-AD5A46A8DCF7}"/>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1">
            <a:hlinkClick r:id="" action="ppaction://hlinkshowjump?jump=nextslide"/>
            <a:extLst>
              <a:ext uri="{FF2B5EF4-FFF2-40B4-BE49-F238E27FC236}">
                <a16:creationId xmlns:a16="http://schemas.microsoft.com/office/drawing/2014/main" id="{965BEB86-E0DD-4877-ABC7-1CFB9326C66B}"/>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Šipka doprava 22">
            <a:hlinkClick r:id="" action="ppaction://hlinkshowjump?jump=previousslide"/>
            <a:extLst>
              <a:ext uri="{FF2B5EF4-FFF2-40B4-BE49-F238E27FC236}">
                <a16:creationId xmlns:a16="http://schemas.microsoft.com/office/drawing/2014/main" id="{F3B9FABD-FB0C-4B3D-AB22-28D754B4E54B}"/>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Rectangle 10">
            <a:extLst>
              <a:ext uri="{FF2B5EF4-FFF2-40B4-BE49-F238E27FC236}">
                <a16:creationId xmlns:a16="http://schemas.microsoft.com/office/drawing/2014/main" id="{64762BA4-BFB8-4BA3-A4DA-8FD77A7034E7}"/>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3" name="Zaoblený obdélník 24">
            <a:hlinkClick r:id="" action="ppaction://hlinkshowjump?jump=firstslide"/>
            <a:extLst>
              <a:ext uri="{FF2B5EF4-FFF2-40B4-BE49-F238E27FC236}">
                <a16:creationId xmlns:a16="http://schemas.microsoft.com/office/drawing/2014/main" id="{6490B602-F9B6-4584-92D0-B8B8F2345183}"/>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4" name="TextovéPole 33">
            <a:extLst>
              <a:ext uri="{FF2B5EF4-FFF2-40B4-BE49-F238E27FC236}">
                <a16:creationId xmlns:a16="http://schemas.microsoft.com/office/drawing/2014/main" id="{0D5D0889-4A9B-46FF-BE8C-C48DCBBE5B4D}"/>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7)</a:t>
            </a:r>
          </a:p>
        </p:txBody>
      </p:sp>
    </p:spTree>
    <p:extLst>
      <p:ext uri="{BB962C8B-B14F-4D97-AF65-F5344CB8AC3E}">
        <p14:creationId xmlns:p14="http://schemas.microsoft.com/office/powerpoint/2010/main" val="3877342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ulka 17"/>
          <p:cNvGraphicFramePr>
            <a:graphicFrameLocks noGrp="1"/>
          </p:cNvGraphicFramePr>
          <p:nvPr>
            <p:extLst>
              <p:ext uri="{D42A27DB-BD31-4B8C-83A1-F6EECF244321}">
                <p14:modId xmlns:p14="http://schemas.microsoft.com/office/powerpoint/2010/main" val="781662668"/>
              </p:ext>
            </p:extLst>
          </p:nvPr>
        </p:nvGraphicFramePr>
        <p:xfrm>
          <a:off x="237740" y="1824804"/>
          <a:ext cx="8424937" cy="1928232"/>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448274">
                  <a:extLst>
                    <a:ext uri="{9D8B030D-6E8A-4147-A177-3AD203B41FA5}">
                      <a16:colId xmlns:a16="http://schemas.microsoft.com/office/drawing/2014/main" val="20003"/>
                    </a:ext>
                  </a:extLst>
                </a:gridCol>
              </a:tblGrid>
              <a:tr h="576064">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část práce vykonaná za 1 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počet dní práce na společném úkolu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dirty="0">
                          <a:solidFill>
                            <a:schemeClr val="tx1"/>
                          </a:solidFill>
                        </a:rPr>
                        <a:t>celkem</a:t>
                      </a:r>
                      <a:r>
                        <a:rPr lang="cs-CZ" baseline="0" dirty="0">
                          <a:solidFill>
                            <a:schemeClr val="tx1"/>
                          </a:solidFill>
                        </a:rPr>
                        <a:t> odpracováno ze společné práce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4036">
                <a:tc>
                  <a:txBody>
                    <a:bodyPr/>
                    <a:lstStyle/>
                    <a:p>
                      <a:pPr algn="ctr"/>
                      <a:r>
                        <a:rPr lang="cs-CZ" b="1" dirty="0"/>
                        <a:t>větší stavidlo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b="1" dirty="0"/>
                        <a:t>menší stavidlo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latin typeface="Cambria Math" pitchFamily="18" charset="0"/>
                        <a:ea typeface="Cambria Math"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38" name="Rectangle 5"/>
          <p:cNvSpPr>
            <a:spLocks noChangeArrowheads="1"/>
          </p:cNvSpPr>
          <p:nvPr/>
        </p:nvSpPr>
        <p:spPr bwMode="auto">
          <a:xfrm>
            <a:off x="251520" y="620688"/>
            <a:ext cx="8712968" cy="1152128"/>
          </a:xfrm>
          <a:prstGeom prst="rect">
            <a:avLst/>
          </a:prstGeom>
          <a:noFill/>
          <a:ln w="9525">
            <a:noFill/>
            <a:miter lim="800000"/>
            <a:headEnd/>
            <a:tailEnd/>
          </a:ln>
          <a:effectLst/>
        </p:spPr>
        <p:txBody>
          <a:bodyPr anchor="t"/>
          <a:lstStyle/>
          <a:p>
            <a:r>
              <a:rPr lang="cs-CZ" sz="2000" b="1" dirty="0">
                <a:latin typeface="Times New Roman" pitchFamily="18" charset="0"/>
                <a:cs typeface="Times New Roman" pitchFamily="18" charset="0"/>
              </a:rPr>
              <a:t>Jsou-li otevřena obě dvě stavidla, rybník se vypustí za 6 dní.</a:t>
            </a:r>
          </a:p>
          <a:p>
            <a:r>
              <a:rPr lang="cs-CZ" sz="2000" b="1" dirty="0">
                <a:latin typeface="Times New Roman" pitchFamily="18" charset="0"/>
                <a:cs typeface="Times New Roman" pitchFamily="18" charset="0"/>
              </a:rPr>
              <a:t>Větším stavidlem by se vyprázdnil za 10 dní. Za kolik dní by se vyprázdnil jen menším stavidlem?</a:t>
            </a:r>
          </a:p>
          <a:p>
            <a:endParaRPr lang="cs-CZ" sz="2000" dirty="0">
              <a:solidFill>
                <a:schemeClr val="accent2"/>
              </a:solidFill>
            </a:endParaRPr>
          </a:p>
          <a:p>
            <a:endParaRPr lang="cs-CZ" sz="2000" b="1"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9" name="TextovéPole 38"/>
              <p:cNvSpPr txBox="1"/>
              <p:nvPr/>
            </p:nvSpPr>
            <p:spPr>
              <a:xfrm>
                <a:off x="35496" y="4111471"/>
                <a:ext cx="2448272" cy="7861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400" i="1" smtClean="0">
                              <a:latin typeface="Cambria Math" panose="02040503050406030204" pitchFamily="18" charset="0"/>
                            </a:rPr>
                          </m:ctrlPr>
                        </m:fPr>
                        <m:num>
                          <m:r>
                            <a:rPr lang="cs-CZ" sz="2400" b="0" i="0" smtClean="0">
                              <a:latin typeface="Cambria Math"/>
                            </a:rPr>
                            <m:t>6</m:t>
                          </m:r>
                        </m:num>
                        <m:den>
                          <m:r>
                            <a:rPr lang="cs-CZ" sz="2400" b="0" i="0" smtClean="0">
                              <a:latin typeface="Cambria Math"/>
                            </a:rPr>
                            <m:t>10</m:t>
                          </m:r>
                        </m:den>
                      </m:f>
                      <m:r>
                        <a:rPr lang="cs-CZ" sz="2400" b="0" i="0" smtClean="0">
                          <a:latin typeface="Cambria Math"/>
                        </a:rPr>
                        <m:t>+</m:t>
                      </m:r>
                      <m:f>
                        <m:fPr>
                          <m:ctrlPr>
                            <a:rPr lang="cs-CZ" sz="2400" b="0" i="1" smtClean="0">
                              <a:latin typeface="Cambria Math" panose="02040503050406030204" pitchFamily="18" charset="0"/>
                            </a:rPr>
                          </m:ctrlPr>
                        </m:fPr>
                        <m:num>
                          <m:r>
                            <a:rPr lang="cs-CZ" sz="2400" b="0" i="0" smtClean="0">
                              <a:latin typeface="Cambria Math"/>
                            </a:rPr>
                            <m:t>6</m:t>
                          </m:r>
                        </m:num>
                        <m:den>
                          <m:r>
                            <m:rPr>
                              <m:sty m:val="p"/>
                            </m:rPr>
                            <a:rPr lang="cs-CZ" sz="2400" b="0" i="0" smtClean="0">
                              <a:latin typeface="Cambria Math"/>
                            </a:rPr>
                            <m:t>x</m:t>
                          </m:r>
                        </m:den>
                      </m:f>
                      <m:r>
                        <a:rPr lang="cs-CZ" sz="2400" b="0" i="0" smtClean="0">
                          <a:latin typeface="Cambria Math"/>
                        </a:rPr>
                        <m:t>=1</m:t>
                      </m:r>
                    </m:oMath>
                  </m:oMathPara>
                </a14:m>
                <a:endParaRPr lang="cs-CZ" sz="2400" dirty="0"/>
              </a:p>
            </p:txBody>
          </p:sp>
        </mc:Choice>
        <mc:Fallback xmlns="">
          <p:sp>
            <p:nvSpPr>
              <p:cNvPr id="39" name="TextovéPole 38"/>
              <p:cNvSpPr txBox="1">
                <a:spLocks noRot="1" noChangeAspect="1" noMove="1" noResize="1" noEditPoints="1" noAdjustHandles="1" noChangeArrowheads="1" noChangeShapeType="1" noTextEdit="1"/>
              </p:cNvSpPr>
              <p:nvPr/>
            </p:nvSpPr>
            <p:spPr>
              <a:xfrm>
                <a:off x="35496" y="4111471"/>
                <a:ext cx="2448272" cy="786177"/>
              </a:xfrm>
              <a:prstGeom prst="rect">
                <a:avLst/>
              </a:prstGeom>
              <a:blipFill rotWithShape="1">
                <a:blip r:embed="rId6" cstate="print"/>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0" name="TextovéPole 39"/>
              <p:cNvSpPr txBox="1"/>
              <p:nvPr/>
            </p:nvSpPr>
            <p:spPr>
              <a:xfrm>
                <a:off x="73224" y="4903559"/>
                <a:ext cx="2878596"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6</m:t>
                    </m:r>
                    <m:r>
                      <m:rPr>
                        <m:sty m:val="p"/>
                      </m:rPr>
                      <a:rPr lang="cs-CZ" sz="2400" b="0" i="0" smtClean="0">
                        <a:latin typeface="Cambria Math"/>
                        <a:ea typeface="Cambria Math" pitchFamily="18" charset="0"/>
                      </a:rPr>
                      <m:t>x</m:t>
                    </m:r>
                    <m:r>
                      <a:rPr lang="cs-CZ" sz="2400" b="0" i="0" smtClean="0">
                        <a:latin typeface="Cambria Math"/>
                        <a:ea typeface="Cambria Math" pitchFamily="18" charset="0"/>
                      </a:rPr>
                      <m:t>+60=</m:t>
                    </m:r>
                  </m:oMath>
                </a14:m>
                <a:r>
                  <a:rPr lang="cs-CZ" sz="2400" dirty="0">
                    <a:latin typeface="Cambria Math" pitchFamily="18" charset="0"/>
                    <a:ea typeface="Cambria Math" pitchFamily="18" charset="0"/>
                  </a:rPr>
                  <a:t> 10x</a:t>
                </a:r>
              </a:p>
            </p:txBody>
          </p:sp>
        </mc:Choice>
        <mc:Fallback xmlns="">
          <p:sp>
            <p:nvSpPr>
              <p:cNvPr id="40" name="TextovéPole 39"/>
              <p:cNvSpPr txBox="1">
                <a:spLocks noRot="1" noChangeAspect="1" noMove="1" noResize="1" noEditPoints="1" noAdjustHandles="1" noChangeArrowheads="1" noChangeShapeType="1" noTextEdit="1"/>
              </p:cNvSpPr>
              <p:nvPr/>
            </p:nvSpPr>
            <p:spPr>
              <a:xfrm>
                <a:off x="73224" y="4903559"/>
                <a:ext cx="2878596" cy="461665"/>
              </a:xfrm>
              <a:prstGeom prst="rect">
                <a:avLst/>
              </a:prstGeom>
              <a:blipFill rotWithShape="1">
                <a:blip r:embed="rId7" cstate="print"/>
                <a:stretch>
                  <a:fillRect l="-424" t="-10526" b="-28947"/>
                </a:stretch>
              </a:blipFill>
            </p:spPr>
            <p:txBody>
              <a:bodyPr/>
              <a:lstStyle/>
              <a:p>
                <a:r>
                  <a:rPr lang="cs-CZ">
                    <a:noFill/>
                  </a:rPr>
                  <a:t> </a:t>
                </a:r>
              </a:p>
            </p:txBody>
          </p:sp>
        </mc:Fallback>
      </mc:AlternateContent>
      <p:sp>
        <p:nvSpPr>
          <p:cNvPr id="41" name="TextovéPole 40"/>
          <p:cNvSpPr txBox="1"/>
          <p:nvPr/>
        </p:nvSpPr>
        <p:spPr>
          <a:xfrm>
            <a:off x="2703240" y="4255487"/>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/.10x</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2" name="TextovéPole 41"/>
              <p:cNvSpPr txBox="1"/>
              <p:nvPr/>
            </p:nvSpPr>
            <p:spPr>
              <a:xfrm>
                <a:off x="755576" y="5407615"/>
                <a:ext cx="1368152" cy="461665"/>
              </a:xfrm>
              <a:prstGeom prst="rect">
                <a:avLst/>
              </a:prstGeom>
              <a:noFill/>
            </p:spPr>
            <p:txBody>
              <a:bodyPr wrap="square" rtlCol="0">
                <a:spAutoFit/>
              </a:bodyPr>
              <a:lstStyle/>
              <a:p>
                <a14:m>
                  <m:oMath xmlns:m="http://schemas.openxmlformats.org/officeDocument/2006/math">
                    <m:r>
                      <a:rPr lang="cs-CZ" sz="2400" b="0" i="0" smtClean="0">
                        <a:latin typeface="Cambria Math"/>
                        <a:ea typeface="Cambria Math" pitchFamily="18" charset="0"/>
                      </a:rPr>
                      <m:t>60</m:t>
                    </m:r>
                    <m:r>
                      <a:rPr lang="cs-CZ" sz="2400" b="0" i="0" smtClean="0">
                        <a:latin typeface="Cambria Math" pitchFamily="18" charset="0"/>
                        <a:ea typeface="Cambria Math" pitchFamily="18" charset="0"/>
                      </a:rPr>
                      <m:t>=</m:t>
                    </m:r>
                  </m:oMath>
                </a14:m>
                <a:r>
                  <a:rPr lang="cs-CZ" sz="2400" dirty="0">
                    <a:latin typeface="Cambria Math" pitchFamily="18" charset="0"/>
                    <a:ea typeface="Cambria Math" pitchFamily="18" charset="0"/>
                  </a:rPr>
                  <a:t> 4x</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755576" y="5407615"/>
                <a:ext cx="1368152" cy="461665"/>
              </a:xfrm>
              <a:prstGeom prst="rect">
                <a:avLst/>
              </a:prstGeom>
              <a:blipFill rotWithShape="1">
                <a:blip r:embed="rId8" cstate="print"/>
                <a:stretch>
                  <a:fillRect l="-1339" t="-10526" b="-28947"/>
                </a:stretch>
              </a:blipFill>
            </p:spPr>
            <p:txBody>
              <a:bodyPr/>
              <a:lstStyle/>
              <a:p>
                <a:r>
                  <a:rPr lang="cs-CZ">
                    <a:noFill/>
                  </a:rPr>
                  <a:t> </a:t>
                </a:r>
              </a:p>
            </p:txBody>
          </p:sp>
        </mc:Fallback>
      </mc:AlternateContent>
      <p:sp>
        <p:nvSpPr>
          <p:cNvPr id="43" name="TextovéPole 42"/>
          <p:cNvSpPr txBox="1"/>
          <p:nvPr/>
        </p:nvSpPr>
        <p:spPr>
          <a:xfrm>
            <a:off x="2627784" y="5407615"/>
            <a:ext cx="932656" cy="461665"/>
          </a:xfrm>
          <a:prstGeom prst="rect">
            <a:avLst/>
          </a:prstGeom>
          <a:noFill/>
        </p:spPr>
        <p:txBody>
          <a:bodyPr wrap="square" rtlCol="0">
            <a:spAutoFit/>
          </a:bodyPr>
          <a:lstStyle/>
          <a:p>
            <a:r>
              <a:rPr lang="cs-CZ" sz="2400" b="0" dirty="0">
                <a:latin typeface="Cambria Math" pitchFamily="18" charset="0"/>
                <a:ea typeface="Cambria Math" pitchFamily="18" charset="0"/>
              </a:rPr>
              <a:t>/:4</a:t>
            </a:r>
            <a:endParaRPr lang="cs-CZ" sz="2400" dirty="0">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ovéPole 43"/>
              <p:cNvSpPr txBox="1"/>
              <p:nvPr/>
            </p:nvSpPr>
            <p:spPr>
              <a:xfrm>
                <a:off x="827584" y="5797272"/>
                <a:ext cx="1296144" cy="523220"/>
              </a:xfrm>
              <a:prstGeom prst="rect">
                <a:avLst/>
              </a:prstGeom>
              <a:noFill/>
            </p:spPr>
            <p:txBody>
              <a:bodyPr wrap="square" rtlCol="0">
                <a:spAutoFit/>
              </a:bodyPr>
              <a:lstStyle/>
              <a:p>
                <a14:m>
                  <m:oMath xmlns:m="http://schemas.openxmlformats.org/officeDocument/2006/math">
                    <m:r>
                      <a:rPr lang="cs-CZ" sz="2800" b="1" i="0" smtClean="0">
                        <a:latin typeface="Cambria Math"/>
                        <a:ea typeface="Cambria Math" pitchFamily="18" charset="0"/>
                      </a:rPr>
                      <m:t>𝐱</m:t>
                    </m:r>
                    <m:r>
                      <a:rPr lang="cs-CZ" sz="2800" b="1" i="0" smtClean="0">
                        <a:latin typeface="Cambria Math" pitchFamily="18" charset="0"/>
                        <a:ea typeface="Cambria Math" pitchFamily="18" charset="0"/>
                      </a:rPr>
                      <m:t>=</m:t>
                    </m:r>
                  </m:oMath>
                </a14:m>
                <a:r>
                  <a:rPr lang="cs-CZ" sz="2800" b="1" dirty="0">
                    <a:latin typeface="Cambria Math" pitchFamily="18" charset="0"/>
                    <a:ea typeface="Cambria Math" pitchFamily="18" charset="0"/>
                  </a:rPr>
                  <a:t>15</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827584" y="5797272"/>
                <a:ext cx="1296144" cy="523220"/>
              </a:xfrm>
              <a:prstGeom prst="rect">
                <a:avLst/>
              </a:prstGeom>
              <a:blipFill rotWithShape="1">
                <a:blip r:embed="rId9" cstate="print"/>
                <a:stretch>
                  <a:fillRect t="-11628" b="-31395"/>
                </a:stretch>
              </a:blipFill>
            </p:spPr>
            <p:txBody>
              <a:bodyPr/>
              <a:lstStyle/>
              <a:p>
                <a:r>
                  <a:rPr lang="cs-CZ">
                    <a:noFill/>
                  </a:rPr>
                  <a:t> </a:t>
                </a:r>
              </a:p>
            </p:txBody>
          </p:sp>
        </mc:Fallback>
      </mc:AlternateContent>
      <p:sp>
        <p:nvSpPr>
          <p:cNvPr id="46" name="Rectangle 18"/>
          <p:cNvSpPr>
            <a:spLocks noChangeArrowheads="1"/>
          </p:cNvSpPr>
          <p:nvPr/>
        </p:nvSpPr>
        <p:spPr bwMode="auto">
          <a:xfrm>
            <a:off x="3779912" y="5509240"/>
            <a:ext cx="5225747" cy="811252"/>
          </a:xfrm>
          <a:prstGeom prst="rect">
            <a:avLst/>
          </a:prstGeom>
          <a:solidFill>
            <a:schemeClr val="bg1"/>
          </a:solidFill>
          <a:ln w="9525">
            <a:noFill/>
            <a:miter lim="800000"/>
            <a:headEnd/>
            <a:tailEnd/>
          </a:ln>
          <a:effectLst/>
        </p:spPr>
        <p:txBody>
          <a:bodyPr anchor="t"/>
          <a:lstStyle/>
          <a:p>
            <a:r>
              <a:rPr lang="cs-CZ" sz="2400" dirty="0">
                <a:latin typeface="Times New Roman" pitchFamily="18" charset="0"/>
                <a:cs typeface="Times New Roman" pitchFamily="18" charset="0"/>
              </a:rPr>
              <a:t>Menším stavidlem by se rybník vyprázdnil za 15 dní.</a:t>
            </a:r>
          </a:p>
        </p:txBody>
      </p:sp>
      <mc:AlternateContent xmlns:mc="http://schemas.openxmlformats.org/markup-compatibility/2006" xmlns:a14="http://schemas.microsoft.com/office/drawing/2010/main">
        <mc:Choice Requires="a14">
          <p:sp>
            <p:nvSpPr>
              <p:cNvPr id="20" name="TextovéPole 19"/>
              <p:cNvSpPr txBox="1"/>
              <p:nvPr/>
            </p:nvSpPr>
            <p:spPr>
              <a:xfrm>
                <a:off x="4139952" y="4069080"/>
                <a:ext cx="4608512" cy="1388522"/>
              </a:xfrm>
              <a:prstGeom prst="rect">
                <a:avLst/>
              </a:prstGeom>
              <a:noFill/>
            </p:spPr>
            <p:txBody>
              <a:bodyPr wrap="square" rtlCol="0">
                <a:spAutoFit/>
              </a:bodyPr>
              <a:lstStyle/>
              <a:p>
                <a:r>
                  <a:rPr lang="cs-CZ" sz="2400" dirty="0">
                    <a:latin typeface="Cambria Math" pitchFamily="18" charset="0"/>
                    <a:ea typeface="Cambria Math" pitchFamily="18" charset="0"/>
                  </a:rPr>
                  <a:t>L = </a:t>
                </a:r>
                <a14:m>
                  <m:oMath xmlns:m="http://schemas.openxmlformats.org/officeDocument/2006/math">
                    <m:f>
                      <m:fPr>
                        <m:ctrlPr>
                          <a:rPr lang="cs-CZ" sz="2400" i="1" smtClean="0">
                            <a:latin typeface="Cambria Math" panose="02040503050406030204" pitchFamily="18" charset="0"/>
                          </a:rPr>
                        </m:ctrlPr>
                      </m:fPr>
                      <m:num>
                        <m:r>
                          <a:rPr lang="cs-CZ" sz="2400" b="0" i="1" smtClean="0">
                            <a:latin typeface="Cambria Math"/>
                          </a:rPr>
                          <m:t>6</m:t>
                        </m:r>
                      </m:num>
                      <m:den>
                        <m:r>
                          <a:rPr lang="cs-CZ" sz="2400" b="0" i="1" smtClean="0">
                            <a:latin typeface="Cambria Math"/>
                          </a:rPr>
                          <m:t>10</m:t>
                        </m:r>
                      </m:den>
                    </m:f>
                    <m:r>
                      <a:rPr lang="cs-CZ" sz="2400" b="0" i="1" smtClean="0">
                        <a:latin typeface="Cambria Math"/>
                      </a:rPr>
                      <m:t>+</m:t>
                    </m:r>
                    <m:f>
                      <m:fPr>
                        <m:ctrlPr>
                          <a:rPr lang="cs-CZ" sz="2400" b="0" i="1" smtClean="0">
                            <a:latin typeface="Cambria Math" panose="02040503050406030204" pitchFamily="18" charset="0"/>
                          </a:rPr>
                        </m:ctrlPr>
                      </m:fPr>
                      <m:num>
                        <m:r>
                          <a:rPr lang="cs-CZ" sz="2400" b="0" i="1" smtClean="0">
                            <a:latin typeface="Cambria Math"/>
                          </a:rPr>
                          <m:t>6</m:t>
                        </m:r>
                      </m:num>
                      <m:den>
                        <m:r>
                          <a:rPr lang="cs-CZ" sz="2400" b="0" i="1" smtClean="0">
                            <a:latin typeface="Cambria Math"/>
                          </a:rPr>
                          <m:t>15</m:t>
                        </m:r>
                      </m:den>
                    </m:f>
                    <m:r>
                      <a:rPr lang="cs-CZ" sz="2400" b="0" i="1" smtClean="0">
                        <a:latin typeface="Cambria Math"/>
                      </a:rPr>
                      <m:t>=</m:t>
                    </m:r>
                    <m:f>
                      <m:fPr>
                        <m:ctrlPr>
                          <a:rPr lang="cs-CZ" sz="2400" i="1">
                            <a:latin typeface="Cambria Math" panose="02040503050406030204" pitchFamily="18" charset="0"/>
                          </a:rPr>
                        </m:ctrlPr>
                      </m:fPr>
                      <m:num>
                        <m:r>
                          <a:rPr lang="cs-CZ" sz="2400" b="0" i="1" smtClean="0">
                            <a:latin typeface="Cambria Math"/>
                          </a:rPr>
                          <m:t>18</m:t>
                        </m:r>
                      </m:num>
                      <m:den>
                        <m:r>
                          <a:rPr lang="cs-CZ" sz="2400" b="0" i="1" smtClean="0">
                            <a:latin typeface="Cambria Math"/>
                          </a:rPr>
                          <m:t>30</m:t>
                        </m:r>
                      </m:den>
                    </m:f>
                    <m:r>
                      <a:rPr lang="cs-CZ" sz="2400" i="1">
                        <a:latin typeface="Cambria Math"/>
                      </a:rPr>
                      <m:t>+</m:t>
                    </m:r>
                    <m:f>
                      <m:fPr>
                        <m:ctrlPr>
                          <a:rPr lang="cs-CZ" sz="2400" i="1">
                            <a:latin typeface="Cambria Math" panose="02040503050406030204" pitchFamily="18" charset="0"/>
                          </a:rPr>
                        </m:ctrlPr>
                      </m:fPr>
                      <m:num>
                        <m:r>
                          <a:rPr lang="cs-CZ" sz="2400" b="0" i="1" smtClean="0">
                            <a:latin typeface="Cambria Math"/>
                          </a:rPr>
                          <m:t>12</m:t>
                        </m:r>
                      </m:num>
                      <m:den>
                        <m:r>
                          <a:rPr lang="cs-CZ" sz="2400" b="0" i="1" smtClean="0">
                            <a:latin typeface="Cambria Math"/>
                          </a:rPr>
                          <m:t>30</m:t>
                        </m:r>
                      </m:den>
                    </m:f>
                    <m:r>
                      <a:rPr lang="cs-CZ" sz="2400" b="0" i="1" smtClean="0">
                        <a:latin typeface="Cambria Math"/>
                      </a:rPr>
                      <m:t>=</m:t>
                    </m:r>
                    <m:f>
                      <m:fPr>
                        <m:ctrlPr>
                          <a:rPr lang="cs-CZ" sz="2400" i="1" smtClean="0">
                            <a:latin typeface="Cambria Math" panose="02040503050406030204" pitchFamily="18" charset="0"/>
                          </a:rPr>
                        </m:ctrlPr>
                      </m:fPr>
                      <m:num>
                        <m:r>
                          <a:rPr lang="cs-CZ" sz="2400" b="0" i="1" smtClean="0">
                            <a:latin typeface="Cambria Math"/>
                          </a:rPr>
                          <m:t>30</m:t>
                        </m:r>
                      </m:num>
                      <m:den>
                        <m:r>
                          <a:rPr lang="cs-CZ" sz="2400" b="0" i="1" smtClean="0">
                            <a:latin typeface="Cambria Math"/>
                          </a:rPr>
                          <m:t>30</m:t>
                        </m:r>
                      </m:den>
                    </m:f>
                    <m:r>
                      <a:rPr lang="cs-CZ" sz="2400" i="1">
                        <a:latin typeface="Cambria Math"/>
                      </a:rPr>
                      <m:t>=</m:t>
                    </m:r>
                    <m:r>
                      <a:rPr lang="cs-CZ" sz="2400" b="0" i="1" smtClean="0">
                        <a:latin typeface="Cambria Math"/>
                      </a:rPr>
                      <m:t>1</m:t>
                    </m:r>
                    <m:r>
                      <a:rPr lang="cs-CZ" sz="2400" b="0" i="0" smtClean="0">
                        <a:latin typeface="Cambria Math"/>
                      </a:rPr>
                      <m:t> </m:t>
                    </m:r>
                  </m:oMath>
                </a14:m>
                <a:r>
                  <a:rPr lang="cs-CZ" sz="2400" dirty="0">
                    <a:latin typeface="Cambria Math" pitchFamily="18" charset="0"/>
                    <a:ea typeface="Cambria Math" pitchFamily="18" charset="0"/>
                  </a:rPr>
                  <a:t>            </a:t>
                </a:r>
              </a:p>
              <a:p>
                <a:r>
                  <a:rPr lang="cs-CZ" sz="2400" dirty="0">
                    <a:latin typeface="Cambria Math" pitchFamily="18" charset="0"/>
                    <a:ea typeface="Cambria Math" pitchFamily="18" charset="0"/>
                  </a:rPr>
                  <a:t>P = 1                  </a:t>
                </a:r>
              </a:p>
              <a:p>
                <a:r>
                  <a:rPr lang="cs-CZ" sz="2400" dirty="0">
                    <a:latin typeface="Cambria Math" pitchFamily="18" charset="0"/>
                    <a:ea typeface="Cambria Math" pitchFamily="18" charset="0"/>
                  </a:rPr>
                  <a:t>L = P </a:t>
                </a:r>
              </a:p>
            </p:txBody>
          </p:sp>
        </mc:Choice>
        <mc:Fallback xmlns="">
          <p:sp>
            <p:nvSpPr>
              <p:cNvPr id="20" name="TextovéPole 19"/>
              <p:cNvSpPr txBox="1">
                <a:spLocks noRot="1" noChangeAspect="1" noMove="1" noResize="1" noEditPoints="1" noAdjustHandles="1" noChangeArrowheads="1" noChangeShapeType="1" noTextEdit="1"/>
              </p:cNvSpPr>
              <p:nvPr/>
            </p:nvSpPr>
            <p:spPr>
              <a:xfrm>
                <a:off x="4139952" y="4069080"/>
                <a:ext cx="4608512" cy="1388522"/>
              </a:xfrm>
              <a:prstGeom prst="rect">
                <a:avLst/>
              </a:prstGeom>
              <a:blipFill rotWithShape="1">
                <a:blip r:embed="rId10"/>
                <a:stretch>
                  <a:fillRect l="-1984" b="-6608"/>
                </a:stretch>
              </a:blipFill>
            </p:spPr>
            <p:txBody>
              <a:bodyPr/>
              <a:lstStyle/>
              <a:p>
                <a:r>
                  <a:rPr lang="cs-CZ">
                    <a:noFill/>
                  </a:rPr>
                  <a:t> </a:t>
                </a:r>
              </a:p>
            </p:txBody>
          </p:sp>
        </mc:Fallback>
      </mc:AlternateContent>
      <p:sp>
        <p:nvSpPr>
          <p:cNvPr id="23" name="TextovéPole 22"/>
          <p:cNvSpPr txBox="1"/>
          <p:nvPr/>
        </p:nvSpPr>
        <p:spPr>
          <a:xfrm>
            <a:off x="2703240" y="4861168"/>
            <a:ext cx="1220688" cy="461665"/>
          </a:xfrm>
          <a:prstGeom prst="rect">
            <a:avLst/>
          </a:prstGeom>
          <a:noFill/>
        </p:spPr>
        <p:txBody>
          <a:bodyPr wrap="square" rtlCol="0">
            <a:spAutoFit/>
          </a:bodyPr>
          <a:lstStyle/>
          <a:p>
            <a:r>
              <a:rPr lang="cs-CZ" sz="2400" b="0" dirty="0">
                <a:latin typeface="Cambria Math" pitchFamily="18" charset="0"/>
                <a:ea typeface="Cambria Math" pitchFamily="18" charset="0"/>
              </a:rPr>
              <a:t>/-6x</a:t>
            </a:r>
            <a:endParaRPr lang="cs-CZ" sz="2400" dirty="0">
              <a:latin typeface="Cambria Math" pitchFamily="18" charset="0"/>
              <a:ea typeface="Cambria Math" pitchFamily="18" charset="0"/>
            </a:endParaRPr>
          </a:p>
        </p:txBody>
      </p:sp>
      <p:sp>
        <p:nvSpPr>
          <p:cNvPr id="27" name="Obdélník 26">
            <a:extLst>
              <a:ext uri="{FF2B5EF4-FFF2-40B4-BE49-F238E27FC236}">
                <a16:creationId xmlns:a16="http://schemas.microsoft.com/office/drawing/2014/main" id="{C9A1D040-2ED1-4A37-8B63-89C6E070180E}"/>
              </a:ext>
            </a:extLst>
          </p:cNvPr>
          <p:cNvSpPr/>
          <p:nvPr/>
        </p:nvSpPr>
        <p:spPr>
          <a:xfrm>
            <a:off x="0" y="-1"/>
            <a:ext cx="9144000" cy="612000"/>
          </a:xfrm>
          <a:prstGeom prst="rect">
            <a:avLst/>
          </a:prstGeom>
          <a:solidFill>
            <a:srgbClr val="DDE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Šipka doprava 21">
            <a:hlinkClick r:id="" action="ppaction://hlinkshowjump?jump=nextslide"/>
            <a:extLst>
              <a:ext uri="{FF2B5EF4-FFF2-40B4-BE49-F238E27FC236}">
                <a16:creationId xmlns:a16="http://schemas.microsoft.com/office/drawing/2014/main" id="{7CEED6E7-AB54-48AF-9EB5-3869EC797D92}"/>
              </a:ext>
            </a:extLst>
          </p:cNvPr>
          <p:cNvSpPr/>
          <p:nvPr/>
        </p:nvSpPr>
        <p:spPr>
          <a:xfrm>
            <a:off x="8216850" y="60920"/>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Šipka doprava 22">
            <a:hlinkClick r:id="" action="ppaction://hlinkshowjump?jump=previousslide"/>
            <a:extLst>
              <a:ext uri="{FF2B5EF4-FFF2-40B4-BE49-F238E27FC236}">
                <a16:creationId xmlns:a16="http://schemas.microsoft.com/office/drawing/2014/main" id="{3347FBEC-E56B-4819-9DD0-916EB413FE0F}"/>
              </a:ext>
            </a:extLst>
          </p:cNvPr>
          <p:cNvSpPr/>
          <p:nvPr/>
        </p:nvSpPr>
        <p:spPr>
          <a:xfrm flipH="1">
            <a:off x="6134667" y="44624"/>
            <a:ext cx="891654" cy="468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Rectangle 10">
            <a:extLst>
              <a:ext uri="{FF2B5EF4-FFF2-40B4-BE49-F238E27FC236}">
                <a16:creationId xmlns:a16="http://schemas.microsoft.com/office/drawing/2014/main" id="{198D715E-4AC0-4C11-879E-A3234ECCB194}"/>
              </a:ext>
            </a:extLst>
          </p:cNvPr>
          <p:cNvSpPr>
            <a:spLocks noChangeArrowheads="1"/>
          </p:cNvSpPr>
          <p:nvPr/>
        </p:nvSpPr>
        <p:spPr bwMode="auto">
          <a:xfrm>
            <a:off x="79946" y="44624"/>
            <a:ext cx="85245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2300" b="1" u="sng" dirty="0">
                <a:latin typeface="Arial" panose="020B0604020202020204" pitchFamily="34" charset="0"/>
                <a:cs typeface="Arial" panose="020B0604020202020204" pitchFamily="34" charset="0"/>
              </a:rPr>
              <a:t>Slovní úlohy o společné práci</a:t>
            </a:r>
          </a:p>
        </p:txBody>
      </p:sp>
      <p:sp>
        <p:nvSpPr>
          <p:cNvPr id="33" name="Zaoblený obdélník 24">
            <a:hlinkClick r:id="" action="ppaction://hlinkshowjump?jump=firstslide"/>
            <a:extLst>
              <a:ext uri="{FF2B5EF4-FFF2-40B4-BE49-F238E27FC236}">
                <a16:creationId xmlns:a16="http://schemas.microsoft.com/office/drawing/2014/main" id="{1C22FA11-A8BE-4BBB-8EB4-C6A073C9B4EC}"/>
              </a:ext>
            </a:extLst>
          </p:cNvPr>
          <p:cNvSpPr/>
          <p:nvPr/>
        </p:nvSpPr>
        <p:spPr>
          <a:xfrm>
            <a:off x="7142779" y="44624"/>
            <a:ext cx="976863" cy="46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menu</a:t>
            </a:r>
          </a:p>
        </p:txBody>
      </p:sp>
      <p:sp>
        <p:nvSpPr>
          <p:cNvPr id="34" name="TextovéPole 33">
            <a:extLst>
              <a:ext uri="{FF2B5EF4-FFF2-40B4-BE49-F238E27FC236}">
                <a16:creationId xmlns:a16="http://schemas.microsoft.com/office/drawing/2014/main" id="{13E0D1D0-FAFE-46BD-910E-664E3BF31A1D}"/>
              </a:ext>
            </a:extLst>
          </p:cNvPr>
          <p:cNvSpPr txBox="1"/>
          <p:nvPr/>
        </p:nvSpPr>
        <p:spPr>
          <a:xfrm>
            <a:off x="-36512" y="620688"/>
            <a:ext cx="603622" cy="430887"/>
          </a:xfrm>
          <a:prstGeom prst="rect">
            <a:avLst/>
          </a:prstGeom>
          <a:noFill/>
        </p:spPr>
        <p:txBody>
          <a:bodyPr wrap="square" rtlCol="0">
            <a:spAutoFit/>
          </a:bodyPr>
          <a:lstStyle/>
          <a:p>
            <a:r>
              <a:rPr lang="cs-CZ" sz="2200" b="1" dirty="0">
                <a:solidFill>
                  <a:srgbClr val="0070C0"/>
                </a:solidFill>
              </a:rPr>
              <a:t>8)</a:t>
            </a:r>
          </a:p>
        </p:txBody>
      </p:sp>
      <mc:AlternateContent xmlns:mc="http://schemas.openxmlformats.org/markup-compatibility/2006" xmlns:a14="http://schemas.microsoft.com/office/drawing/2010/main">
        <mc:Choice Requires="a14">
          <p:sp>
            <p:nvSpPr>
              <p:cNvPr id="25" name="TextovéPole 24">
                <a:extLst>
                  <a:ext uri="{FF2B5EF4-FFF2-40B4-BE49-F238E27FC236}">
                    <a16:creationId xmlns:a16="http://schemas.microsoft.com/office/drawing/2014/main" id="{BB5F70FD-7DE3-46E1-9595-34D2EB75BD9E}"/>
                  </a:ext>
                </a:extLst>
              </p:cNvPr>
              <p:cNvSpPr txBox="1"/>
              <p:nvPr/>
            </p:nvSpPr>
            <p:spPr>
              <a:xfrm>
                <a:off x="1979712" y="2420888"/>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1" smtClean="0">
                              <a:latin typeface="Cambria Math"/>
                            </a:rPr>
                            <m:t>1</m:t>
                          </m:r>
                        </m:num>
                        <m:den>
                          <m:r>
                            <a:rPr lang="cs-CZ" sz="2000" b="0" i="1" smtClean="0">
                              <a:latin typeface="Cambria Math"/>
                            </a:rPr>
                            <m:t>10</m:t>
                          </m:r>
                        </m:den>
                      </m:f>
                    </m:oMath>
                  </m:oMathPara>
                </a14:m>
                <a:endParaRPr lang="cs-CZ" sz="2000" dirty="0"/>
              </a:p>
            </p:txBody>
          </p:sp>
        </mc:Choice>
        <mc:Fallback xmlns="">
          <p:sp>
            <p:nvSpPr>
              <p:cNvPr id="25" name="TextovéPole 24">
                <a:extLst>
                  <a:ext uri="{FF2B5EF4-FFF2-40B4-BE49-F238E27FC236}">
                    <a16:creationId xmlns:a16="http://schemas.microsoft.com/office/drawing/2014/main" id="{BB5F70FD-7DE3-46E1-9595-34D2EB75BD9E}"/>
                  </a:ext>
                </a:extLst>
              </p:cNvPr>
              <p:cNvSpPr txBox="1">
                <a:spLocks noRot="1" noChangeAspect="1" noMove="1" noResize="1" noEditPoints="1" noAdjustHandles="1" noChangeArrowheads="1" noChangeShapeType="1" noTextEdit="1"/>
              </p:cNvSpPr>
              <p:nvPr/>
            </p:nvSpPr>
            <p:spPr>
              <a:xfrm>
                <a:off x="1979712" y="2420888"/>
                <a:ext cx="972108" cy="670568"/>
              </a:xfrm>
              <a:prstGeom prst="rect">
                <a:avLst/>
              </a:prstGeom>
              <a:blipFill>
                <a:blip r:embed="rId11"/>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6" name="TextovéPole 25">
                <a:extLst>
                  <a:ext uri="{FF2B5EF4-FFF2-40B4-BE49-F238E27FC236}">
                    <a16:creationId xmlns:a16="http://schemas.microsoft.com/office/drawing/2014/main" id="{C132E961-E64E-4735-A9BB-9135CB3741C2}"/>
                  </a:ext>
                </a:extLst>
              </p:cNvPr>
              <p:cNvSpPr txBox="1"/>
              <p:nvPr/>
            </p:nvSpPr>
            <p:spPr>
              <a:xfrm>
                <a:off x="1979712" y="3068960"/>
                <a:ext cx="972108"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1</m:t>
                          </m:r>
                        </m:num>
                        <m:den>
                          <m:r>
                            <m:rPr>
                              <m:sty m:val="p"/>
                            </m:rPr>
                            <a:rPr lang="cs-CZ" sz="2000" b="0" i="0" smtClean="0">
                              <a:latin typeface="Cambria Math"/>
                            </a:rPr>
                            <m:t>x</m:t>
                          </m:r>
                        </m:den>
                      </m:f>
                    </m:oMath>
                  </m:oMathPara>
                </a14:m>
                <a:endParaRPr lang="cs-CZ" sz="2000" dirty="0"/>
              </a:p>
            </p:txBody>
          </p:sp>
        </mc:Choice>
        <mc:Fallback xmlns="">
          <p:sp>
            <p:nvSpPr>
              <p:cNvPr id="26" name="TextovéPole 25">
                <a:extLst>
                  <a:ext uri="{FF2B5EF4-FFF2-40B4-BE49-F238E27FC236}">
                    <a16:creationId xmlns:a16="http://schemas.microsoft.com/office/drawing/2014/main" id="{C132E961-E64E-4735-A9BB-9135CB3741C2}"/>
                  </a:ext>
                </a:extLst>
              </p:cNvPr>
              <p:cNvSpPr txBox="1">
                <a:spLocks noRot="1" noChangeAspect="1" noMove="1" noResize="1" noEditPoints="1" noAdjustHandles="1" noChangeArrowheads="1" noChangeShapeType="1" noTextEdit="1"/>
              </p:cNvSpPr>
              <p:nvPr/>
            </p:nvSpPr>
            <p:spPr>
              <a:xfrm>
                <a:off x="1979712" y="3068960"/>
                <a:ext cx="972108" cy="670568"/>
              </a:xfrm>
              <a:prstGeom prst="rect">
                <a:avLst/>
              </a:prstGeom>
              <a:blipFill>
                <a:blip r:embed="rId12"/>
                <a:stretch>
                  <a:fillRect/>
                </a:stretch>
              </a:blipFill>
            </p:spPr>
            <p:txBody>
              <a:bodyPr/>
              <a:lstStyle/>
              <a:p>
                <a:r>
                  <a:rPr lang="cs-CZ">
                    <a:noFill/>
                  </a:rPr>
                  <a:t> </a:t>
                </a:r>
              </a:p>
            </p:txBody>
          </p:sp>
        </mc:Fallback>
      </mc:AlternateContent>
      <p:sp>
        <p:nvSpPr>
          <p:cNvPr id="35" name="TextovéPole 34">
            <a:extLst>
              <a:ext uri="{FF2B5EF4-FFF2-40B4-BE49-F238E27FC236}">
                <a16:creationId xmlns:a16="http://schemas.microsoft.com/office/drawing/2014/main" id="{2D5CEE84-09EE-4858-8D8D-AD39F25BFE17}"/>
              </a:ext>
            </a:extLst>
          </p:cNvPr>
          <p:cNvSpPr txBox="1"/>
          <p:nvPr/>
        </p:nvSpPr>
        <p:spPr>
          <a:xfrm>
            <a:off x="4716016" y="2557783"/>
            <a:ext cx="432048" cy="461665"/>
          </a:xfrm>
          <a:prstGeom prst="rect">
            <a:avLst/>
          </a:prstGeom>
          <a:noFill/>
        </p:spPr>
        <p:txBody>
          <a:bodyPr wrap="square" rtlCol="0">
            <a:spAutoFit/>
          </a:bodyPr>
          <a:lstStyle/>
          <a:p>
            <a:r>
              <a:rPr lang="cs-CZ" sz="2400" dirty="0">
                <a:latin typeface="Cambria Math" pitchFamily="18" charset="0"/>
                <a:ea typeface="Cambria Math" pitchFamily="18" charset="0"/>
              </a:rPr>
              <a:t>6</a:t>
            </a:r>
          </a:p>
        </p:txBody>
      </p:sp>
      <p:sp>
        <p:nvSpPr>
          <p:cNvPr id="36" name="TextovéPole 35">
            <a:extLst>
              <a:ext uri="{FF2B5EF4-FFF2-40B4-BE49-F238E27FC236}">
                <a16:creationId xmlns:a16="http://schemas.microsoft.com/office/drawing/2014/main" id="{A1F77E03-01E5-4739-BC6B-133026D15FE9}"/>
              </a:ext>
            </a:extLst>
          </p:cNvPr>
          <p:cNvSpPr txBox="1"/>
          <p:nvPr/>
        </p:nvSpPr>
        <p:spPr>
          <a:xfrm>
            <a:off x="4499992" y="3205855"/>
            <a:ext cx="720080" cy="461665"/>
          </a:xfrm>
          <a:prstGeom prst="rect">
            <a:avLst/>
          </a:prstGeom>
          <a:noFill/>
        </p:spPr>
        <p:txBody>
          <a:bodyPr wrap="square" rtlCol="0">
            <a:spAutoFit/>
          </a:bodyPr>
          <a:lstStyle/>
          <a:p>
            <a:pPr algn="ctr"/>
            <a:r>
              <a:rPr lang="cs-CZ" sz="2400" dirty="0">
                <a:latin typeface="Cambria Math" pitchFamily="18" charset="0"/>
                <a:ea typeface="Cambria Math" pitchFamily="18" charset="0"/>
              </a:rPr>
              <a:t>6</a:t>
            </a:r>
          </a:p>
        </p:txBody>
      </p:sp>
      <mc:AlternateContent xmlns:mc="http://schemas.openxmlformats.org/markup-compatibility/2006" xmlns:a14="http://schemas.microsoft.com/office/drawing/2010/main">
        <mc:Choice Requires="a14">
          <p:sp>
            <p:nvSpPr>
              <p:cNvPr id="37" name="TextovéPole 36">
                <a:extLst>
                  <a:ext uri="{FF2B5EF4-FFF2-40B4-BE49-F238E27FC236}">
                    <a16:creationId xmlns:a16="http://schemas.microsoft.com/office/drawing/2014/main" id="{D67B59A1-316B-4319-B43C-2DD05B15EDAC}"/>
                  </a:ext>
                </a:extLst>
              </p:cNvPr>
              <p:cNvSpPr txBox="1"/>
              <p:nvPr/>
            </p:nvSpPr>
            <p:spPr>
              <a:xfrm>
                <a:off x="6948264" y="2422042"/>
                <a:ext cx="972108" cy="6971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ea typeface="Cambria Math" pitchFamily="18" charset="0"/>
                            </a:rPr>
                          </m:ctrlPr>
                        </m:fPr>
                        <m:num>
                          <m:r>
                            <a:rPr lang="cs-CZ" sz="2000" b="0" i="0" smtClean="0">
                              <a:latin typeface="Cambria Math"/>
                              <a:ea typeface="Cambria Math" pitchFamily="18" charset="0"/>
                            </a:rPr>
                            <m:t>6</m:t>
                          </m:r>
                        </m:num>
                        <m:den>
                          <m:r>
                            <a:rPr lang="cs-CZ" sz="2000" b="0" i="0" smtClean="0">
                              <a:latin typeface="Cambria Math"/>
                              <a:ea typeface="Cambria Math" pitchFamily="18" charset="0"/>
                            </a:rPr>
                            <m:t>10</m:t>
                          </m:r>
                        </m:den>
                      </m:f>
                    </m:oMath>
                  </m:oMathPara>
                </a14:m>
                <a:endParaRPr lang="cs-CZ" sz="2000" dirty="0">
                  <a:latin typeface="Cambria Math" pitchFamily="18" charset="0"/>
                  <a:ea typeface="Cambria Math" pitchFamily="18" charset="0"/>
                </a:endParaRPr>
              </a:p>
            </p:txBody>
          </p:sp>
        </mc:Choice>
        <mc:Fallback xmlns="">
          <p:sp>
            <p:nvSpPr>
              <p:cNvPr id="37" name="TextovéPole 36">
                <a:extLst>
                  <a:ext uri="{FF2B5EF4-FFF2-40B4-BE49-F238E27FC236}">
                    <a16:creationId xmlns:a16="http://schemas.microsoft.com/office/drawing/2014/main" id="{D67B59A1-316B-4319-B43C-2DD05B15EDAC}"/>
                  </a:ext>
                </a:extLst>
              </p:cNvPr>
              <p:cNvSpPr txBox="1">
                <a:spLocks noRot="1" noChangeAspect="1" noMove="1" noResize="1" noEditPoints="1" noAdjustHandles="1" noChangeArrowheads="1" noChangeShapeType="1" noTextEdit="1"/>
              </p:cNvSpPr>
              <p:nvPr/>
            </p:nvSpPr>
            <p:spPr>
              <a:xfrm>
                <a:off x="6948264" y="2422042"/>
                <a:ext cx="972108" cy="697114"/>
              </a:xfrm>
              <a:prstGeom prst="rect">
                <a:avLst/>
              </a:prstGeom>
              <a:blipFill>
                <a:blip r:embed="rId13"/>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5" name="TextovéPole 44">
                <a:extLst>
                  <a:ext uri="{FF2B5EF4-FFF2-40B4-BE49-F238E27FC236}">
                    <a16:creationId xmlns:a16="http://schemas.microsoft.com/office/drawing/2014/main" id="{F20E2DD6-DE18-4C3A-B7C3-A7BE43C482DB}"/>
                  </a:ext>
                </a:extLst>
              </p:cNvPr>
              <p:cNvSpPr txBox="1"/>
              <p:nvPr/>
            </p:nvSpPr>
            <p:spPr>
              <a:xfrm>
                <a:off x="6943836" y="3099448"/>
                <a:ext cx="972108" cy="69506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cs-CZ" sz="2000" i="1" smtClean="0">
                              <a:latin typeface="Cambria Math" panose="02040503050406030204" pitchFamily="18" charset="0"/>
                            </a:rPr>
                          </m:ctrlPr>
                        </m:fPr>
                        <m:num>
                          <m:r>
                            <a:rPr lang="cs-CZ" sz="2000" b="0" i="0" smtClean="0">
                              <a:latin typeface="Cambria Math"/>
                            </a:rPr>
                            <m:t>6</m:t>
                          </m:r>
                        </m:num>
                        <m:den>
                          <m:r>
                            <m:rPr>
                              <m:sty m:val="p"/>
                            </m:rPr>
                            <a:rPr lang="cs-CZ" sz="2000" b="0" i="0" smtClean="0">
                              <a:latin typeface="Cambria Math"/>
                            </a:rPr>
                            <m:t>x</m:t>
                          </m:r>
                        </m:den>
                      </m:f>
                    </m:oMath>
                  </m:oMathPara>
                </a14:m>
                <a:endParaRPr lang="cs-CZ" sz="2000" dirty="0"/>
              </a:p>
            </p:txBody>
          </p:sp>
        </mc:Choice>
        <mc:Fallback xmlns="">
          <p:sp>
            <p:nvSpPr>
              <p:cNvPr id="45" name="TextovéPole 44">
                <a:extLst>
                  <a:ext uri="{FF2B5EF4-FFF2-40B4-BE49-F238E27FC236}">
                    <a16:creationId xmlns:a16="http://schemas.microsoft.com/office/drawing/2014/main" id="{F20E2DD6-DE18-4C3A-B7C3-A7BE43C482DB}"/>
                  </a:ext>
                </a:extLst>
              </p:cNvPr>
              <p:cNvSpPr txBox="1">
                <a:spLocks noRot="1" noChangeAspect="1" noMove="1" noResize="1" noEditPoints="1" noAdjustHandles="1" noChangeArrowheads="1" noChangeShapeType="1" noTextEdit="1"/>
              </p:cNvSpPr>
              <p:nvPr/>
            </p:nvSpPr>
            <p:spPr>
              <a:xfrm>
                <a:off x="6943836" y="3099448"/>
                <a:ext cx="972108" cy="695062"/>
              </a:xfrm>
              <a:prstGeom prst="rect">
                <a:avLst/>
              </a:prstGeom>
              <a:blipFill>
                <a:blip r:embed="rId14"/>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88012268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2106</TotalTime>
  <Words>2603</Words>
  <Application>Microsoft Office PowerPoint</Application>
  <PresentationFormat>Předvádění na obrazovce (4:3)</PresentationFormat>
  <Paragraphs>509</Paragraphs>
  <Slides>21</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Cambria Math</vt:lpstr>
      <vt:lpstr>Times New Roman</vt: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ZS Odolena Voda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Martin Holý</dc:creator>
  <cp:lastModifiedBy>Holý, Martin</cp:lastModifiedBy>
  <cp:revision>171</cp:revision>
  <dcterms:created xsi:type="dcterms:W3CDTF">2011-12-07T20:35:38Z</dcterms:created>
  <dcterms:modified xsi:type="dcterms:W3CDTF">2023-02-21T07:21:59Z</dcterms:modified>
</cp:coreProperties>
</file>