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90" r:id="rId4"/>
    <p:sldId id="292" r:id="rId5"/>
    <p:sldId id="293" r:id="rId6"/>
    <p:sldId id="296" r:id="rId7"/>
    <p:sldId id="294" r:id="rId8"/>
    <p:sldId id="303" r:id="rId9"/>
    <p:sldId id="346" r:id="rId10"/>
    <p:sldId id="337" r:id="rId11"/>
    <p:sldId id="297" r:id="rId12"/>
    <p:sldId id="302" r:id="rId13"/>
    <p:sldId id="348" r:id="rId14"/>
    <p:sldId id="350" r:id="rId15"/>
    <p:sldId id="352" r:id="rId16"/>
    <p:sldId id="354" r:id="rId17"/>
    <p:sldId id="298" r:id="rId18"/>
    <p:sldId id="300" r:id="rId19"/>
    <p:sldId id="304" r:id="rId20"/>
    <p:sldId id="305" r:id="rId21"/>
    <p:sldId id="306" r:id="rId22"/>
    <p:sldId id="307" r:id="rId23"/>
    <p:sldId id="356" r:id="rId24"/>
    <p:sldId id="35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6" autoAdjust="0"/>
    <p:restoredTop sz="94660"/>
  </p:normalViewPr>
  <p:slideViewPr>
    <p:cSldViewPr>
      <p:cViewPr varScale="1">
        <p:scale>
          <a:sx n="101" d="100"/>
          <a:sy n="101" d="100"/>
        </p:scale>
        <p:origin x="1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50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52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50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7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35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94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1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3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4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02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11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3D251-9C16-4BDB-9914-65DB442FA0D5}" type="datetimeFigureOut">
              <a:rPr lang="cs-CZ" smtClean="0"/>
              <a:pPr/>
              <a:t>14.03.2019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EB7EC-9980-4809-BA6C-9C7C7241FC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11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8.xml"/><Relationship Id="rId18" Type="http://schemas.openxmlformats.org/officeDocument/2006/relationships/slide" Target="slide12.xml"/><Relationship Id="rId3" Type="http://schemas.openxmlformats.org/officeDocument/2006/relationships/slide" Target="slide3.xml"/><Relationship Id="rId21" Type="http://schemas.openxmlformats.org/officeDocument/2006/relationships/slide" Target="slide15.xml"/><Relationship Id="rId7" Type="http://schemas.openxmlformats.org/officeDocument/2006/relationships/slide" Target="slide7.xml"/><Relationship Id="rId12" Type="http://schemas.openxmlformats.org/officeDocument/2006/relationships/slide" Target="slide17.xml"/><Relationship Id="rId17" Type="http://schemas.openxmlformats.org/officeDocument/2006/relationships/slide" Target="slide22.xml"/><Relationship Id="rId25" Type="http://schemas.openxmlformats.org/officeDocument/2006/relationships/image" Target="../media/image1.png"/><Relationship Id="rId2" Type="http://schemas.openxmlformats.org/officeDocument/2006/relationships/slide" Target="slide2.xml"/><Relationship Id="rId16" Type="http://schemas.openxmlformats.org/officeDocument/2006/relationships/slide" Target="slide21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9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3" Type="http://schemas.openxmlformats.org/officeDocument/2006/relationships/image" Target="../media/image310.png"/><Relationship Id="rId7" Type="http://schemas.openxmlformats.org/officeDocument/2006/relationships/image" Target="../media/image35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30.png"/><Relationship Id="rId10" Type="http://schemas.openxmlformats.org/officeDocument/2006/relationships/image" Target="../media/image380.png"/><Relationship Id="rId4" Type="http://schemas.openxmlformats.org/officeDocument/2006/relationships/image" Target="../media/image320.png"/><Relationship Id="rId9" Type="http://schemas.openxmlformats.org/officeDocument/2006/relationships/image" Target="../media/image3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3.png"/><Relationship Id="rId4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60.png"/><Relationship Id="rId7" Type="http://schemas.openxmlformats.org/officeDocument/2006/relationships/image" Target="../media/image5.png"/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0.png"/><Relationship Id="rId9" Type="http://schemas.openxmlformats.org/officeDocument/2006/relationships/image" Target="../media/image8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10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10.png"/><Relationship Id="rId7" Type="http://schemas.openxmlformats.org/officeDocument/2006/relationships/image" Target="../media/image114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image" Target="../media/image11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3" Type="http://schemas.openxmlformats.org/officeDocument/2006/relationships/image" Target="../media/image129.png"/><Relationship Id="rId7" Type="http://schemas.openxmlformats.org/officeDocument/2006/relationships/image" Target="../media/image133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5" Type="http://schemas.openxmlformats.org/officeDocument/2006/relationships/image" Target="../media/image131.png"/><Relationship Id="rId10" Type="http://schemas.openxmlformats.org/officeDocument/2006/relationships/image" Target="../media/image136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0.png"/><Relationship Id="rId2" Type="http://schemas.openxmlformats.org/officeDocument/2006/relationships/image" Target="../media/image10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0.png"/><Relationship Id="rId4" Type="http://schemas.openxmlformats.org/officeDocument/2006/relationships/image" Target="../media/image110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0.png"/><Relationship Id="rId2" Type="http://schemas.openxmlformats.org/officeDocument/2006/relationships/image" Target="../media/image1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50.png"/><Relationship Id="rId4" Type="http://schemas.openxmlformats.org/officeDocument/2006/relationships/image" Target="../media/image11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5" Type="http://schemas.openxmlformats.org/officeDocument/2006/relationships/image" Target="../media/image140.png"/><Relationship Id="rId4" Type="http://schemas.openxmlformats.org/officeDocument/2006/relationships/image" Target="../media/image13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111.png"/><Relationship Id="rId7" Type="http://schemas.openxmlformats.org/officeDocument/2006/relationships/image" Target="../media/image150.png"/><Relationship Id="rId2" Type="http://schemas.openxmlformats.org/officeDocument/2006/relationships/image" Target="../media/image10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9.png"/><Relationship Id="rId5" Type="http://schemas.openxmlformats.org/officeDocument/2006/relationships/image" Target="../media/image1311.png"/><Relationship Id="rId10" Type="http://schemas.openxmlformats.org/officeDocument/2006/relationships/image" Target="../media/image18.png"/><Relationship Id="rId4" Type="http://schemas.openxmlformats.org/officeDocument/2006/relationships/image" Target="../media/image1211.png"/><Relationship Id="rId9" Type="http://schemas.openxmlformats.org/officeDocument/2006/relationships/image" Target="../media/image17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0.png"/><Relationship Id="rId2" Type="http://schemas.openxmlformats.org/officeDocument/2006/relationships/image" Target="../media/image12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0.png"/><Relationship Id="rId2" Type="http://schemas.openxmlformats.org/officeDocument/2006/relationships/image" Target="../media/image12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0.png"/><Relationship Id="rId3" Type="http://schemas.openxmlformats.org/officeDocument/2006/relationships/image" Target="../media/image1260.png"/><Relationship Id="rId7" Type="http://schemas.openxmlformats.org/officeDocument/2006/relationships/image" Target="../media/image1300.png"/><Relationship Id="rId2" Type="http://schemas.openxmlformats.org/officeDocument/2006/relationships/image" Target="../media/image1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0.png"/><Relationship Id="rId5" Type="http://schemas.openxmlformats.org/officeDocument/2006/relationships/image" Target="../media/image1280.png"/><Relationship Id="rId4" Type="http://schemas.openxmlformats.org/officeDocument/2006/relationships/image" Target="../media/image127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0.png"/><Relationship Id="rId7" Type="http://schemas.openxmlformats.org/officeDocument/2006/relationships/image" Target="../media/image143.png"/><Relationship Id="rId2" Type="http://schemas.openxmlformats.org/officeDocument/2006/relationships/image" Target="../media/image13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1410.png"/><Relationship Id="rId4" Type="http://schemas.openxmlformats.org/officeDocument/2006/relationships/image" Target="../media/image140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5" Type="http://schemas.openxmlformats.org/officeDocument/2006/relationships/image" Target="../media/image147.png"/><Relationship Id="rId4" Type="http://schemas.openxmlformats.org/officeDocument/2006/relationships/image" Target="../media/image14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94.png"/><Relationship Id="rId7" Type="http://schemas.openxmlformats.org/officeDocument/2006/relationships/image" Target="../media/image31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96.png"/><Relationship Id="rId10" Type="http://schemas.openxmlformats.org/officeDocument/2006/relationships/image" Target="../media/image99.png"/><Relationship Id="rId4" Type="http://schemas.openxmlformats.org/officeDocument/2006/relationships/image" Target="../media/image95.png"/><Relationship Id="rId9" Type="http://schemas.openxmlformats.org/officeDocument/2006/relationships/image" Target="../media/image9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10" Type="http://schemas.openxmlformats.org/officeDocument/2006/relationships/image" Target="../media/image92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2.png"/><Relationship Id="rId7" Type="http://schemas.openxmlformats.org/officeDocument/2006/relationships/image" Target="../media/image35.png"/><Relationship Id="rId2" Type="http://schemas.openxmlformats.org/officeDocument/2006/relationships/image" Target="../media/image3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1.png"/><Relationship Id="rId10" Type="http://schemas.openxmlformats.org/officeDocument/2006/relationships/image" Target="../media/image38.png"/><Relationship Id="rId4" Type="http://schemas.openxmlformats.org/officeDocument/2006/relationships/image" Target="../media/image3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42000">
              <a:schemeClr val="accent1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23863" y="188640"/>
            <a:ext cx="6444481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Slovní úlohy o směsích</a:t>
            </a:r>
          </a:p>
        </p:txBody>
      </p:sp>
      <p:sp>
        <p:nvSpPr>
          <p:cNvPr id="19" name="TextovéPole 18">
            <a:hlinkClick r:id="rId2" action="ppaction://hlinksldjump"/>
          </p:cNvPr>
          <p:cNvSpPr txBox="1"/>
          <p:nvPr/>
        </p:nvSpPr>
        <p:spPr>
          <a:xfrm>
            <a:off x="503600" y="2492896"/>
            <a:ext cx="2556776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Řešené příklady</a:t>
            </a:r>
          </a:p>
        </p:txBody>
      </p:sp>
      <p:sp>
        <p:nvSpPr>
          <p:cNvPr id="20" name="TextovéPole 19">
            <a:hlinkClick r:id="rId2" action="ppaction://hlinksldjump"/>
          </p:cNvPr>
          <p:cNvSpPr txBox="1"/>
          <p:nvPr/>
        </p:nvSpPr>
        <p:spPr>
          <a:xfrm>
            <a:off x="1079952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</a:t>
            </a:r>
          </a:p>
        </p:txBody>
      </p:sp>
      <p:sp>
        <p:nvSpPr>
          <p:cNvPr id="21" name="TextovéPole 20">
            <a:hlinkClick r:id="rId3" action="ppaction://hlinksldjump"/>
          </p:cNvPr>
          <p:cNvSpPr txBox="1"/>
          <p:nvPr/>
        </p:nvSpPr>
        <p:spPr>
          <a:xfrm>
            <a:off x="1583720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2</a:t>
            </a:r>
          </a:p>
        </p:txBody>
      </p:sp>
      <p:sp>
        <p:nvSpPr>
          <p:cNvPr id="22" name="TextovéPole 21">
            <a:hlinkClick r:id="rId4" action="ppaction://hlinksldjump"/>
          </p:cNvPr>
          <p:cNvSpPr txBox="1"/>
          <p:nvPr/>
        </p:nvSpPr>
        <p:spPr>
          <a:xfrm>
            <a:off x="2087776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3</a:t>
            </a:r>
          </a:p>
        </p:txBody>
      </p:sp>
      <p:sp>
        <p:nvSpPr>
          <p:cNvPr id="23" name="TextovéPole 22">
            <a:hlinkClick r:id="rId5" action="ppaction://hlinksldjump"/>
          </p:cNvPr>
          <p:cNvSpPr txBox="1"/>
          <p:nvPr/>
        </p:nvSpPr>
        <p:spPr>
          <a:xfrm>
            <a:off x="2591832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4</a:t>
            </a:r>
          </a:p>
        </p:txBody>
      </p:sp>
      <p:sp>
        <p:nvSpPr>
          <p:cNvPr id="24" name="TextovéPole 23">
            <a:hlinkClick r:id="rId6" action="ppaction://hlinksldjump"/>
          </p:cNvPr>
          <p:cNvSpPr txBox="1"/>
          <p:nvPr/>
        </p:nvSpPr>
        <p:spPr>
          <a:xfrm>
            <a:off x="3095888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5</a:t>
            </a:r>
          </a:p>
        </p:txBody>
      </p:sp>
      <p:sp>
        <p:nvSpPr>
          <p:cNvPr id="25" name="TextovéPole 24">
            <a:hlinkClick r:id="rId7" action="ppaction://hlinksldjump"/>
          </p:cNvPr>
          <p:cNvSpPr txBox="1"/>
          <p:nvPr/>
        </p:nvSpPr>
        <p:spPr>
          <a:xfrm>
            <a:off x="3599944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6</a:t>
            </a:r>
          </a:p>
        </p:txBody>
      </p:sp>
      <p:sp>
        <p:nvSpPr>
          <p:cNvPr id="26" name="TextovéPole 25">
            <a:hlinkClick r:id="rId8" action="ppaction://hlinksldjump"/>
          </p:cNvPr>
          <p:cNvSpPr txBox="1"/>
          <p:nvPr/>
        </p:nvSpPr>
        <p:spPr>
          <a:xfrm>
            <a:off x="4104000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7</a:t>
            </a:r>
          </a:p>
        </p:txBody>
      </p:sp>
      <p:sp>
        <p:nvSpPr>
          <p:cNvPr id="27" name="TextovéPole 26">
            <a:hlinkClick r:id="rId9" action="ppaction://hlinksldjump"/>
          </p:cNvPr>
          <p:cNvSpPr txBox="1"/>
          <p:nvPr/>
        </p:nvSpPr>
        <p:spPr>
          <a:xfrm>
            <a:off x="4608056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8</a:t>
            </a:r>
          </a:p>
        </p:txBody>
      </p:sp>
      <p:sp>
        <p:nvSpPr>
          <p:cNvPr id="28" name="TextovéPole 27">
            <a:hlinkClick r:id="rId10" action="ppaction://hlinksldjump"/>
          </p:cNvPr>
          <p:cNvSpPr txBox="1"/>
          <p:nvPr/>
        </p:nvSpPr>
        <p:spPr>
          <a:xfrm>
            <a:off x="5112112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9</a:t>
            </a:r>
          </a:p>
        </p:txBody>
      </p:sp>
      <p:sp>
        <p:nvSpPr>
          <p:cNvPr id="29" name="TextovéPole 28">
            <a:hlinkClick r:id="rId11" action="ppaction://hlinksldjump"/>
          </p:cNvPr>
          <p:cNvSpPr txBox="1"/>
          <p:nvPr/>
        </p:nvSpPr>
        <p:spPr>
          <a:xfrm>
            <a:off x="5616168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10</a:t>
            </a:r>
          </a:p>
        </p:txBody>
      </p:sp>
      <p:sp>
        <p:nvSpPr>
          <p:cNvPr id="30" name="TextovéPole 29">
            <a:hlinkClick r:id="rId12" action="ppaction://hlinksldjump"/>
          </p:cNvPr>
          <p:cNvSpPr txBox="1"/>
          <p:nvPr/>
        </p:nvSpPr>
        <p:spPr>
          <a:xfrm>
            <a:off x="1079664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1</a:t>
            </a:r>
          </a:p>
        </p:txBody>
      </p:sp>
      <p:sp>
        <p:nvSpPr>
          <p:cNvPr id="31" name="TextovéPole 30">
            <a:hlinkClick r:id="rId13" action="ppaction://hlinksldjump"/>
          </p:cNvPr>
          <p:cNvSpPr txBox="1"/>
          <p:nvPr/>
        </p:nvSpPr>
        <p:spPr>
          <a:xfrm>
            <a:off x="1619672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2</a:t>
            </a:r>
          </a:p>
        </p:txBody>
      </p:sp>
      <p:sp>
        <p:nvSpPr>
          <p:cNvPr id="33" name="TextovéPole 32">
            <a:hlinkClick r:id="rId14" action="ppaction://hlinksldjump"/>
          </p:cNvPr>
          <p:cNvSpPr txBox="1"/>
          <p:nvPr/>
        </p:nvSpPr>
        <p:spPr>
          <a:xfrm>
            <a:off x="2159784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3</a:t>
            </a:r>
          </a:p>
        </p:txBody>
      </p:sp>
      <p:sp>
        <p:nvSpPr>
          <p:cNvPr id="34" name="TextovéPole 33">
            <a:hlinkClick r:id="rId15" action="ppaction://hlinksldjump"/>
          </p:cNvPr>
          <p:cNvSpPr txBox="1"/>
          <p:nvPr/>
        </p:nvSpPr>
        <p:spPr>
          <a:xfrm>
            <a:off x="2699792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4</a:t>
            </a:r>
          </a:p>
        </p:txBody>
      </p:sp>
      <p:sp>
        <p:nvSpPr>
          <p:cNvPr id="32" name="TextovéPole 31">
            <a:hlinkClick r:id="rId16" action="ppaction://hlinksldjump"/>
          </p:cNvPr>
          <p:cNvSpPr txBox="1"/>
          <p:nvPr/>
        </p:nvSpPr>
        <p:spPr>
          <a:xfrm>
            <a:off x="3239904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5</a:t>
            </a:r>
          </a:p>
        </p:txBody>
      </p:sp>
      <p:sp>
        <p:nvSpPr>
          <p:cNvPr id="35" name="TextovéPole 34">
            <a:hlinkClick r:id="rId17" action="ppaction://hlinksldjump"/>
          </p:cNvPr>
          <p:cNvSpPr txBox="1"/>
          <p:nvPr/>
        </p:nvSpPr>
        <p:spPr>
          <a:xfrm>
            <a:off x="3779912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6</a:t>
            </a:r>
          </a:p>
        </p:txBody>
      </p:sp>
      <p:sp>
        <p:nvSpPr>
          <p:cNvPr id="36" name="TextovéPole 35">
            <a:hlinkClick r:id="rId2" action="ppaction://hlinksldjump"/>
          </p:cNvPr>
          <p:cNvSpPr txBox="1"/>
          <p:nvPr/>
        </p:nvSpPr>
        <p:spPr>
          <a:xfrm>
            <a:off x="327657" y="1613702"/>
            <a:ext cx="1800180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002060"/>
                </a:solidFill>
              </a:rPr>
              <a:t>směsi</a:t>
            </a:r>
          </a:p>
        </p:txBody>
      </p:sp>
      <p:sp>
        <p:nvSpPr>
          <p:cNvPr id="37" name="TextovéPole 36">
            <a:hlinkClick r:id="rId2" action="ppaction://hlinksldjump"/>
          </p:cNvPr>
          <p:cNvSpPr txBox="1"/>
          <p:nvPr/>
        </p:nvSpPr>
        <p:spPr>
          <a:xfrm>
            <a:off x="391398" y="4321035"/>
            <a:ext cx="2034596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002060"/>
                </a:solidFill>
              </a:rPr>
              <a:t>roztoky</a:t>
            </a:r>
          </a:p>
        </p:txBody>
      </p:sp>
      <p:sp>
        <p:nvSpPr>
          <p:cNvPr id="39" name="TextovéPole 38">
            <a:hlinkClick r:id="rId2" action="ppaction://hlinksldjump"/>
          </p:cNvPr>
          <p:cNvSpPr txBox="1"/>
          <p:nvPr/>
        </p:nvSpPr>
        <p:spPr>
          <a:xfrm>
            <a:off x="540024" y="5157192"/>
            <a:ext cx="2556776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Řešené příklady</a:t>
            </a:r>
          </a:p>
        </p:txBody>
      </p:sp>
      <p:sp>
        <p:nvSpPr>
          <p:cNvPr id="40" name="TextovéPole 39">
            <a:hlinkClick r:id="rId18" action="ppaction://hlinksldjump"/>
          </p:cNvPr>
          <p:cNvSpPr txBox="1"/>
          <p:nvPr/>
        </p:nvSpPr>
        <p:spPr>
          <a:xfrm>
            <a:off x="6120224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11</a:t>
            </a:r>
          </a:p>
        </p:txBody>
      </p:sp>
      <p:sp>
        <p:nvSpPr>
          <p:cNvPr id="41" name="TextovéPole 40">
            <a:hlinkClick r:id="rId19" action="ppaction://hlinksldjump"/>
          </p:cNvPr>
          <p:cNvSpPr txBox="1"/>
          <p:nvPr/>
        </p:nvSpPr>
        <p:spPr>
          <a:xfrm>
            <a:off x="6624280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58837" y="6239053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sp>
        <p:nvSpPr>
          <p:cNvPr id="44" name="TextovéPole 43">
            <a:hlinkClick r:id="rId20" action="ppaction://hlinksldjump"/>
          </p:cNvPr>
          <p:cNvSpPr txBox="1"/>
          <p:nvPr/>
        </p:nvSpPr>
        <p:spPr>
          <a:xfrm>
            <a:off x="7128336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13</a:t>
            </a:r>
          </a:p>
        </p:txBody>
      </p:sp>
      <p:sp>
        <p:nvSpPr>
          <p:cNvPr id="45" name="TextovéPole 44">
            <a:hlinkClick r:id="rId21" action="ppaction://hlinksldjump"/>
          </p:cNvPr>
          <p:cNvSpPr txBox="1"/>
          <p:nvPr/>
        </p:nvSpPr>
        <p:spPr>
          <a:xfrm>
            <a:off x="7632392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14</a:t>
            </a:r>
          </a:p>
        </p:txBody>
      </p:sp>
      <p:sp>
        <p:nvSpPr>
          <p:cNvPr id="46" name="TextovéPole 45">
            <a:hlinkClick r:id="rId22" action="ppaction://hlinksldjump"/>
          </p:cNvPr>
          <p:cNvSpPr txBox="1"/>
          <p:nvPr/>
        </p:nvSpPr>
        <p:spPr>
          <a:xfrm>
            <a:off x="8136448" y="3068960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15</a:t>
            </a:r>
          </a:p>
        </p:txBody>
      </p:sp>
      <p:sp>
        <p:nvSpPr>
          <p:cNvPr id="47" name="TextovéPole 46">
            <a:hlinkClick r:id="rId23" action="ppaction://hlinksldjump"/>
          </p:cNvPr>
          <p:cNvSpPr txBox="1"/>
          <p:nvPr/>
        </p:nvSpPr>
        <p:spPr>
          <a:xfrm>
            <a:off x="4320024" y="5733256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7</a:t>
            </a:r>
          </a:p>
        </p:txBody>
      </p:sp>
      <p:sp>
        <p:nvSpPr>
          <p:cNvPr id="48" name="TextovéPole 47">
            <a:hlinkClick r:id="rId24" action="ppaction://hlinksldjump"/>
          </p:cNvPr>
          <p:cNvSpPr txBox="1"/>
          <p:nvPr/>
        </p:nvSpPr>
        <p:spPr>
          <a:xfrm>
            <a:off x="4860032" y="5739813"/>
            <a:ext cx="468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8</a:t>
            </a:r>
          </a:p>
        </p:txBody>
      </p:sp>
      <p:pic>
        <p:nvPicPr>
          <p:cNvPr id="49" name="Obrázek 48">
            <a:extLst>
              <a:ext uri="{FF2B5EF4-FFF2-40B4-BE49-F238E27FC236}">
                <a16:creationId xmlns:a16="http://schemas.microsoft.com/office/drawing/2014/main" id="{1414A808-BB55-4360-8687-C53624A9609B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692" y="4125720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220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05620"/>
              </p:ext>
            </p:extLst>
          </p:nvPr>
        </p:nvGraphicFramePr>
        <p:xfrm>
          <a:off x="212335" y="1700808"/>
          <a:ext cx="8424937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množství v kg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1.druh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2. druh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2987824" y="2276872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422158" y="227687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800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422158" y="283085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600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35496" y="4644000"/>
                <a:ext cx="45005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800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+600.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10−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=7200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644000"/>
                <a:ext cx="4500500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463988" y="5004000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/-6000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339752" y="5364000"/>
                <a:ext cx="20162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200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1200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364000"/>
                <a:ext cx="2016224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/>
          <p:cNvSpPr txBox="1"/>
          <p:nvPr/>
        </p:nvSpPr>
        <p:spPr>
          <a:xfrm>
            <a:off x="4440655" y="5364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/:200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2843808" y="5724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6  </a:t>
                </a: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724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18"/>
          <p:cNvSpPr>
            <a:spLocks noChangeArrowheads="1"/>
          </p:cNvSpPr>
          <p:nvPr/>
        </p:nvSpPr>
        <p:spPr bwMode="auto">
          <a:xfrm>
            <a:off x="71117" y="6237312"/>
            <a:ext cx="6517107" cy="4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První směsi bude 6 kg, druhé 4 kg.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2987824" y="2852936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227687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800x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148064" y="285293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600y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5148064" y="339938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7200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2987824" y="339938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7504" y="5004000"/>
                <a:ext cx="43450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800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+6000−600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=7200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04000"/>
                <a:ext cx="4345036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ovéPole 58"/>
          <p:cNvSpPr txBox="1"/>
          <p:nvPr/>
        </p:nvSpPr>
        <p:spPr>
          <a:xfrm>
            <a:off x="4499992" y="2276872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4499992" y="2812338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4499992" y="3399381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732000" y="2821527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4.600=2400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6732240" y="3399046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7200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6732240" y="2276535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6.800=4800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1422158" y="339904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720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14425" y="4284000"/>
                <a:ext cx="32334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800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+600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b="0" i="0" u="sng" smtClean="0">
                          <a:latin typeface="Cambria Math"/>
                        </a:rPr>
                        <m:t> =7200</m:t>
                      </m:r>
                    </m:oMath>
                  </m:oMathPara>
                </a14:m>
                <a:endParaRPr lang="cs-CZ" sz="24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5" y="4284000"/>
                <a:ext cx="3233439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57" y="3924000"/>
                <a:ext cx="23334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" y="3924000"/>
                <a:ext cx="2333495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868323" y="3960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323" y="3960000"/>
                <a:ext cx="1908113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958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5868323" y="4320000"/>
                <a:ext cx="22320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=10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- 6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323" y="4320000"/>
                <a:ext cx="2232069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820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868323" y="4680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323" y="4680000"/>
                <a:ext cx="1116034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2186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5">
            <a:extLst>
              <a:ext uri="{FF2B5EF4-FFF2-40B4-BE49-F238E27FC236}">
                <a16:creationId xmlns:a16="http://schemas.microsoft.com/office/drawing/2014/main" id="{69651272-F4FD-487C-9EB2-2C135752D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7129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Ze dvou druhů čaje v cenách 800 Kč a 600 Kč za kilogram se má připravit 10 kg směsi v ceně 720 Kč za kilogram. Kolik kilogramů každého druhu čaje je třeba smíchat? 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E031301D-AE49-4F38-8E38-6C0445B9318C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70097A4-E1B3-4CAD-8DA3-74B8AAF3DD4B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0860364-54EC-4FE0-A067-8A74CDD8BB34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2E50AA48-FFDC-4AAD-B09F-0C7777AA0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6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3E82F57-A0E3-4BFA-9BD6-FAC5A048FD9E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8B9D524B-F476-41D8-951B-6AED56D61DF4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9)</a:t>
            </a:r>
          </a:p>
        </p:txBody>
      </p:sp>
    </p:spTree>
    <p:extLst>
      <p:ext uri="{BB962C8B-B14F-4D97-AF65-F5344CB8AC3E}">
        <p14:creationId xmlns:p14="http://schemas.microsoft.com/office/powerpoint/2010/main" val="2748049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06141"/>
              </p:ext>
            </p:extLst>
          </p:nvPr>
        </p:nvGraphicFramePr>
        <p:xfrm>
          <a:off x="107504" y="1700808"/>
          <a:ext cx="885698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množství v kg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1.druh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2. druh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ovéPole 30"/>
          <p:cNvSpPr txBox="1"/>
          <p:nvPr/>
        </p:nvSpPr>
        <p:spPr>
          <a:xfrm>
            <a:off x="2987824" y="2247255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422158" y="2247253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422158" y="280123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" y="4788000"/>
                <a:ext cx="45359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300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+200.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100−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=2400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4788000"/>
                <a:ext cx="4535996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ovéPole 43"/>
          <p:cNvSpPr txBox="1"/>
          <p:nvPr/>
        </p:nvSpPr>
        <p:spPr>
          <a:xfrm>
            <a:off x="4608004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/-20000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1025274" y="5508000"/>
                <a:ext cx="21065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100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4000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74" y="5508000"/>
                <a:ext cx="210656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ovéPole 55"/>
          <p:cNvSpPr txBox="1"/>
          <p:nvPr/>
        </p:nvSpPr>
        <p:spPr>
          <a:xfrm>
            <a:off x="4584671" y="550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/:100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1547664" y="5868000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40  </a:t>
                </a:r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868000"/>
                <a:ext cx="1296144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18"/>
          <p:cNvSpPr>
            <a:spLocks noChangeArrowheads="1"/>
          </p:cNvSpPr>
          <p:nvPr/>
        </p:nvSpPr>
        <p:spPr bwMode="auto">
          <a:xfrm>
            <a:off x="683568" y="6329903"/>
            <a:ext cx="5796074" cy="5280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První směsi bude potřeba 40 kg, druhé 60 kg.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2987824" y="282331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5148064" y="224725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300x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5148064" y="2808000"/>
            <a:ext cx="144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200y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5148064" y="3369766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24000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2987824" y="336976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-72516" y="5148000"/>
                <a:ext cx="46445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300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+20000−200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=24000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516" y="5148000"/>
                <a:ext cx="464451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/>
          <p:cNvSpPr txBox="1"/>
          <p:nvPr/>
        </p:nvSpPr>
        <p:spPr>
          <a:xfrm>
            <a:off x="4427984" y="224725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4427984" y="278272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4427984" y="336976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6732240" y="2808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200.60=12000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6732240" y="3369429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24000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6732240" y="2246918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300.40=12000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1422158" y="3369428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251520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100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68000"/>
                <a:ext cx="1728192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0526" r="-2113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496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300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+200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=24000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428000"/>
                <a:ext cx="3231825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/>
          <p:cNvSpPr txBox="1"/>
          <p:nvPr/>
        </p:nvSpPr>
        <p:spPr>
          <a:xfrm>
            <a:off x="6876256" y="411946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y = 100 - x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876256" y="447950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y = 100 - 40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6876256" y="486916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y = 60</a:t>
            </a:r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B89A4FE7-BC9D-467A-8CE5-0FC06CFBC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7129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Ze dvou druhů kávy v cenách 300 Kč a 200 Kč za kilogram se má připravit 100 kg směsi v ceně 240 Kč za kilogram. Kolik kilogramů každého druhu kávy bude třeba smíchat? 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A5E4B91C-448D-498B-9C0E-6BDDA3AA4891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760D61-563F-4069-8772-1CF587139340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DBC9AF9-9853-4F6A-9D1B-137902435EF5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264CDBE-B446-410D-9031-2A158095F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8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AB5C441-0B7D-4B7D-9579-2DEA77842D49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12746EE9-C24A-4F66-AEA0-C6592CB8A057}"/>
              </a:ext>
            </a:extLst>
          </p:cNvPr>
          <p:cNvSpPr txBox="1"/>
          <p:nvPr/>
        </p:nvSpPr>
        <p:spPr>
          <a:xfrm>
            <a:off x="3549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10)</a:t>
            </a:r>
          </a:p>
        </p:txBody>
      </p:sp>
    </p:spTree>
    <p:extLst>
      <p:ext uri="{BB962C8B-B14F-4D97-AF65-F5344CB8AC3E}">
        <p14:creationId xmlns:p14="http://schemas.microsoft.com/office/powerpoint/2010/main" val="129921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700927"/>
              </p:ext>
            </p:extLst>
          </p:nvPr>
        </p:nvGraphicFramePr>
        <p:xfrm>
          <a:off x="107504" y="1700808"/>
          <a:ext cx="885698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množství v kg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lískové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vlašské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268000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268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230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844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180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32062" y="4788000"/>
                <a:ext cx="4387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230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+180.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50−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=10000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62" y="4788000"/>
                <a:ext cx="4387381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4500093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/-9000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2327083" y="5508000"/>
                <a:ext cx="23169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50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1000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083" y="5508000"/>
                <a:ext cx="231692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512664" y="550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/:50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771801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20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1" y="5868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4" y="6329902"/>
            <a:ext cx="8988603" cy="559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smíchat 20 kg lískových oříšků a 30 kg vlašských ořechů.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844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268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230x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844000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180y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420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10000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420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32063" y="5148000"/>
                <a:ext cx="43119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230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+9000−180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=10000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63" y="5148000"/>
                <a:ext cx="4311946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27984" y="224725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78272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36976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844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180.30=5400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420000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732240" y="2268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230.20=4600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422158" y="3420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544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50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68000"/>
                <a:ext cx="1728192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251520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23</m:t>
                      </m:r>
                      <m:r>
                        <a:rPr lang="cs-CZ" sz="2400" b="0" i="0" u="sng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+180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=10000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28000"/>
                <a:ext cx="3231825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=50−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30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2186" t="-10526" r="-54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=50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- 20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>
            <a:extLst>
              <a:ext uri="{FF2B5EF4-FFF2-40B4-BE49-F238E27FC236}">
                <a16:creationId xmlns:a16="http://schemas.microsoft.com/office/drawing/2014/main" id="{C3FBF002-518C-4B0B-A060-46773A392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4969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 lískových a vlašských oříšku máme namíchat 50 kg oříškové směsi v ceně 200 Kč/kg. Kolik kg lískových a kolik kg vlašských oříšku musíme smíchat, jestliže 1 kg lískových stojí 230 Kč a 1 kg vlašských stojí 180 Kč?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6B6991BC-A77A-48D4-823E-015F05A65867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DA0740-315E-4449-AA1C-4D0DC84A0A5B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7331ED5-2533-4220-A7DC-A92A1AEDD43E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DC4797C9-7F0A-4248-9F9F-837F07BB1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8180A49-D97F-4B15-B16B-AFACC3091C26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1B69514B-7856-491C-B9F1-7BCEC0C889D8}"/>
              </a:ext>
            </a:extLst>
          </p:cNvPr>
          <p:cNvSpPr txBox="1"/>
          <p:nvPr/>
        </p:nvSpPr>
        <p:spPr>
          <a:xfrm>
            <a:off x="3549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11)</a:t>
            </a:r>
          </a:p>
        </p:txBody>
      </p:sp>
    </p:spTree>
    <p:extLst>
      <p:ext uri="{BB962C8B-B14F-4D97-AF65-F5344CB8AC3E}">
        <p14:creationId xmlns:p14="http://schemas.microsoft.com/office/powerpoint/2010/main" val="288012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90142"/>
              </p:ext>
            </p:extLst>
          </p:nvPr>
        </p:nvGraphicFramePr>
        <p:xfrm>
          <a:off x="107504" y="1700808"/>
          <a:ext cx="885698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množství v kg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duté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plněné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268000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268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140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844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79512" y="4788000"/>
                <a:ext cx="4387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140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+240.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0,5−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88000"/>
                <a:ext cx="438738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4500093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/-120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2303904" y="5508000"/>
                <a:ext cx="2052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−100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−20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904" y="5508000"/>
                <a:ext cx="205207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512664" y="5508000"/>
            <a:ext cx="142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/:(-100)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3059832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u="sng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u="sng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u="sng" dirty="0">
                    <a:latin typeface="Cambria Math" pitchFamily="18" charset="0"/>
                    <a:ea typeface="Cambria Math" pitchFamily="18" charset="0"/>
                  </a:rPr>
                  <a:t> 0,2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868000"/>
                <a:ext cx="158417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4" y="6329902"/>
            <a:ext cx="8988603" cy="559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Do kolekce bude potřeba namíchat 200 g dutých bonbónů a 300 g plněných.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844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268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140x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844000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240y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420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420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23528" y="5148000"/>
                <a:ext cx="43119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140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+120−240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=100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148000"/>
                <a:ext cx="431194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27984" y="224725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0,2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78272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0,3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36976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844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240.0,3=72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420000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732240" y="2268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140.0,2=28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544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=0,5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68000"/>
                <a:ext cx="1728192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251520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140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+240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=100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28000"/>
                <a:ext cx="3231825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=0,5−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u="sng" smtClean="0">
                        <a:latin typeface="Cambria Math"/>
                      </a:rPr>
                      <m:t>𝐲</m:t>
                    </m:r>
                    <m:r>
                      <a:rPr lang="cs-CZ" sz="2400" b="1" i="0" u="sng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u="sng" dirty="0">
                    <a:latin typeface="Times New Roman" pitchFamily="18" charset="0"/>
                    <a:cs typeface="Times New Roman" pitchFamily="18" charset="0"/>
                  </a:rPr>
                  <a:t>0,3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186" t="-10526" r="-7650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=0,5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– 0,2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783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>
            <a:extLst>
              <a:ext uri="{FF2B5EF4-FFF2-40B4-BE49-F238E27FC236}">
                <a16:creationId xmlns:a16="http://schemas.microsoft.com/office/drawing/2014/main" id="{EAE9B078-711A-445A-AEC9-F7B29B1DC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7129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Ze dvou druhů čokoládových bonbónů máme namíchat 500g směsi do vánoční kolekce v ceně 100 Kč. Kolik g dutých bonbónů v ceně 140 Kč za kg a kolik g plněných krémových bonbónů v ceně 240 Kč za kg musíme smíchat?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333BA8CC-A563-4D0A-90AC-85EAC1063A5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DD60C50-C8BE-4A27-92B4-ED8D60B876CC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FE6C1C9-9152-487D-A193-89BFCFA2FA67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14AE895E-6F45-403B-BAC2-51474FE57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F26C686-5E6F-4310-8B1B-B07348549CC7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B15762F2-81F9-4E30-88AE-A21AB66D1138}"/>
              </a:ext>
            </a:extLst>
          </p:cNvPr>
          <p:cNvSpPr txBox="1"/>
          <p:nvPr/>
        </p:nvSpPr>
        <p:spPr>
          <a:xfrm>
            <a:off x="3549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12)</a:t>
            </a:r>
          </a:p>
        </p:txBody>
      </p:sp>
    </p:spTree>
    <p:extLst>
      <p:ext uri="{BB962C8B-B14F-4D97-AF65-F5344CB8AC3E}">
        <p14:creationId xmlns:p14="http://schemas.microsoft.com/office/powerpoint/2010/main" val="164801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10471"/>
              </p:ext>
            </p:extLst>
          </p:nvPr>
        </p:nvGraphicFramePr>
        <p:xfrm>
          <a:off x="107504" y="1700808"/>
          <a:ext cx="885698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množství v l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koncentrát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voda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268000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268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844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5" y="6473918"/>
            <a:ext cx="8114886" cy="4114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Do nápoje bude potřeba namíchat 50 ml koncentrátu a 450 ml vody.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844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268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844000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420000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14,5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420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211960" y="2247255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0,05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211960" y="2895327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0,45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429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844000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10.0,45=4,5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420000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14,5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516216" y="2268000"/>
            <a:ext cx="2448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200.0,05=10,0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1259632" y="3998457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=0,5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998457"/>
                <a:ext cx="172819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260055" y="4358457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u="sng" smtClean="0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+10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=14,5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5" y="4358457"/>
                <a:ext cx="323182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=0,5−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96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9077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u="sng" smtClean="0">
                        <a:latin typeface="Cambria Math"/>
                      </a:rPr>
                      <m:t>𝐲</m:t>
                    </m:r>
                    <m:r>
                      <a:rPr lang="cs-CZ" sz="2400" b="1" i="0" u="sng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u="sng" dirty="0">
                    <a:latin typeface="Times New Roman" pitchFamily="18" charset="0"/>
                    <a:cs typeface="Times New Roman" pitchFamily="18" charset="0"/>
                  </a:rPr>
                  <a:t>0,45 l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907790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27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=0,5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– 0,05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783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179512" y="4698032"/>
                <a:ext cx="3060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=−5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698032"/>
                <a:ext cx="3060184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251520" y="5058032"/>
                <a:ext cx="3168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200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+10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 b="0" i="1" u="sng" smtClean="0">
                          <a:latin typeface="Cambria Math"/>
                          <a:ea typeface="Cambria Math" pitchFamily="18" charset="0"/>
                        </a:rPr>
                        <m:t>14,5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58032"/>
                <a:ext cx="3168352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3347864" y="3975447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latin typeface="Cambria Math"/>
                          <a:ea typeface="Cambria Math" pitchFamily="18" charset="0"/>
                        </a:rPr>
                        <m:t>.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(−10)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975447"/>
                <a:ext cx="1368152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539552" y="5458038"/>
                <a:ext cx="3168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smtClean="0">
                          <a:latin typeface="Cambria Math"/>
                          <a:ea typeface="Cambria Math" pitchFamily="18" charset="0"/>
                        </a:rPr>
                        <m:t>1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90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            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9,5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58038"/>
                <a:ext cx="3168352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1835696" y="5919663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</a:rPr>
                      <m:t>=9,5 :190=</m:t>
                    </m:r>
                    <m:r>
                      <a:rPr lang="cs-CZ" sz="2400" b="1" i="0" smtClean="0">
                        <a:latin typeface="Cambria Math"/>
                      </a:rPr>
                      <m:t>𝟎</m:t>
                    </m:r>
                    <m:r>
                      <a:rPr lang="cs-CZ" sz="2400" b="1" i="0" smtClean="0">
                        <a:latin typeface="Cambria Math"/>
                      </a:rPr>
                      <m:t>,</m:t>
                    </m:r>
                    <m:r>
                      <a:rPr lang="cs-CZ" sz="2400" b="1" i="0" smtClean="0">
                        <a:latin typeface="Cambria Math"/>
                      </a:rPr>
                      <m:t>𝟎𝟓</m:t>
                    </m:r>
                    <m:r>
                      <a:rPr lang="cs-CZ" sz="2400" b="1" i="0" smtClean="0">
                        <a:latin typeface="Cambria Math"/>
                      </a:rPr>
                      <m:t> </m:t>
                    </m:r>
                    <m:r>
                      <a:rPr lang="cs-CZ" sz="2400" b="1" i="0" smtClean="0">
                        <a:latin typeface="Cambria Math"/>
                      </a:rPr>
                      <m:t>𝐥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919663"/>
                <a:ext cx="3456384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5">
            <a:extLst>
              <a:ext uri="{FF2B5EF4-FFF2-40B4-BE49-F238E27FC236}">
                <a16:creationId xmlns:a16="http://schemas.microsoft.com/office/drawing/2014/main" id="{45227C3B-8FDD-4245-B8E6-64CEAFA8C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20688"/>
            <a:ext cx="85689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pomerančového koncentrátu v ceně 200 Kč za litr a perlivé vody v ceně 10 Kč za litr chceme namíchat 500 ml nápoje v ceně 14,5 Kč. Kolik ml pomerančového koncentrátu a kolik ml perlivé vody musíme namíchat? 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3519FA8C-90D1-4BC2-847D-C39CE7BF3A43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2225E27-BD29-4526-A82F-8B100F7D9EE7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4DB4F45-8696-49A3-9F86-072ECDF17141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F37270A0-E273-4507-AC3A-5E314CB5E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6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2CB014C-E14C-4036-8C26-668F87957D0C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79AC9817-54CD-45CE-9B7C-7E0EAB8E72CA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13)</a:t>
            </a:r>
          </a:p>
        </p:txBody>
      </p:sp>
    </p:spTree>
    <p:extLst>
      <p:ext uri="{BB962C8B-B14F-4D97-AF65-F5344CB8AC3E}">
        <p14:creationId xmlns:p14="http://schemas.microsoft.com/office/powerpoint/2010/main" val="118496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002467"/>
              </p:ext>
            </p:extLst>
          </p:nvPr>
        </p:nvGraphicFramePr>
        <p:xfrm>
          <a:off x="107504" y="1700808"/>
          <a:ext cx="8856984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nosnost 1 přepravky v 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přepravek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celková hmotnost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malé př.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velké př.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39127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391271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96733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15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030848" y="6381328"/>
            <a:ext cx="4349464" cy="41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Malých přepravek je 25, velkých 10.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96733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382399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958399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15y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534399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400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54339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35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211960" y="2361654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25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211960" y="3009726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543399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958399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15.10=150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534399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516216" y="2382399"/>
            <a:ext cx="2448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10.25=250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1259632" y="4077072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=35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077072"/>
                <a:ext cx="172819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260055" y="4502473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10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+15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=400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5" y="4502473"/>
                <a:ext cx="323182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=35−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9077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u="sng" smtClean="0">
                        <a:latin typeface="Cambria Math"/>
                      </a:rPr>
                      <m:t>𝐱</m:t>
                    </m:r>
                    <m:r>
                      <a:rPr lang="cs-CZ" sz="2400" b="1" i="0" u="sng" smtClean="0">
                        <a:latin typeface="Cambria Math"/>
                      </a:rPr>
                      <m:t>=</m:t>
                    </m:r>
                    <m:r>
                      <a:rPr lang="cs-CZ" sz="2400" b="1" i="0" u="sng" smtClean="0">
                        <a:latin typeface="Cambria Math"/>
                      </a:rPr>
                      <m:t>𝟐𝟓</m:t>
                    </m:r>
                    <m:r>
                      <a:rPr lang="cs-CZ" sz="2400" b="1" i="0" u="sng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400" b="1" u="sng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90779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</a:rPr>
                      <m:t>=35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– 10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23528" y="4911551"/>
                <a:ext cx="3060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=−350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911551"/>
                <a:ext cx="3060184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251520" y="5271591"/>
                <a:ext cx="3168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u="sng">
                          <a:latin typeface="Cambria Math"/>
                          <a:ea typeface="Cambria Math" pitchFamily="18" charset="0"/>
                        </a:rPr>
                        <m:t>10</m:t>
                      </m:r>
                      <m:r>
                        <m:rPr>
                          <m:sty m:val="p"/>
                        </m:rP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+15</m:t>
                      </m:r>
                      <m:r>
                        <m:rPr>
                          <m:sty m:val="p"/>
                        </m:rP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=400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71591"/>
                <a:ext cx="3168352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1619672" y="5661248"/>
                <a:ext cx="2160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= 50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661248"/>
                <a:ext cx="2160240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542"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1835696" y="6063679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</a:rPr>
                      <m:t>𝟏𝟎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6063679"/>
                <a:ext cx="3456384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53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3447868" y="4119463"/>
            <a:ext cx="1124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/.(-10)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383712" y="5661248"/>
            <a:ext cx="1124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/ :5</a:t>
            </a:r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99790EC6-86CC-47BD-91F5-2B8A0F716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676456" cy="94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Úroda jablek 4 q byla na zimu uskladněna do 35 přepravek, menších na 10 kg a větších na 15 kg. Kolik přepravek je menších a kolik větších? </a:t>
            </a: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3CA3122A-3CAF-4756-93FA-8A3CDB5325D9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FB4D83-EB44-4FBC-8FF0-7111A9750C82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5DBAED1-DEB8-4E40-9856-9EDC1DD4DB19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343D81BD-0D0A-4E0A-8364-FB309BA82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7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4AFB3CE-5FF5-43CC-ADD9-233923CD3271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650C1828-D647-4810-BA7C-E7F27B513D20}"/>
              </a:ext>
            </a:extLst>
          </p:cNvPr>
          <p:cNvSpPr txBox="1"/>
          <p:nvPr/>
        </p:nvSpPr>
        <p:spPr>
          <a:xfrm>
            <a:off x="3549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14)</a:t>
            </a:r>
          </a:p>
        </p:txBody>
      </p:sp>
    </p:spTree>
    <p:extLst>
      <p:ext uri="{BB962C8B-B14F-4D97-AF65-F5344CB8AC3E}">
        <p14:creationId xmlns:p14="http://schemas.microsoft.com/office/powerpoint/2010/main" val="403184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981739"/>
              </p:ext>
            </p:extLst>
          </p:nvPr>
        </p:nvGraphicFramePr>
        <p:xfrm>
          <a:off x="107504" y="1700808"/>
          <a:ext cx="885698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kg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1.jakost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2.jakost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247255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24725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56123" y="282331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7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161720" y="6381328"/>
            <a:ext cx="8802519" cy="41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Pěstitel by měl namíchat 6 q brambor 1.jakosti a 4 q brambor 2.jakosti. 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82331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23838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12x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814383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7y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39038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10000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399383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211960" y="2217638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600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211960" y="2865710"/>
            <a:ext cx="9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400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283968" y="3399383"/>
            <a:ext cx="86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814383"/>
            <a:ext cx="223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7.400=2800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390383"/>
            <a:ext cx="22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516216" y="2238383"/>
            <a:ext cx="2448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12.600=7200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1187624" y="3933056"/>
                <a:ext cx="2232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=1000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933056"/>
                <a:ext cx="2232248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476079" y="4358457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12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+7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=10000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79" y="4358457"/>
                <a:ext cx="323182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=1000−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262819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96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839543"/>
                <a:ext cx="19077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u="sng" smtClean="0">
                        <a:latin typeface="Cambria Math"/>
                      </a:rPr>
                      <m:t>𝐲</m:t>
                    </m:r>
                    <m:r>
                      <a:rPr lang="cs-CZ" sz="2400" b="1" i="0" u="sng" smtClean="0">
                        <a:latin typeface="Cambria Math"/>
                      </a:rPr>
                      <m:t>=</m:t>
                    </m:r>
                    <m:r>
                      <a:rPr lang="cs-CZ" sz="2400" b="1" i="0" u="sng" smtClean="0">
                        <a:latin typeface="Cambria Math"/>
                      </a:rPr>
                      <m:t>𝟒𝟎𝟎</m:t>
                    </m:r>
                    <m:r>
                      <a:rPr lang="cs-CZ" sz="2400" b="1" i="0" u="sng" smtClean="0">
                        <a:latin typeface="Cambria Math"/>
                      </a:rPr>
                      <m:t> </m:t>
                    </m:r>
                    <m:r>
                      <a:rPr lang="cs-CZ" sz="2400" b="1" i="0" u="sng" smtClean="0">
                        <a:latin typeface="Cambria Math"/>
                      </a:rPr>
                      <m:t>𝐤𝐠</m:t>
                    </m:r>
                    <m:r>
                      <a:rPr lang="cs-CZ" sz="2400" b="1" i="0" u="sng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400" b="1" u="sng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839543"/>
                <a:ext cx="1907790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278"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=1000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– 600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2339838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783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23528" y="4767535"/>
                <a:ext cx="3060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−7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−7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=−7000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67535"/>
                <a:ext cx="3060184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323528" y="5127575"/>
                <a:ext cx="3168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u="sng" smtClean="0">
                          <a:latin typeface="Cambria Math"/>
                          <a:ea typeface="Cambria Math" pitchFamily="18" charset="0"/>
                        </a:rPr>
                        <m:t>1</m:t>
                      </m:r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+7</m:t>
                      </m:r>
                      <m:r>
                        <m:rPr>
                          <m:sty m:val="p"/>
                        </m:rP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u="sng">
                          <a:latin typeface="Cambria Math" pitchFamily="18" charset="0"/>
                          <a:ea typeface="Cambria Math" pitchFamily="18" charset="0"/>
                        </a:rPr>
                        <m:t>=10000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127575"/>
                <a:ext cx="3168352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1403648" y="5517232"/>
                <a:ext cx="2160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=3000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517232"/>
                <a:ext cx="2160240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8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1619672" y="5877272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</a:rPr>
                      <m:t>𝟔𝟎𝟎</m:t>
                    </m:r>
                    <m:r>
                      <a:rPr lang="cs-CZ" sz="2400" b="1" i="0" smtClean="0">
                        <a:latin typeface="Cambria Math"/>
                      </a:rPr>
                      <m:t> </m:t>
                    </m:r>
                    <m:r>
                      <a:rPr lang="cs-CZ" sz="2400" b="1" i="0" smtClean="0">
                        <a:latin typeface="Cambria Math"/>
                      </a:rPr>
                      <m:t>𝐤𝐠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877272"/>
                <a:ext cx="3456384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3491880" y="3933056"/>
            <a:ext cx="1124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/.(-7)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519876" y="5517232"/>
            <a:ext cx="1124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/ :5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475832" y="3429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DC3A9FA4-471E-4992-B341-88F7F79CE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3" y="620688"/>
            <a:ext cx="864096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1.jakost brambor pěstitel prodává za 12 Kč za kg a 2.jakost za 7 Kč za kg. Prodejce chce namíchat 10 q směsi v ceně 10 Kč za kg. Kolik q brambor v 1.jakosti a kolik q v 2.jakosti by měl pěstitel prodejci namíchat ? 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808020A1-1BD0-4443-8D8A-3255B24FFB5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5364930-C12C-4A0C-B7E9-85B981B39C6F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1DFCF25-12B0-4EF0-9964-BF1CF4A598CE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9E66C661-88B0-40EB-A6A4-3E4AAA0AB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8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1FD3FBC-3F19-4F1A-9159-0F6A67506C60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0920FBA1-E8E5-4275-B845-ED130D2D9853}"/>
              </a:ext>
            </a:extLst>
          </p:cNvPr>
          <p:cNvSpPr txBox="1"/>
          <p:nvPr/>
        </p:nvSpPr>
        <p:spPr>
          <a:xfrm>
            <a:off x="3549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15)</a:t>
            </a:r>
          </a:p>
        </p:txBody>
      </p:sp>
    </p:spTree>
    <p:extLst>
      <p:ext uri="{BB962C8B-B14F-4D97-AF65-F5344CB8AC3E}">
        <p14:creationId xmlns:p14="http://schemas.microsoft.com/office/powerpoint/2010/main" val="800848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ulk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623064"/>
              </p:ext>
            </p:extLst>
          </p:nvPr>
        </p:nvGraphicFramePr>
        <p:xfrm>
          <a:off x="107504" y="1556792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lihu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g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lihu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65%</a:t>
                      </a:r>
                      <a:r>
                        <a:rPr lang="cs-CZ" b="1" baseline="0" dirty="0"/>
                        <a:t> 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2987824" y="2247255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422158" y="2247253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422158" y="280123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5496" y="4788000"/>
                <a:ext cx="3960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+0,4.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200−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=130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788000"/>
                <a:ext cx="3960440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4319972" y="5148000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/-80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2195737" y="5508000"/>
                <a:ext cx="15120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0,4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50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7" y="5508000"/>
                <a:ext cx="1512087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8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ovéPole 64"/>
          <p:cNvSpPr txBox="1"/>
          <p:nvPr/>
        </p:nvSpPr>
        <p:spPr>
          <a:xfrm>
            <a:off x="4296639" y="550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/:0,4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2555776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125  </a:t>
                </a: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868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190721" y="6344514"/>
            <a:ext cx="6829552" cy="468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125 g 80 % a 75 g 40% roztoku lihu.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2987824" y="282331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5148064" y="2247255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0,8x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5148064" y="2823319"/>
            <a:ext cx="216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0,4y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5148064" y="3369766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130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2987824" y="336976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/>
              <p:cNvSpPr txBox="1"/>
              <p:nvPr/>
            </p:nvSpPr>
            <p:spPr>
              <a:xfrm>
                <a:off x="539553" y="5148000"/>
                <a:ext cx="34563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+80−0,4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=130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4" name="TextovéPol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3" y="5148000"/>
                <a:ext cx="3456383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ovéPole 74"/>
          <p:cNvSpPr txBox="1"/>
          <p:nvPr/>
        </p:nvSpPr>
        <p:spPr>
          <a:xfrm>
            <a:off x="4427984" y="224725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125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4427984" y="278272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75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4427984" y="336976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7020272" y="2791910"/>
            <a:ext cx="19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0,4.75=  30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020272" y="3369429"/>
            <a:ext cx="19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130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7020272" y="2246918"/>
            <a:ext cx="19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0,8.125=100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1422158" y="3369428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0,65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179512" y="442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mbria Math" pitchFamily="18" charset="0"/>
                <a:ea typeface="Cambria Math" pitchFamily="18" charset="0"/>
              </a:rPr>
              <a:t>0,8x + 0,4y = 130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179512" y="406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+ y = 200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732240" y="40680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200 - x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6732240" y="442800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200 - 125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753320" y="4788000"/>
            <a:ext cx="199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mbria Math" pitchFamily="18" charset="0"/>
                <a:ea typeface="Cambria Math" pitchFamily="18" charset="0"/>
              </a:rPr>
              <a:t>y = 75</a:t>
            </a:r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EB68DBEC-E65F-4A14-97BC-EF39B8B60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42493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Kolik g 80% roztoku lihu a kolik g 40% roztoku lihu je potřeba k přípravě 200 g 65% roztoku lihu.</a:t>
            </a: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363AFD-5EF0-4DB9-BDE2-1339B6E3A17C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51450D2-13E8-49AD-BC87-6D2D04F52270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F0F85E2-A62A-41A1-B0BA-D5F859F04E18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B6FBECA2-7165-4343-9399-C29A037BD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4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767AAC2-14BA-4AB3-94F2-60AC4782A3CF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7E2159F6-2533-456F-87BB-D40CE703E619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1)</a:t>
            </a:r>
          </a:p>
        </p:txBody>
      </p:sp>
    </p:spTree>
    <p:extLst>
      <p:ext uri="{BB962C8B-B14F-4D97-AF65-F5344CB8AC3E}">
        <p14:creationId xmlns:p14="http://schemas.microsoft.com/office/powerpoint/2010/main" val="86069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305526" y="4788000"/>
                <a:ext cx="4050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+0,55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2−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=0,6.2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26" y="4788000"/>
                <a:ext cx="4050450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ovéPole 64"/>
          <p:cNvSpPr txBox="1"/>
          <p:nvPr/>
        </p:nvSpPr>
        <p:spPr>
          <a:xfrm>
            <a:off x="4319972" y="5148000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/-1,1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1835696" y="5508000"/>
                <a:ext cx="2100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0,25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0,1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508000"/>
                <a:ext cx="2100903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2555776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0,4  </a:t>
                </a: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868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52196" y="6309320"/>
            <a:ext cx="6536028" cy="509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0,4 l 80% a 1,6 l 55% roztoku lihu.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395536" y="5148000"/>
                <a:ext cx="3564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+1,1−0,55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=1,2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148000"/>
                <a:ext cx="3564239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71"/>
          <p:cNvSpPr txBox="1"/>
          <p:nvPr/>
        </p:nvSpPr>
        <p:spPr>
          <a:xfrm>
            <a:off x="4224631" y="5508000"/>
            <a:ext cx="1079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/:0,25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73" name="Tabulka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18449"/>
              </p:ext>
            </p:extLst>
          </p:nvPr>
        </p:nvGraphicFramePr>
        <p:xfrm>
          <a:off x="107504" y="1556792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lihu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lihu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" name="TextovéPole 73"/>
          <p:cNvSpPr txBox="1"/>
          <p:nvPr/>
        </p:nvSpPr>
        <p:spPr>
          <a:xfrm>
            <a:off x="2987824" y="2247255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1422158" y="2247253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422158" y="280123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0,55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2987824" y="282331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5148064" y="2247255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0,8x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148064" y="2823319"/>
            <a:ext cx="216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0,55y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5148064" y="336976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1,2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2987824" y="336976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4427984" y="224725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0,4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4427984" y="278272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1,6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4427984" y="336976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6876256" y="2791910"/>
            <a:ext cx="205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0,55.1,6=0,88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876256" y="3369429"/>
            <a:ext cx="205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1,20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6876256" y="2246918"/>
            <a:ext cx="2052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0,8.0,4=0,32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1422158" y="3369428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39552" y="442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mbria Math" pitchFamily="18" charset="0"/>
                <a:ea typeface="Cambria Math" pitchFamily="18" charset="0"/>
              </a:rPr>
              <a:t>0,8x + 0,55y = 1,2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406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+ y = 2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732240" y="40680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2 - x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732240" y="442800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 – 0,4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753320" y="4788000"/>
            <a:ext cx="199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mbria Math" pitchFamily="18" charset="0"/>
                <a:ea typeface="Cambria Math" pitchFamily="18" charset="0"/>
              </a:rPr>
              <a:t>y = 1,6</a:t>
            </a:r>
          </a:p>
        </p:txBody>
      </p:sp>
      <p:sp>
        <p:nvSpPr>
          <p:cNvPr id="39" name="Rectangle 5">
            <a:extLst>
              <a:ext uri="{FF2B5EF4-FFF2-40B4-BE49-F238E27FC236}">
                <a16:creationId xmlns:a16="http://schemas.microsoft.com/office/drawing/2014/main" id="{B8A9BA31-2B65-42E8-BD2C-BBBE5AA24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Kolik l 80% roztoku lihu a kolik l 55% roztoku lihu je potřeba k přípravě 2 l 60% roztoku lihu.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0C28FE52-AF56-43F1-87F6-69EF68AE891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047BA12-1112-474D-8DE6-60177B473AB0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9ACD471-F3D7-4C7F-A8B9-6551DC766F4F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546CF4D0-CE17-4E27-A18E-07026912B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4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A92358E-48AF-4215-A356-FD19B55E5AD3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E67F5471-DFD9-4385-ABDF-41D0A7F4344B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2)</a:t>
            </a:r>
          </a:p>
        </p:txBody>
      </p:sp>
    </p:spTree>
    <p:extLst>
      <p:ext uri="{BB962C8B-B14F-4D97-AF65-F5344CB8AC3E}">
        <p14:creationId xmlns:p14="http://schemas.microsoft.com/office/powerpoint/2010/main" val="2362224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323528" y="4428000"/>
                <a:ext cx="3600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 b="0" i="0" smtClean="0">
                          <a:latin typeface="Cambria Math"/>
                          <a:ea typeface="Cambria Math" pitchFamily="18" charset="0"/>
                        </a:rPr>
                        <m:t>−2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428000"/>
                <a:ext cx="3600400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971600" y="5148000"/>
                <a:ext cx="2154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  <a:ea typeface="Cambria Math" pitchFamily="18" charset="0"/>
                        </a:rPr>
                        <m:t>x</m:t>
                      </m:r>
                      <m:r>
                        <a:rPr lang="cs-CZ" sz="2400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  <a:ea typeface="Cambria Math" pitchFamily="18" charset="0"/>
                        </a:rPr>
                        <m:t>y</m:t>
                      </m:r>
                      <m:r>
                        <a:rPr lang="cs-CZ" sz="240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>
                          <a:latin typeface="Cambria Math"/>
                          <a:ea typeface="Cambria Math" pitchFamily="18" charset="0"/>
                        </a:rPr>
                        <m:t>−2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48000"/>
                <a:ext cx="2154766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ovéPole 66"/>
          <p:cNvSpPr txBox="1"/>
          <p:nvPr/>
        </p:nvSpPr>
        <p:spPr>
          <a:xfrm>
            <a:off x="4319972" y="4788000"/>
            <a:ext cx="172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/-160 -60x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323528" y="5508000"/>
                <a:ext cx="30243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u="sng" smtClean="0">
                          <a:latin typeface="Cambria Math"/>
                        </a:rPr>
                        <m:t>55</m:t>
                      </m:r>
                      <m:r>
                        <m:rPr>
                          <m:sty m:val="p"/>
                        </m:rPr>
                        <a:rPr lang="cs-CZ" sz="240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−60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u="sng" smtClean="0">
                          <a:latin typeface="Cambria Math"/>
                        </a:rPr>
                        <m:t>=</m:t>
                      </m:r>
                      <m:r>
                        <a:rPr lang="cs-CZ" sz="2400" b="0" i="0" u="sng" smtClean="0">
                          <a:latin typeface="Cambria Math"/>
                        </a:rPr>
                        <m:t>−160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08000"/>
                <a:ext cx="302433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68"/>
          <p:cNvSpPr txBox="1"/>
          <p:nvPr/>
        </p:nvSpPr>
        <p:spPr>
          <a:xfrm>
            <a:off x="4296639" y="5199583"/>
            <a:ext cx="1283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/.(-60)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323528" y="4788000"/>
                <a:ext cx="29163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160+55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=60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88000"/>
                <a:ext cx="291632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1691681" y="5868000"/>
                <a:ext cx="18001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𝟖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1" y="5868000"/>
                <a:ext cx="180019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18"/>
          <p:cNvSpPr>
            <a:spLocks noChangeArrowheads="1"/>
          </p:cNvSpPr>
          <p:nvPr/>
        </p:nvSpPr>
        <p:spPr bwMode="auto">
          <a:xfrm>
            <a:off x="3599752" y="5868000"/>
            <a:ext cx="3636544" cy="8633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přilít 8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l 55%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roztoku lihu.</a:t>
            </a:r>
          </a:p>
        </p:txBody>
      </p:sp>
      <p:graphicFrame>
        <p:nvGraphicFramePr>
          <p:cNvPr id="74" name="Tabulka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188358"/>
              </p:ext>
            </p:extLst>
          </p:nvPr>
        </p:nvGraphicFramePr>
        <p:xfrm>
          <a:off x="107504" y="1268760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lihu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lihu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55%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60%</a:t>
                      </a:r>
                      <a:r>
                        <a:rPr lang="cs-CZ" b="1" baseline="0" dirty="0"/>
                        <a:t> 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5" name="TextovéPole 74"/>
          <p:cNvSpPr txBox="1"/>
          <p:nvPr/>
        </p:nvSpPr>
        <p:spPr>
          <a:xfrm>
            <a:off x="2987824" y="1959223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422158" y="1959221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1422158" y="2513207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0,55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2987824" y="2535287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5148064" y="195922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0,8.2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5148064" y="2485321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0,55x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5148064" y="3081734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0,6y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2987824" y="3081733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4427984" y="1959223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4427984" y="2494689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4427984" y="3081732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7020272" y="250387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0,55.8=4,4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7164488" y="3081397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0,6.10=6,0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7164488" y="195888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0,8.2=1,6</a:t>
            </a:r>
          </a:p>
        </p:txBody>
      </p:sp>
      <p:sp>
        <p:nvSpPr>
          <p:cNvPr id="89" name="TextovéPole 88"/>
          <p:cNvSpPr txBox="1"/>
          <p:nvPr/>
        </p:nvSpPr>
        <p:spPr>
          <a:xfrm>
            <a:off x="1422158" y="308139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39552" y="406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mbria Math" pitchFamily="18" charset="0"/>
                <a:ea typeface="Cambria Math" pitchFamily="18" charset="0"/>
              </a:rPr>
              <a:t>0,8.2 + 0,55x =0,6y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37080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2+x = y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732240" y="37080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2+ x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732240" y="406800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2 + 8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753320" y="4428000"/>
            <a:ext cx="199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mbria Math" pitchFamily="18" charset="0"/>
                <a:ea typeface="Cambria Math" pitchFamily="18" charset="0"/>
              </a:rPr>
              <a:t>y = 10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353076" y="3717032"/>
            <a:ext cx="1728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/-y -2</a:t>
            </a:r>
          </a:p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/.100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BE1CE7F3-F65C-4F5D-8A6B-7DFFFEB0F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Kolik litrů 55% roztoku lihu je potřeba přilít do 2 litrů 80% roztoku lihu, aby vznikl 60% líh.</a:t>
            </a: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109C0ADD-4311-461F-AFD1-E20974BF4B6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8915629-BEDE-47F9-92E7-6C7E2D1CE867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67D9599-A14F-45D6-A58E-C6B7FD01392D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10">
            <a:extLst>
              <a:ext uri="{FF2B5EF4-FFF2-40B4-BE49-F238E27FC236}">
                <a16:creationId xmlns:a16="http://schemas.microsoft.com/office/drawing/2014/main" id="{074B49C3-BEAB-4CC0-B066-E911F08BE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43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2478666-66D3-470E-9791-156B61F5D0ED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C33511D0-472D-4C0B-BC15-F5CAAF232640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3)</a:t>
            </a:r>
          </a:p>
        </p:txBody>
      </p:sp>
    </p:spTree>
    <p:extLst>
      <p:ext uri="{BB962C8B-B14F-4D97-AF65-F5344CB8AC3E}">
        <p14:creationId xmlns:p14="http://schemas.microsoft.com/office/powerpoint/2010/main" val="2870452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10385"/>
              </p:ext>
            </p:extLst>
          </p:nvPr>
        </p:nvGraphicFramePr>
        <p:xfrm>
          <a:off x="212335" y="1700808"/>
          <a:ext cx="8424937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kusů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červené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modré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2987824" y="2276872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422158" y="227687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422158" y="283085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-36512" y="4680000"/>
                <a:ext cx="3373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+6.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20−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=136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680000"/>
                <a:ext cx="3373435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931714" y="5400000"/>
                <a:ext cx="2344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+120=</m:t>
                    </m:r>
                  </m:oMath>
                </a14:m>
                <a:r>
                  <a:rPr lang="cs-CZ" sz="2400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136</a:t>
                </a: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14" y="5400000"/>
                <a:ext cx="2344142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781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/>
          <p:cNvSpPr txBox="1"/>
          <p:nvPr/>
        </p:nvSpPr>
        <p:spPr>
          <a:xfrm>
            <a:off x="3419872" y="5400000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/-120</a:t>
            </a:r>
            <a:endParaRPr lang="cs-CZ" sz="2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849226" y="5760000"/>
                <a:ext cx="13546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16</m:t>
                    </m:r>
                  </m:oMath>
                </a14:m>
                <a:r>
                  <a:rPr lang="cs-CZ" sz="2400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226" y="5760000"/>
                <a:ext cx="1354622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ovéPole 42"/>
          <p:cNvSpPr txBox="1"/>
          <p:nvPr/>
        </p:nvSpPr>
        <p:spPr>
          <a:xfrm>
            <a:off x="3360535" y="5760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/:2</a:t>
            </a:r>
            <a:endParaRPr lang="cs-CZ" sz="2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1912517" y="6120000"/>
                <a:ext cx="12913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8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800" b="1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8  </a:t>
                </a: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517" y="6120000"/>
                <a:ext cx="1291331" cy="52322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11628" r="-472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563888" y="6393442"/>
            <a:ext cx="5520889" cy="4919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Červených bonbónů máme 8, modrých 12.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987824" y="2852936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148064" y="227687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8x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148064" y="285293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6y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148064" y="339938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987824" y="339938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107505" y="5040000"/>
                <a:ext cx="33369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8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+120−6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=136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5040000"/>
                <a:ext cx="3336924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ovéPole 32"/>
          <p:cNvSpPr txBox="1"/>
          <p:nvPr/>
        </p:nvSpPr>
        <p:spPr>
          <a:xfrm>
            <a:off x="4499992" y="2276872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4499992" y="2812338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499992" y="3399381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6840000" y="2821527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6.12=72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840000" y="339904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6840000" y="2276535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8.8=64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942361" y="4320000"/>
                <a:ext cx="24055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8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+6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b="0" i="0" u="sng" smtClean="0">
                          <a:latin typeface="Cambria Math"/>
                        </a:rPr>
                        <m:t> =136</m:t>
                      </m:r>
                    </m:oMath>
                  </m:oMathPara>
                </a14:m>
                <a:endParaRPr lang="cs-CZ" sz="24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361" y="4320000"/>
                <a:ext cx="2405503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086377" y="3960000"/>
                <a:ext cx="23334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377" y="3960000"/>
                <a:ext cx="2333495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4139952" y="3960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=20−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960000"/>
                <a:ext cx="1908113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639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4139953" y="4320000"/>
                <a:ext cx="19081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=20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- 8</a:t>
                </a: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320000"/>
                <a:ext cx="1908112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639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4139952" y="4680000"/>
                <a:ext cx="19081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1" i="0" smtClean="0">
                          <a:latin typeface="Cambria Math"/>
                        </a:rPr>
                        <m:t>𝐲</m:t>
                      </m:r>
                      <m:r>
                        <a:rPr lang="cs-CZ" sz="2400" b="1" i="0" smtClean="0">
                          <a:latin typeface="Cambria Math"/>
                        </a:rPr>
                        <m:t>=</m:t>
                      </m:r>
                      <m:r>
                        <a:rPr lang="cs-CZ" sz="2400" b="1" i="0" smtClean="0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cs-CZ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680000"/>
                <a:ext cx="1908114" cy="461665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958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">
            <a:extLst>
              <a:ext uri="{FF2B5EF4-FFF2-40B4-BE49-F238E27FC236}">
                <a16:creationId xmlns:a16="http://schemas.microsoft.com/office/drawing/2014/main" id="{A3FC9978-FDEB-4493-BBAE-9FA94569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28" y="620688"/>
            <a:ext cx="84577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 cukrárně prodávali 2 druhy čokoládových bonbónů. Červené za 8 Kč a modré za 6 Kč. Koupili jsme 20 bonbónů za 136 Kč. Kolik bonbónu máme modrých a kolik červených?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074B5BEB-C868-4FBF-A1B4-17386C1122BE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FD7E405-1747-41C4-95CD-0EDF880F7FD9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0DFC920-3C51-4BBB-AD0C-91B16987635E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Rectangle 10">
            <a:extLst>
              <a:ext uri="{FF2B5EF4-FFF2-40B4-BE49-F238E27FC236}">
                <a16:creationId xmlns:a16="http://schemas.microsoft.com/office/drawing/2014/main" id="{808DBA0B-B9C1-4DBC-9C4C-C5B89035B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58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FC60DA2-6A00-4D74-9497-63783C7E329D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3F7289C2-51C5-4F74-80EC-57E3EB5F8F6B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1)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véPole 28"/>
          <p:cNvSpPr txBox="1"/>
          <p:nvPr/>
        </p:nvSpPr>
        <p:spPr>
          <a:xfrm>
            <a:off x="1403648" y="514800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3000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827584" y="4428000"/>
                <a:ext cx="2100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0,03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90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428000"/>
                <a:ext cx="2100903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872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3358001" y="442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/.100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864174" y="4788000"/>
                <a:ext cx="22676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 pitchFamily="18" charset="0"/>
                          <a:ea typeface="Cambria Math" pitchFamily="18" charset="0"/>
                        </a:rPr>
                        <m:t>3</m:t>
                      </m:r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</a:rPr>
                        <m:t>=9000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74" y="4788000"/>
                <a:ext cx="226766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ovéPole 44"/>
          <p:cNvSpPr txBox="1"/>
          <p:nvPr/>
        </p:nvSpPr>
        <p:spPr>
          <a:xfrm>
            <a:off x="3405124" y="478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/:3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96556" y="6346886"/>
            <a:ext cx="4439440" cy="538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přilít 2700 ml vody</a:t>
            </a:r>
          </a:p>
        </p:txBody>
      </p:sp>
      <p:graphicFrame>
        <p:nvGraphicFramePr>
          <p:cNvPr id="48" name="Tabulk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827909"/>
              </p:ext>
            </p:extLst>
          </p:nvPr>
        </p:nvGraphicFramePr>
        <p:xfrm>
          <a:off x="107504" y="1340768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látky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ml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látky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987824" y="203123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422158" y="203122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422158" y="258521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0,3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2987824" y="260729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300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031231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2607295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90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148064" y="315374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0,03y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2987824" y="315374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224631" y="2031231"/>
            <a:ext cx="92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2700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566697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224631" y="3153740"/>
            <a:ext cx="92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732240" y="2575886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0,3.300=90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732240" y="3153405"/>
            <a:ext cx="216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0,03.3000=90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732240" y="2030894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0.2700=0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422158" y="3153404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0,03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39552" y="406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mbria Math" pitchFamily="18" charset="0"/>
                <a:ea typeface="Cambria Math" pitchFamily="18" charset="0"/>
              </a:rPr>
              <a:t>0 + 90 =0,03y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539552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+300= 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292080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y - 300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5299929" y="406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3000 - 300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299929" y="442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2700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5945C2AE-8F8C-4248-BC71-1717F7F3B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Kolik ml destilované vody musí lékárník přilít do 300 ml 30% roztoku peroxidu vodíku, aby získal 3% roztok?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2D82BCCA-55A6-48C5-B9E7-04891D4DC96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5BA223E-C1DB-4833-B2E6-AFDB9CE76E47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A2F643C-D24C-4E9C-9BE7-9BDD6D573834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9DD1D513-317A-4A3E-AF5E-4D093786A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46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4FCAB0E-B899-4EDB-9586-52B3F64DB516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531000F-641A-454B-BBE8-6E87C6E71135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423879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96556" y="6309320"/>
            <a:ext cx="6779700" cy="538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potřeba přilít 300 ml vody</a:t>
            </a:r>
          </a:p>
        </p:txBody>
      </p:sp>
      <p:graphicFrame>
        <p:nvGraphicFramePr>
          <p:cNvPr id="48" name="Tabulk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79660"/>
              </p:ext>
            </p:extLst>
          </p:nvPr>
        </p:nvGraphicFramePr>
        <p:xfrm>
          <a:off x="107504" y="1196752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látky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ml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látky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987824" y="1887215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422158" y="1887213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422158" y="244119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0,08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2987824" y="2463279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500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1887215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2463279"/>
            <a:ext cx="216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148064" y="3009726"/>
            <a:ext cx="20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0,05y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2987824" y="300972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427984" y="188721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42268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500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00972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020272" y="243187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0,08.500=40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164488" y="3009389"/>
            <a:ext cx="180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0,05.800=40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164488" y="1886878"/>
            <a:ext cx="180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0.300=0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422158" y="3009388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0,05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403648" y="514800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800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827584" y="4428000"/>
                <a:ext cx="2100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0,0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5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40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428000"/>
                <a:ext cx="2100903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872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3358001" y="442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/.100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864174" y="4788000"/>
                <a:ext cx="22676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  <a:ea typeface="Cambria Math" pitchFamily="18" charset="0"/>
                        </a:rPr>
                        <m:t>5</m:t>
                      </m:r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</a:rPr>
                        <m:t>=4000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74" y="4788000"/>
                <a:ext cx="226766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/>
          <p:cNvSpPr txBox="1"/>
          <p:nvPr/>
        </p:nvSpPr>
        <p:spPr>
          <a:xfrm>
            <a:off x="3405124" y="478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/:5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39552" y="4068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mbria Math" pitchFamily="18" charset="0"/>
                <a:ea typeface="Cambria Math" pitchFamily="18" charset="0"/>
              </a:rPr>
              <a:t>0 + 40 =0,05y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39552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+ 500= y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292080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y - 500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5299929" y="406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800 - 500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299929" y="442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300</a:t>
            </a: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93DF41E5-6654-45BF-A8A0-45D7E570C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Máme zředit 500 ml 8% octa na 5% ocet. Kolik vody je nutno přilít?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B7DDDC36-95B1-41DB-8AF5-8AB32873D4AE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5B930D4-597C-4B52-B30F-81A186AD72B1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C5A40FB-D266-4C9E-BADF-72B488327FD8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2E0A2826-8789-493F-8D24-8A755C7F9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6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E0C8B4C-BFBB-45DD-B65D-D4DE188CAE9C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C6DBFA33-FC88-497B-BCC8-90B9A98FA12E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3174584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947405" y="4077032"/>
                <a:ext cx="29468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0,1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+0,6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b="0" i="0" u="sng" smtClean="0">
                          <a:latin typeface="Cambria Math"/>
                        </a:rPr>
                        <m:t>=500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405" y="4077032"/>
                <a:ext cx="2946854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806027" y="5199663"/>
                <a:ext cx="2172911" cy="506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0,5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-100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027" y="5199663"/>
                <a:ext cx="2172911" cy="50674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9639" b="-18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29"/>
          <p:cNvSpPr txBox="1"/>
          <p:nvPr/>
        </p:nvSpPr>
        <p:spPr>
          <a:xfrm>
            <a:off x="4572000" y="4839663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 -600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572000" y="5199663"/>
            <a:ext cx="1139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/.(-10)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95536" y="4839743"/>
                <a:ext cx="42908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0,1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+600−0,6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=500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839743"/>
                <a:ext cx="4290811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454100" y="5919663"/>
                <a:ext cx="1440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𝟐𝟎𝟎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100" y="5919663"/>
                <a:ext cx="1440159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ovéPole 44"/>
          <p:cNvSpPr txBox="1"/>
          <p:nvPr/>
        </p:nvSpPr>
        <p:spPr>
          <a:xfrm>
            <a:off x="4572000" y="5559663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/:5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96556" y="6309320"/>
            <a:ext cx="7787812" cy="538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nutno použít 200 ml 10% roztoku a 800 ml 60 % roztoku.</a:t>
            </a:r>
          </a:p>
        </p:txBody>
      </p:sp>
      <p:graphicFrame>
        <p:nvGraphicFramePr>
          <p:cNvPr id="48" name="Tabulk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177973"/>
              </p:ext>
            </p:extLst>
          </p:nvPr>
        </p:nvGraphicFramePr>
        <p:xfrm>
          <a:off x="107504" y="1340768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soli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ml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soli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987824" y="203123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422158" y="203122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0,1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422158" y="258521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2987824" y="260729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031231"/>
            <a:ext cx="10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0,1x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2607295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0,6y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148064" y="3153742"/>
            <a:ext cx="10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500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2987824" y="315374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427984" y="203123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60729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800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224631" y="3153740"/>
            <a:ext cx="92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020272" y="257588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0,6.800=480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884368" y="315340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164488" y="2030894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0,1.200= 20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422158" y="3153404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333416" y="5559663"/>
                <a:ext cx="17048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5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1000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416" y="5559663"/>
                <a:ext cx="1704859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434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667485" y="3717032"/>
                <a:ext cx="24724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485" y="3717032"/>
                <a:ext cx="2472467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/>
          <p:cNvSpPr txBox="1"/>
          <p:nvPr/>
        </p:nvSpPr>
        <p:spPr>
          <a:xfrm>
            <a:off x="6076319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1000 - x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084168" y="406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1000 - 200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084168" y="442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y = 800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07504" y="4410214"/>
                <a:ext cx="4464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0,1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+0,6.(1000−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)=500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410214"/>
                <a:ext cx="4464496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5">
            <a:extLst>
              <a:ext uri="{FF2B5EF4-FFF2-40B4-BE49-F238E27FC236}">
                <a16:creationId xmlns:a16="http://schemas.microsoft.com/office/drawing/2014/main" id="{0ACAF088-2705-4F42-8B89-78D5E4AF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Kolik ml 10% a kolik ml 60% roztoku soli je nutno použít k přípravě 1 litru 50% roztoku soli?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F085311E-3023-4F38-9300-57D3BDED3AE6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E18A504-1A9F-44C5-84CF-C04B7830304B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F5CAD42-0CC2-4126-ABD3-9067EC9B9F05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Rectangle 10">
            <a:extLst>
              <a:ext uri="{FF2B5EF4-FFF2-40B4-BE49-F238E27FC236}">
                <a16:creationId xmlns:a16="http://schemas.microsoft.com/office/drawing/2014/main" id="{D7ED1394-A2E7-49F7-A079-054CF49D5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6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94CC583-A89A-4C4E-83C2-89C3201264C8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5CEB92EB-CB8D-4AE0-BFBE-FA235C33F2CC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1305268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1193098" y="4077032"/>
                <a:ext cx="29468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2=0,02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98" y="4077032"/>
                <a:ext cx="2946854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483769" y="5559623"/>
                <a:ext cx="1440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𝐲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𝟏𝟎𝟎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9" y="5559623"/>
                <a:ext cx="1440159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66"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1464708" y="6309320"/>
            <a:ext cx="5195524" cy="538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nutno přidat 60 kg destilované vody.</a:t>
            </a:r>
          </a:p>
        </p:txBody>
      </p:sp>
      <p:graphicFrame>
        <p:nvGraphicFramePr>
          <p:cNvPr id="48" name="Tabulk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55216"/>
              </p:ext>
            </p:extLst>
          </p:nvPr>
        </p:nvGraphicFramePr>
        <p:xfrm>
          <a:off x="107504" y="1340768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soli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kg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soli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987824" y="203123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40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422158" y="203122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0,05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422158" y="258521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2987824" y="260729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031231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0,05.40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2607295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5292200" y="3153742"/>
            <a:ext cx="10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0,02y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2987824" y="315374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427984" y="203123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60729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224631" y="3153740"/>
            <a:ext cx="92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8316416" y="257588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070832" y="3153405"/>
            <a:ext cx="1893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0,02.100=2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164488" y="2030894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422158" y="3153404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331640" y="3717032"/>
                <a:ext cx="24724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40+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17032"/>
                <a:ext cx="2472467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/>
          <p:cNvSpPr txBox="1"/>
          <p:nvPr/>
        </p:nvSpPr>
        <p:spPr>
          <a:xfrm>
            <a:off x="6076319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y - 40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084168" y="406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100 - 40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084168" y="442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mbria Math" pitchFamily="18" charset="0"/>
                <a:ea typeface="Cambria Math" pitchFamily="18" charset="0"/>
              </a:rPr>
              <a:t>x =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763688" y="4579868"/>
                <a:ext cx="1758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latin typeface="Cambria Math"/>
                        </a:rPr>
                        <m:t>2=0,02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579868"/>
                <a:ext cx="1758267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3521955" y="4579868"/>
                <a:ext cx="14820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/.100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955" y="4579868"/>
                <a:ext cx="148209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2309677" y="5040011"/>
                <a:ext cx="1758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sz="2400" dirty="0"/>
                  <a:t>00</a:t>
                </a: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677" y="5040011"/>
                <a:ext cx="1758267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277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3809987" y="5013176"/>
            <a:ext cx="1482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/:2</a:t>
            </a:r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3397338C-506E-4906-B121-6AFB77F86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Mořská voda obsahuje 5 procent soli. Kolik kg destilované vody musíme přidat ke 40kg mořské vody, aby obsah soli klesl na 2 procenta?</a:t>
            </a: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0C921215-2E4E-47B8-B001-691965909DF7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36981F9-8401-45C9-83F9-6A7BB9A70EF3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03AD623-19E7-4C1C-BC75-AC6E2FE47270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Rectangle 10">
            <a:extLst>
              <a:ext uri="{FF2B5EF4-FFF2-40B4-BE49-F238E27FC236}">
                <a16:creationId xmlns:a16="http://schemas.microsoft.com/office/drawing/2014/main" id="{C73AED78-C63E-4035-A614-5CEF4622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6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0C3BFF6-504D-4276-9917-99508F53B391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FD719056-39F0-46F4-9D7B-90B5AB9E791D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7)</a:t>
            </a:r>
          </a:p>
        </p:txBody>
      </p:sp>
    </p:spTree>
    <p:extLst>
      <p:ext uri="{BB962C8B-B14F-4D97-AF65-F5344CB8AC3E}">
        <p14:creationId xmlns:p14="http://schemas.microsoft.com/office/powerpoint/2010/main" val="984195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1193098" y="4077032"/>
                <a:ext cx="29468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1,8=0,1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98" y="4077032"/>
                <a:ext cx="2946854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123728" y="5085184"/>
                <a:ext cx="1440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𝐲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𝟏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8</a:t>
                </a:r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085184"/>
                <a:ext cx="1440159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66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1464708" y="6309320"/>
            <a:ext cx="5195524" cy="538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nutno přidat 15 litrů vody.</a:t>
            </a:r>
          </a:p>
        </p:txBody>
      </p:sp>
      <p:graphicFrame>
        <p:nvGraphicFramePr>
          <p:cNvPr id="65" name="Tabulka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040794"/>
              </p:ext>
            </p:extLst>
          </p:nvPr>
        </p:nvGraphicFramePr>
        <p:xfrm>
          <a:off x="107504" y="1340768"/>
          <a:ext cx="8856984" cy="23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roztok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podíl látky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v roztoku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roztoku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 l</a:t>
                      </a:r>
                      <a:endParaRPr lang="cs-CZ" sz="17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množství látky</a:t>
                      </a:r>
                      <a:r>
                        <a:rPr lang="cs-CZ" sz="1700" baseline="0" dirty="0">
                          <a:solidFill>
                            <a:schemeClr val="tx1"/>
                          </a:solidFill>
                        </a:rPr>
                        <a:t> v roztoku </a:t>
                      </a:r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60%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TextovéPole 65"/>
          <p:cNvSpPr txBox="1"/>
          <p:nvPr/>
        </p:nvSpPr>
        <p:spPr>
          <a:xfrm>
            <a:off x="2987824" y="203123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422158" y="203122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1422158" y="258521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2987824" y="260729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5148064" y="2031231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0,6.3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5148064" y="2607295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5292200" y="3153742"/>
            <a:ext cx="10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0,1y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2987824" y="315374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427984" y="203123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4427984" y="2607295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4224631" y="3153740"/>
            <a:ext cx="92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18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8316416" y="257588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7070832" y="3153405"/>
            <a:ext cx="1893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0,1.18=1,8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164488" y="2030894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1,8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1422158" y="3153404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0,1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/>
              <p:cNvSpPr txBox="1"/>
              <p:nvPr/>
            </p:nvSpPr>
            <p:spPr>
              <a:xfrm>
                <a:off x="1331640" y="3717032"/>
                <a:ext cx="24724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3+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17032"/>
                <a:ext cx="2472467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ovéPole 82"/>
          <p:cNvSpPr txBox="1"/>
          <p:nvPr/>
        </p:nvSpPr>
        <p:spPr>
          <a:xfrm>
            <a:off x="6076319" y="370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y - 3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084168" y="406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mbria Math" pitchFamily="18" charset="0"/>
                <a:ea typeface="Cambria Math" pitchFamily="18" charset="0"/>
              </a:rPr>
              <a:t>x = 18 - 3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6084168" y="44280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mbria Math" pitchFamily="18" charset="0"/>
                <a:ea typeface="Cambria Math" pitchFamily="18" charset="0"/>
              </a:rPr>
              <a:t>x = 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/>
              <p:cNvSpPr txBox="1"/>
              <p:nvPr/>
            </p:nvSpPr>
            <p:spPr>
              <a:xfrm>
                <a:off x="1763688" y="4579868"/>
                <a:ext cx="1758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1,8</m:t>
                      </m:r>
                      <m:r>
                        <a:rPr lang="cs-CZ" sz="2400">
                          <a:latin typeface="Cambria Math"/>
                        </a:rPr>
                        <m:t>=0,</m:t>
                      </m:r>
                      <m:r>
                        <a:rPr lang="cs-CZ" sz="2400" b="0" i="0" smtClean="0">
                          <a:latin typeface="Cambria Math"/>
                        </a:rPr>
                        <m:t>1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579868"/>
                <a:ext cx="1758267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ovéPole 86"/>
              <p:cNvSpPr txBox="1"/>
              <p:nvPr/>
            </p:nvSpPr>
            <p:spPr>
              <a:xfrm>
                <a:off x="3521955" y="4579868"/>
                <a:ext cx="14820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/.10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7" name="TextovéPole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955" y="4579868"/>
                <a:ext cx="148209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5">
            <a:extLst>
              <a:ext uri="{FF2B5EF4-FFF2-40B4-BE49-F238E27FC236}">
                <a16:creationId xmlns:a16="http://schemas.microsoft.com/office/drawing/2014/main" id="{509AC936-843D-46CA-8591-EC586ECA1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0" y="620688"/>
            <a:ext cx="867645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Jaké množství vody musíme přilít do 3 litrů 60% koncentrátu postřiku, abychom připravili 10% postřik proti škůdcům?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227C3FD7-7839-4C80-85C7-C794775D77A1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72C228-41CE-4702-A849-6F6C707102B9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33A6646-1C84-4DC7-B4EA-9A61714550FD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F2719E2F-CC2A-4722-8202-1005D95C2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roztoky</a:t>
            </a:r>
          </a:p>
        </p:txBody>
      </p:sp>
      <p:sp>
        <p:nvSpPr>
          <p:cNvPr id="37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0AD071E-911D-428E-A2C6-ACF9C0E1DFB7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46C04A42-5EB7-44A1-9CB7-A06A72345043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B050"/>
                </a:solidFill>
              </a:rPr>
              <a:t>8)</a:t>
            </a:r>
          </a:p>
        </p:txBody>
      </p:sp>
    </p:spTree>
    <p:extLst>
      <p:ext uri="{BB962C8B-B14F-4D97-AF65-F5344CB8AC3E}">
        <p14:creationId xmlns:p14="http://schemas.microsoft.com/office/powerpoint/2010/main" val="276739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68907"/>
              </p:ext>
            </p:extLst>
          </p:nvPr>
        </p:nvGraphicFramePr>
        <p:xfrm>
          <a:off x="212335" y="1700808"/>
          <a:ext cx="8752153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za 1 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cena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dospělí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děti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2987824" y="2276872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422158" y="2276870"/>
            <a:ext cx="15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830856"/>
            <a:ext cx="15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50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4931880" y="6237312"/>
            <a:ext cx="3960600" cy="561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Dospělých bylo 480, dětí 120.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987824" y="2852936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5148064" y="227687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100x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852936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50y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339938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54000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2987824" y="339938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600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4499992" y="2276872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480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499992" y="2812338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120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99992" y="3399381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600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6624488" y="2884874"/>
            <a:ext cx="23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50.120=   6000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624488" y="3460938"/>
            <a:ext cx="23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54000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660232" y="2293664"/>
            <a:ext cx="234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100.480=48000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-36512" y="4680000"/>
                <a:ext cx="41764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+50.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600−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=54000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680000"/>
                <a:ext cx="4176465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r="-4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978521" y="5400000"/>
                <a:ext cx="30894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50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+30000=</m:t>
                    </m:r>
                  </m:oMath>
                </a14:m>
                <a:r>
                  <a:rPr lang="cs-CZ" sz="2400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54000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21" y="5400000"/>
                <a:ext cx="3089423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791" t="-10526" r="-791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/>
          <p:cNvSpPr txBox="1"/>
          <p:nvPr/>
        </p:nvSpPr>
        <p:spPr>
          <a:xfrm>
            <a:off x="4175956" y="5400000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/-30000</a:t>
            </a:r>
            <a:endParaRPr lang="cs-CZ" sz="2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2137258" y="5760000"/>
                <a:ext cx="22187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smtClean="0">
                        <a:latin typeface="Cambria Math"/>
                        <a:ea typeface="Cambria Math" pitchFamily="18" charset="0"/>
                      </a:rPr>
                      <m:t>5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24000</m:t>
                    </m:r>
                  </m:oMath>
                </a14:m>
                <a:r>
                  <a:rPr lang="cs-CZ" sz="2400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258" y="5760000"/>
                <a:ext cx="2218718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4152623" y="5760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/:50</a:t>
            </a:r>
            <a:endParaRPr lang="cs-CZ" sz="2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2488581" y="6120000"/>
                <a:ext cx="15073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 480  </a:t>
                </a: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581" y="6120000"/>
                <a:ext cx="1507355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-180528" y="5040000"/>
                <a:ext cx="44644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+30000−50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=54000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5040000"/>
                <a:ext cx="4464495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14425" y="4320000"/>
                <a:ext cx="32334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+50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b="0" i="0" u="sng" smtClean="0">
                          <a:latin typeface="Cambria Math"/>
                        </a:rPr>
                        <m:t> =54000</m:t>
                      </m:r>
                    </m:oMath>
                  </m:oMathPara>
                </a14:m>
                <a:endParaRPr lang="cs-CZ" sz="24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5" y="4320000"/>
                <a:ext cx="3233439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257" y="3960000"/>
                <a:ext cx="23334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=600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" y="3960000"/>
                <a:ext cx="2333495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680110" y="3960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=600−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110" y="3960000"/>
                <a:ext cx="1908113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958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4680110" y="4320000"/>
                <a:ext cx="22320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=600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- 480</a:t>
                </a: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110" y="4320000"/>
                <a:ext cx="2232069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820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4680110" y="4680000"/>
                <a:ext cx="19081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1" i="0" smtClean="0">
                          <a:latin typeface="Cambria Math"/>
                        </a:rPr>
                        <m:t>𝐲</m:t>
                      </m:r>
                      <m:r>
                        <a:rPr lang="cs-CZ" sz="2400" b="1" i="0" smtClean="0">
                          <a:latin typeface="Cambria Math"/>
                        </a:rPr>
                        <m:t>=</m:t>
                      </m:r>
                      <m:r>
                        <a:rPr lang="cs-CZ" sz="2400" b="1" i="0" smtClean="0">
                          <a:latin typeface="Cambria Math"/>
                        </a:rPr>
                        <m:t>𝟏𝟐𝟎</m:t>
                      </m:r>
                    </m:oMath>
                  </m:oMathPara>
                </a14:m>
                <a:endParaRPr lang="cs-CZ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110" y="4680000"/>
                <a:ext cx="1908114" cy="461665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1278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5">
            <a:extLst>
              <a:ext uri="{FF2B5EF4-FFF2-40B4-BE49-F238E27FC236}">
                <a16:creationId xmlns:a16="http://schemas.microsoft.com/office/drawing/2014/main" id="{F1DF1A8C-7191-41E0-9414-DAC8AE736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20688"/>
            <a:ext cx="84249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Vstupné na výstavu je 100 Kč pro dospělé a 50 Kč pro děti. Kolik dospělých a kolik dětí navštívilo výstavu, jestliže bylo prodáno 600 vstupenek a na vstupném bylo vybráno celkem 54 000Kč?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113EE7FF-B718-4651-BBF4-4E17882E0F15}"/>
              </a:ext>
            </a:extLst>
          </p:cNvPr>
          <p:cNvSpPr/>
          <p:nvPr/>
        </p:nvSpPr>
        <p:spPr>
          <a:xfrm>
            <a:off x="0" y="-1"/>
            <a:ext cx="9144000" cy="612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780B725-D9BE-46EA-958F-C60DA75DE55F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6D363A6-9B5E-453E-8B50-100C2DE1A1B1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CD50D192-E05B-4CB5-8F96-5FF194F7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55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36ACEFF-6549-4999-A9D3-20A4F8AEEA9E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1465E8DF-2A5B-4C43-8A9A-2F69649C3699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2)</a:t>
            </a:r>
          </a:p>
        </p:txBody>
      </p:sp>
    </p:spTree>
    <p:extLst>
      <p:ext uri="{BB962C8B-B14F-4D97-AF65-F5344CB8AC3E}">
        <p14:creationId xmlns:p14="http://schemas.microsoft.com/office/powerpoint/2010/main" val="311146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472488"/>
              </p:ext>
            </p:extLst>
          </p:nvPr>
        </p:nvGraphicFramePr>
        <p:xfrm>
          <a:off x="179512" y="1700808"/>
          <a:ext cx="8638232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lůžek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 1 chatce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chatek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ubytovaných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dvoulůžkové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třílůžkové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3168296" y="2420888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602630" y="242088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602630" y="2974872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496" y="4788000"/>
                <a:ext cx="30854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+3.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12−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788000"/>
                <a:ext cx="3085403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1003722" y="5508000"/>
                <a:ext cx="2344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+36=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33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22" y="5508000"/>
                <a:ext cx="2344142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3383868" y="5508000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/-36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705210" y="5868000"/>
                <a:ext cx="13546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−3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210" y="5868000"/>
                <a:ext cx="1354622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r="-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3360535" y="586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/.(-1)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840509" y="6228000"/>
                <a:ext cx="12913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3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09" y="6228000"/>
                <a:ext cx="1291331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2915816" y="6321434"/>
            <a:ext cx="6192688" cy="4919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Dvoulůžkové chatky byly 3, třílůžkových bylo 9. 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3168296" y="299695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328536" y="2420888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328536" y="299695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328536" y="3543399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33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3168296" y="3543398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79511" y="5148000"/>
                <a:ext cx="31209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+36−3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5148000"/>
                <a:ext cx="3120901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680464" y="2420888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680464" y="2956354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9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680464" y="3543397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12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020472" y="296554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3.9=27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020472" y="354306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33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020472" y="2420551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2.3=6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46437" y="4068000"/>
                <a:ext cx="25813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7" y="4068000"/>
                <a:ext cx="2581347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90453" y="4428000"/>
                <a:ext cx="22957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x</m:t>
                      </m:r>
                      <m:r>
                        <a:rPr lang="cs-CZ" sz="2400" b="0" i="0" u="sng" smtClean="0">
                          <a:latin typeface="Cambria Math"/>
                        </a:rPr>
                        <m:t>+3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/>
                        </a:rPr>
                        <m:t>y</m:t>
                      </m:r>
                      <m:r>
                        <a:rPr lang="cs-CZ" sz="2400" b="0" i="0" u="sng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cs-CZ" sz="2400" u="sng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53" y="4428000"/>
                <a:ext cx="2295721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292080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=12−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068000"/>
                <a:ext cx="1908113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639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5292403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03" y="4788000"/>
                <a:ext cx="1116034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639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292403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=12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- 3</a:t>
                </a: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03" y="4428000"/>
                <a:ext cx="1800021" cy="461665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67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5">
            <a:extLst>
              <a:ext uri="{FF2B5EF4-FFF2-40B4-BE49-F238E27FC236}">
                <a16:creationId xmlns:a16="http://schemas.microsoft.com/office/drawing/2014/main" id="{4865B1CF-1BC5-4DBC-9822-C5A843451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7129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Děti na školním výletu spaly v celkem 12 dvou a třílůžkových chatkách. Kolik chatek bylo dvoulůžkových a kolik třílůžkových, jestliže dětí bylo 33 a všechna lůžka byla obsazena?</a:t>
            </a: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E95C4A52-B721-4B48-AAF8-72BBD604EEF6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825E0E-C6D9-49D5-81FB-CE890731D9FA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AE81305-8271-43BF-81AA-F6912119D937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2A85C57D-B851-4AC8-9A98-C08A5D671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63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22C3F87-C359-4C38-99AD-81A7DB151C4E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7586A704-623E-4747-A730-95ECC1299DDA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3)</a:t>
            </a:r>
          </a:p>
        </p:txBody>
      </p:sp>
    </p:spTree>
    <p:extLst>
      <p:ext uri="{BB962C8B-B14F-4D97-AF65-F5344CB8AC3E}">
        <p14:creationId xmlns:p14="http://schemas.microsoft.com/office/powerpoint/2010/main" val="38844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23554"/>
              </p:ext>
            </p:extLst>
          </p:nvPr>
        </p:nvGraphicFramePr>
        <p:xfrm>
          <a:off x="212335" y="1700808"/>
          <a:ext cx="8424937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nohou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 kusu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zvířat (hlavy)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Celkem (počet nohou)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králíci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slepice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420888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42088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974872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-180528" y="4788000"/>
                <a:ext cx="3373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25−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=66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4788000"/>
                <a:ext cx="3373435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1075730" y="5508000"/>
                <a:ext cx="23441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+50=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66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730" y="5508000"/>
                <a:ext cx="2344142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19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3419872" y="5508000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/-50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763688" y="5868000"/>
                <a:ext cx="13546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16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868000"/>
                <a:ext cx="1354622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3360535" y="586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/:2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835696" y="6228000"/>
                <a:ext cx="12913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8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6228000"/>
                <a:ext cx="1291331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211960" y="6249426"/>
            <a:ext cx="4536504" cy="4919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Králíků je na dvorku 8, slepic 17.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99695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420888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99695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543399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66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543398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5496" y="5148000"/>
                <a:ext cx="33369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+50−2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=66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148000"/>
                <a:ext cx="3336924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99992" y="2420888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99992" y="2956354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17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99992" y="3543397"/>
            <a:ext cx="70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840000" y="2965543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2.17=34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840000" y="354306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66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840000" y="2420551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4.8=32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107505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25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4068000"/>
                <a:ext cx="1728192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44031" y="4428000"/>
                <a:ext cx="22957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+2</m:t>
                    </m:r>
                    <m:r>
                      <m:rPr>
                        <m:sty m:val="p"/>
                      </m:rP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u="sng" dirty="0">
                    <a:latin typeface="Cambria Math" pitchFamily="18" charset="0"/>
                    <a:ea typeface="Cambria Math" pitchFamily="18" charset="0"/>
                  </a:rPr>
                  <a:t>66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1" y="4428000"/>
                <a:ext cx="2295721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531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292080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=25−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068000"/>
                <a:ext cx="1908113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639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5292403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17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03" y="4788000"/>
                <a:ext cx="1116034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639" t="-10526" r="-1093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292403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=25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- 8</a:t>
                </a: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03" y="4428000"/>
                <a:ext cx="1800021" cy="461665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67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5">
            <a:extLst>
              <a:ext uri="{FF2B5EF4-FFF2-40B4-BE49-F238E27FC236}">
                <a16:creationId xmlns:a16="http://schemas.microsoft.com/office/drawing/2014/main" id="{69605E3D-70EA-4C84-AAF5-879BE5A4A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424937" cy="80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Na dvorku bylo dohromady 25 králíků a slepic. Kolik je na dvorku králíků a kolik slepic, jestliže jsme napočítali celkem 25 hlav a 66 nohou?</a:t>
            </a: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D49137C3-640D-4040-B8AC-683874D90EDA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9254F5-124B-4934-8909-8B69673264D1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9253A0-AAF1-40C0-BE7C-2F9C7031AC11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854CDC67-5E29-4727-A326-D6A8FB00A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63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9216F5E9-E3BF-449A-8CCC-1E448E1054C4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ECCC72C1-4A0E-4656-ACFC-4F954C7C071F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35720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07461"/>
              </p:ext>
            </p:extLst>
          </p:nvPr>
        </p:nvGraphicFramePr>
        <p:xfrm>
          <a:off x="107504" y="1700808"/>
          <a:ext cx="8856984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nosnost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 vagónu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vagónů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naloženo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15-ti tunové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20-ti tunové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69314" y="2420888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03648" y="2420886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15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03648" y="2974872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495" y="4788000"/>
                <a:ext cx="52685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</a:rPr>
                      <m:t>15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x</m:t>
                    </m:r>
                    <m:r>
                      <a:rPr lang="cs-CZ" sz="2400" b="0" i="0" smtClean="0">
                        <a:latin typeface="Cambria Math"/>
                      </a:rPr>
                      <m:t>+20.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0" smtClean="0">
                            <a:latin typeface="Cambria Math"/>
                          </a:rPr>
                          <m:t>24−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cs-CZ" sz="2400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400" dirty="0"/>
                  <a:t> </a:t>
                </a:r>
                <a:r>
                  <a:rPr lang="cs-CZ" sz="2400" dirty="0">
                    <a:latin typeface="Cambria Math"/>
                  </a:rPr>
                  <a:t>440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4788000"/>
                <a:ext cx="5268547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463" t="-13158" b="-263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4091277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/-480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967042" y="5508000"/>
                <a:ext cx="23169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−5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−40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042" y="5508000"/>
                <a:ext cx="231692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067944" y="5508000"/>
            <a:ext cx="1067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/:(-5)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339752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8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868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5" y="6253697"/>
            <a:ext cx="6465594" cy="559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15-ti tunových vagónů bylo 8, 20ti tunových 16. 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69314" y="2996952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29554" y="2420888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15x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29554" y="2996952"/>
            <a:ext cx="216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29554" y="3543399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440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69314" y="3543398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251521" y="5148000"/>
                <a:ext cx="34197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+480−20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=440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1" y="5148000"/>
                <a:ext cx="3419793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09474" y="2420888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09474" y="2956354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16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09474" y="3543397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24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001762" y="2965543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20.16=320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001762" y="3543062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440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001762" y="2420551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15.8=120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5496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=24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068000"/>
                <a:ext cx="1728192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5496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u="sng" smtClean="0">
                        <a:latin typeface="Cambria Math"/>
                        <a:ea typeface="Cambria Math" pitchFamily="18" charset="0"/>
                      </a:rPr>
                      <m:t>15</m:t>
                    </m:r>
                    <m:r>
                      <m:rPr>
                        <m:sty m:val="p"/>
                      </m:rP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+20</m:t>
                    </m:r>
                    <m:r>
                      <m:rPr>
                        <m:sty m:val="p"/>
                      </m:rP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u="sng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u="sng" dirty="0">
                    <a:latin typeface="Cambria Math" pitchFamily="18" charset="0"/>
                    <a:ea typeface="Cambria Math" pitchFamily="18" charset="0"/>
                  </a:rPr>
                  <a:t>440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428000"/>
                <a:ext cx="3231825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755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=24−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16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2186" t="-10526" r="-54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=24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- 8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>
            <a:extLst>
              <a:ext uri="{FF2B5EF4-FFF2-40B4-BE49-F238E27FC236}">
                <a16:creationId xmlns:a16="http://schemas.microsoft.com/office/drawing/2014/main" id="{41593DCB-F624-4D7E-938F-E215D2818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7" y="620688"/>
            <a:ext cx="856895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440 tunový náklad byl naložen na celkem 24 patnáctitunových a dvacetitunových vagónů. Kolik vagónů bylo patnáctitunových a kolik dvacetitunových, jestliže všechny vagóny byly plně naloženy?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BDE8F8C9-1AEC-4FFB-9843-CAF2902A44D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201B785-B43F-4013-8BF7-796D830F0F86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E0B3351-879E-47FA-9D7E-9A711934D337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43D3DF75-61DF-4AA0-8F19-77858CF7A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7863ED99-3803-46C3-870C-25ED624C4C27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97547417-15C3-47D5-881D-E2CF52628787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387734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ulk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174284"/>
              </p:ext>
            </p:extLst>
          </p:nvPr>
        </p:nvGraphicFramePr>
        <p:xfrm>
          <a:off x="107504" y="1780808"/>
          <a:ext cx="8856984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vrcholů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na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1 útvaru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útvarů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vrcholů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trojúhelníky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čtverce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2987824" y="2471271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422158" y="2471269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302525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179512" y="4788000"/>
                <a:ext cx="3449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+4.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60−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=200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88000"/>
                <a:ext cx="3449836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ovéPole 34"/>
          <p:cNvSpPr txBox="1"/>
          <p:nvPr/>
        </p:nvSpPr>
        <p:spPr>
          <a:xfrm>
            <a:off x="3995936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/-240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039050" y="5508000"/>
                <a:ext cx="23169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−40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050" y="5508000"/>
                <a:ext cx="231692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ovéPole 44"/>
          <p:cNvSpPr txBox="1"/>
          <p:nvPr/>
        </p:nvSpPr>
        <p:spPr>
          <a:xfrm>
            <a:off x="4008507" y="5508000"/>
            <a:ext cx="92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/.(-1)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2267744" y="5868000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40  </a:t>
                </a: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868000"/>
                <a:ext cx="1080120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r="-19209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57514" y="6329902"/>
            <a:ext cx="8988603" cy="559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Děti nastříhaly 40 trojúhelníků a 20 čtverců.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987824" y="3047335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5148064" y="2471271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3x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3047335"/>
            <a:ext cx="180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4y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3593782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2987824" y="359378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499280" y="5148000"/>
                <a:ext cx="31366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+240−4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=200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80" y="5148000"/>
                <a:ext cx="3136616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ovéPole 55"/>
          <p:cNvSpPr txBox="1"/>
          <p:nvPr/>
        </p:nvSpPr>
        <p:spPr>
          <a:xfrm>
            <a:off x="4427984" y="2471271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4427984" y="3006737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359378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60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7020272" y="3047335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4.20=80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020272" y="3593445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020272" y="2470934"/>
            <a:ext cx="19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3.40=120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1115616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 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60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068000"/>
                <a:ext cx="172819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179512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+4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=200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428000"/>
                <a:ext cx="3231825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=60−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2186" t="-10526" r="-54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=60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- 40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5">
            <a:extLst>
              <a:ext uri="{FF2B5EF4-FFF2-40B4-BE49-F238E27FC236}">
                <a16:creationId xmlns:a16="http://schemas.microsoft.com/office/drawing/2014/main" id="{7A627A08-35CC-4964-9750-2D64824F4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15" y="620688"/>
            <a:ext cx="886660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Děti ve škole vystřihovaly z barevného papíru trojúhelníky a čtverce. Na otázku učitele, kolik trojúhelníku a kolik čtverců nastříhaly, odpověděly: „Dohromady jich máme 60 s 200 vrcholy“. Kolik bylo trojúhelníků a kolik čtverců? 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17C7F4D9-76A9-46D5-9542-B9C3119CBB44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0DB0D4-3C27-4682-A9D6-1B36C3F336BD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9CD04D1-B381-4464-AD26-2F0A878CBA76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787FC386-7F8F-4EEB-A53D-6B0E97B9F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8FE5091-241B-48C5-8B73-46FD7D017A49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A03C2385-3B17-41C6-9FA7-3F9A9D4A1A15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421926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304978"/>
              </p:ext>
            </p:extLst>
          </p:nvPr>
        </p:nvGraphicFramePr>
        <p:xfrm>
          <a:off x="107504" y="1700808"/>
          <a:ext cx="8856984" cy="236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ml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v 1 sklenici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sklenic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objem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menší</a:t>
                      </a:r>
                      <a:r>
                        <a:rPr lang="cs-CZ" b="1" baseline="0" dirty="0"/>
                        <a:t> sklenice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větší</a:t>
                      </a:r>
                      <a:r>
                        <a:rPr lang="cs-CZ" b="1" baseline="0" dirty="0"/>
                        <a:t> sklenice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304000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304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916000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07504" y="4788000"/>
                <a:ext cx="44044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+250.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20−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=2900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88000"/>
                <a:ext cx="4404451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4860032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/-5000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2123728" y="5508000"/>
                <a:ext cx="24062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−150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−2100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508000"/>
                <a:ext cx="2406287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872603" y="5508000"/>
            <a:ext cx="142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/:(-150)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843808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14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868000"/>
                <a:ext cx="158417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4" y="6329902"/>
            <a:ext cx="8988603" cy="559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Menších sklenic bude 14 a větších 6.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916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304000"/>
            <a:ext cx="19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100x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916000"/>
            <a:ext cx="2016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250y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528000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2900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528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79512" y="5148000"/>
                <a:ext cx="42604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+5000−250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=2900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148000"/>
                <a:ext cx="4260433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27984" y="2304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14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916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6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528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20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876256" y="2916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250.6=1500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876256" y="3528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2900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876256" y="2304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100.14=1400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95536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y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20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068000"/>
                <a:ext cx="1728192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179512" y="4428000"/>
                <a:ext cx="3231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100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+250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=2900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428000"/>
                <a:ext cx="3231825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=20−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2186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=20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- 14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>
            <a:extLst>
              <a:ext uri="{FF2B5EF4-FFF2-40B4-BE49-F238E27FC236}">
                <a16:creationId xmlns:a16="http://schemas.microsoft.com/office/drawing/2014/main" id="{398EEB4D-E756-42F9-94BD-BE1A3AF7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2809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2,9 litrů marmelády bylo slito do celkem 20 sklenic, malých 100 ml sklenic a větších 250 ml sklenic. Kolik bylo kterých sklenic? 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94769794-98E6-4701-B6AB-BB88F9405481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CCC808-4BD7-43EB-BB0B-4D829D42BCB5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35A014F-A419-4202-A769-B7560DA89268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F2B7F0A4-446E-4AB9-A687-3B8AF4830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6D01386-2E5C-4C06-A6C3-285BFF7152BE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4706F67D-F25A-453F-A5F2-CB3DB099A3C9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7)</a:t>
            </a:r>
          </a:p>
        </p:txBody>
      </p:sp>
    </p:spTree>
    <p:extLst>
      <p:ext uri="{BB962C8B-B14F-4D97-AF65-F5344CB8AC3E}">
        <p14:creationId xmlns:p14="http://schemas.microsoft.com/office/powerpoint/2010/main" val="251478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36709"/>
              </p:ext>
            </p:extLst>
          </p:nvPr>
        </p:nvGraphicFramePr>
        <p:xfrm>
          <a:off x="107504" y="1700808"/>
          <a:ext cx="8856984" cy="23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počet koleček v 1 stroji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strojů</a:t>
                      </a:r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počet koleček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koloběžky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tříkolky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kern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2987824" y="2304000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x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422158" y="2391271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22158" y="2967335"/>
            <a:ext cx="15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07504" y="4788000"/>
                <a:ext cx="44044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+3.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0" smtClean="0">
                              <a:latin typeface="Cambria Math"/>
                            </a:rPr>
                            <m:t>13−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=31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88000"/>
                <a:ext cx="440445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4860032" y="5148000"/>
            <a:ext cx="14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/-39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2453745" y="5508000"/>
                <a:ext cx="1974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x</m:t>
                    </m:r>
                    <m:r>
                      <a:rPr lang="cs-CZ" sz="24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  <a:ea typeface="Cambria Math" pitchFamily="18" charset="0"/>
                      </a:rPr>
                      <m:t>−</m:t>
                    </m:r>
                  </m:oMath>
                </a14:m>
                <a:r>
                  <a:rPr lang="cs-CZ" sz="2400" dirty="0">
                    <a:latin typeface="Cambria Math" pitchFamily="18" charset="0"/>
                    <a:ea typeface="Cambria Math" pitchFamily="18" charset="0"/>
                  </a:rPr>
                  <a:t>8 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745" y="5508000"/>
                <a:ext cx="1974239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872603" y="5508000"/>
            <a:ext cx="142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0" dirty="0">
                <a:latin typeface="Cambria Math" pitchFamily="18" charset="0"/>
                <a:ea typeface="Cambria Math" pitchFamily="18" charset="0"/>
              </a:rPr>
              <a:t>/.(-1)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699792" y="5868000"/>
                <a:ext cx="1584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  <a:ea typeface="Cambria Math" pitchFamily="18" charset="0"/>
                      </a:rPr>
                      <m:t>𝐱</m:t>
                    </m:r>
                    <m:r>
                      <a:rPr lang="cs-CZ" sz="2400" b="1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</m:oMath>
                </a14:m>
                <a:r>
                  <a:rPr lang="cs-CZ" sz="2400" b="1" dirty="0">
                    <a:latin typeface="Cambria Math" pitchFamily="18" charset="0"/>
                    <a:ea typeface="Cambria Math" pitchFamily="18" charset="0"/>
                  </a:rPr>
                  <a:t> 8 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868000"/>
                <a:ext cx="158417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57514" y="6329903"/>
            <a:ext cx="8988603" cy="4114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Koloběžek je 8 a tříkolek 5.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987824" y="2916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y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148064" y="2304000"/>
            <a:ext cx="19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2x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148064" y="2916000"/>
            <a:ext cx="2016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3y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5148064" y="3528000"/>
            <a:ext cx="21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31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987824" y="3528000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mbria Math" pitchFamily="18" charset="0"/>
                <a:ea typeface="Cambria Math" pitchFamily="18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11567" y="5148000"/>
                <a:ext cx="42604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+39−3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  <m:r>
                        <a:rPr lang="cs-CZ" sz="2400" b="0" i="0" smtClean="0">
                          <a:latin typeface="Cambria Math"/>
                        </a:rPr>
                        <m:t>=31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67" y="5148000"/>
                <a:ext cx="4260433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4427984" y="2304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8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4427984" y="2916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427984" y="352800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13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876256" y="2916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3.5=15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876256" y="3528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31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876256" y="2304000"/>
            <a:ext cx="20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2.8=16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83568" y="4068000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itchFamily="18" charset="0"/>
                          <a:ea typeface="Cambria Math" pitchFamily="18" charset="0"/>
                        </a:rPr>
                        <m:t>=13</m:t>
                      </m:r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68000"/>
                <a:ext cx="1728192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5496" y="4428000"/>
                <a:ext cx="26677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0" u="sng" smtClean="0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x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y</m:t>
                      </m:r>
                      <m:r>
                        <a:rPr lang="cs-CZ" sz="2400" b="0" i="0" u="sng" smtClean="0">
                          <a:latin typeface="Cambria Math" pitchFamily="18" charset="0"/>
                          <a:ea typeface="Cambria Math" pitchFamily="18" charset="0"/>
                        </a:rPr>
                        <m:t>=31</m:t>
                      </m:r>
                    </m:oMath>
                  </m:oMathPara>
                </a14:m>
                <a:endParaRPr lang="cs-CZ" sz="2400" u="sng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428000"/>
                <a:ext cx="2667722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y</m:t>
                      </m:r>
                      <m:r>
                        <a:rPr lang="cs-CZ" sz="2400" b="0" i="0" smtClean="0">
                          <a:latin typeface="Cambria Math"/>
                        </a:rPr>
                        <m:t>=13−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287" y="4068000"/>
                <a:ext cx="1908113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9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𝐲</m:t>
                    </m:r>
                    <m:r>
                      <a:rPr lang="cs-CZ" sz="2400" b="1" i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788000"/>
                <a:ext cx="1116034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186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y</m:t>
                    </m:r>
                    <m:r>
                      <a:rPr lang="cs-CZ" sz="2400" b="0" i="0" smtClean="0">
                        <a:latin typeface="Cambria Math"/>
                      </a:rPr>
                      <m:t>=13 </m:t>
                    </m:r>
                  </m:oMath>
                </a14:m>
                <a:r>
                  <a:rPr lang="cs-CZ" sz="2400" dirty="0">
                    <a:latin typeface="Times New Roman" pitchFamily="18" charset="0"/>
                    <a:cs typeface="Times New Roman" pitchFamily="18" charset="0"/>
                  </a:rPr>
                  <a:t>- 8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10" y="4428000"/>
                <a:ext cx="1800021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>
            <a:extLst>
              <a:ext uri="{FF2B5EF4-FFF2-40B4-BE49-F238E27FC236}">
                <a16:creationId xmlns:a16="http://schemas.microsoft.com/office/drawing/2014/main" id="{61A724D7-64FE-4188-A978-1AA52A49F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20688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Na dětském hřišti je celkem 13 koloběžek a tříkolek. Kolik je na dětském hřišti koloběžek a kolik tříkolek, jestliže Davídek napočítal celkem 31 koleček? 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A7253901-95BB-46E5-B8CA-48650E4D9B26}"/>
              </a:ext>
            </a:extLst>
          </p:cNvPr>
          <p:cNvSpPr/>
          <p:nvPr/>
        </p:nvSpPr>
        <p:spPr>
          <a:xfrm>
            <a:off x="0" y="-1"/>
            <a:ext cx="9144000" cy="576000"/>
          </a:xfrm>
          <a:prstGeom prst="rect">
            <a:avLst/>
          </a:prstGeom>
          <a:solidFill>
            <a:srgbClr val="DDE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001F445-1A8D-4989-B209-FAB752C9F1DF}"/>
              </a:ext>
            </a:extLst>
          </p:cNvPr>
          <p:cNvSpPr/>
          <p:nvPr/>
        </p:nvSpPr>
        <p:spPr>
          <a:xfrm>
            <a:off x="8216850" y="60920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43EB3B9-B77A-452E-B849-128FEBD7EAD0}"/>
              </a:ext>
            </a:extLst>
          </p:cNvPr>
          <p:cNvSpPr/>
          <p:nvPr/>
        </p:nvSpPr>
        <p:spPr>
          <a:xfrm flipH="1">
            <a:off x="6134667" y="44624"/>
            <a:ext cx="891654" cy="468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>
            <a:extLst>
              <a:ext uri="{FF2B5EF4-FFF2-40B4-BE49-F238E27FC236}">
                <a16:creationId xmlns:a16="http://schemas.microsoft.com/office/drawing/2014/main" id="{9F2A140F-005E-4F52-9FD9-B58DBE0ED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" y="44624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300" b="1" dirty="0">
                <a:latin typeface="Arial" panose="020B0604020202020204" pitchFamily="34" charset="0"/>
                <a:cs typeface="Arial" panose="020B0604020202020204" pitchFamily="34" charset="0"/>
              </a:rPr>
              <a:t>Slovní úlohy - směsi</a:t>
            </a:r>
          </a:p>
        </p:txBody>
      </p:sp>
      <p:sp>
        <p:nvSpPr>
          <p:cNvPr id="44" name="Zaoblený obdélník 2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42D5DC4-EF60-4590-AA4F-4AC88539E22F}"/>
              </a:ext>
            </a:extLst>
          </p:cNvPr>
          <p:cNvSpPr/>
          <p:nvPr/>
        </p:nvSpPr>
        <p:spPr>
          <a:xfrm>
            <a:off x="7142779" y="44624"/>
            <a:ext cx="976863" cy="468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92977FD2-5858-4565-8E19-6959444BAAC6}"/>
              </a:ext>
            </a:extLst>
          </p:cNvPr>
          <p:cNvSpPr txBox="1"/>
          <p:nvPr/>
        </p:nvSpPr>
        <p:spPr>
          <a:xfrm>
            <a:off x="79946" y="620688"/>
            <a:ext cx="603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0070C0"/>
                </a:solidFill>
              </a:rPr>
              <a:t>8)</a:t>
            </a:r>
          </a:p>
        </p:txBody>
      </p:sp>
    </p:spTree>
    <p:extLst>
      <p:ext uri="{BB962C8B-B14F-4D97-AF65-F5344CB8AC3E}">
        <p14:creationId xmlns:p14="http://schemas.microsoft.com/office/powerpoint/2010/main" val="2647899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5140</TotalTime>
  <Words>2883</Words>
  <Application>Microsoft Office PowerPoint</Application>
  <PresentationFormat>Předvádění na obrazovce (4:3)</PresentationFormat>
  <Paragraphs>901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285</cp:revision>
  <dcterms:created xsi:type="dcterms:W3CDTF">2011-12-07T20:35:38Z</dcterms:created>
  <dcterms:modified xsi:type="dcterms:W3CDTF">2019-03-14T09:51:11Z</dcterms:modified>
</cp:coreProperties>
</file>